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8080"/>
    <a:srgbClr val="555555"/>
    <a:srgbClr val="7E7E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65" d="100"/>
          <a:sy n="65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A0D78-813A-4F8F-A202-A316BBA4F06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62E1-A977-415D-8C96-653421946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262E1-A977-415D-8C96-6534219460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ut-out of a house with shadow at the back">
            <a:extLst>
              <a:ext uri="{FF2B5EF4-FFF2-40B4-BE49-F238E27FC236}">
                <a16:creationId xmlns:a16="http://schemas.microsoft.com/office/drawing/2014/main" id="{D35D36C3-1E43-EFAC-813C-9D594F29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123" r="-1" b="-1"/>
          <a:stretch/>
        </p:blipFill>
        <p:spPr>
          <a:xfrm>
            <a:off x="21237" y="-28721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5957F-4D36-F999-3823-C039CAEF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922931"/>
            <a:ext cx="7530685" cy="981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Home Building Permits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Texas &amp; The US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8C09-F51A-D114-5576-402DD504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Aaron Eger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Christopher </a:t>
            </a:r>
            <a:r>
              <a:rPr lang="en-US" sz="1800" dirty="0" err="1">
                <a:solidFill>
                  <a:srgbClr val="FFFFFF"/>
                </a:solidFill>
              </a:rPr>
              <a:t>Stecki</a:t>
            </a:r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Robert Allison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Jordan Tellez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6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F3F98FF6-480C-7A4F-DBDA-D3FB194B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529" r="-1" b="134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8247-0005-6D0C-919D-0519A62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862" y="1781298"/>
            <a:ext cx="5201601" cy="4369511"/>
          </a:xfrm>
          <a:solidFill>
            <a:srgbClr val="000000">
              <a:alpha val="50196"/>
            </a:srgb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will be looking at the home building permits of Texas compared to the US from and how we were able to use ETL to create a database to house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9556-3249-3E03-68B0-DC801E1571D0}"/>
              </a:ext>
            </a:extLst>
          </p:cNvPr>
          <p:cNvSpPr txBox="1"/>
          <p:nvPr/>
        </p:nvSpPr>
        <p:spPr>
          <a:xfrm>
            <a:off x="3228094" y="921828"/>
            <a:ext cx="5214369" cy="707886"/>
          </a:xfrm>
          <a:prstGeom prst="rect">
            <a:avLst/>
          </a:prstGeom>
          <a:solidFill>
            <a:srgbClr val="7E7E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9322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BC404AC-66C0-DC73-27F4-BB82EBE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C6F65-7478-D337-0E86-C544207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Texas Building Permits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CB01E-CE97-6E92-E6FA-32254497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1890357"/>
            <a:ext cx="3823925" cy="3974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6F6F5-5DC4-BFD9-803A-F3DE477F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933" y="1886044"/>
            <a:ext cx="1720377" cy="39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A picture containing sky, outdoor, river, city&#10;&#10;Description automatically generated">
            <a:extLst>
              <a:ext uri="{FF2B5EF4-FFF2-40B4-BE49-F238E27FC236}">
                <a16:creationId xmlns:a16="http://schemas.microsoft.com/office/drawing/2014/main" id="{D7576A19-02A0-FC30-148C-18D04311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872"/>
            <a:ext cx="12191999" cy="693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2AE8E-FA09-6DA6-DA37-2999B14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Building Permits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74697-2B55-1D34-128C-615A79D247E5}"/>
              </a:ext>
            </a:extLst>
          </p:cNvPr>
          <p:cNvSpPr txBox="1"/>
          <p:nvPr/>
        </p:nvSpPr>
        <p:spPr>
          <a:xfrm>
            <a:off x="267287" y="6064960"/>
            <a:ext cx="790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https://www.recenter.tamu.edu/data/building-permits#!/state/Texas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92E73F-F4CB-FBE2-5680-0B1C6A9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7" y="1434448"/>
            <a:ext cx="3648584" cy="4439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32BA0E-0B51-8DC6-FB29-4401A340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329" y="1429303"/>
            <a:ext cx="2020189" cy="44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9" y="365125"/>
            <a:ext cx="10515600" cy="1325563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EC2-4A3E-7D99-8BAB-39E2C45EC30A}"/>
              </a:ext>
            </a:extLst>
          </p:cNvPr>
          <p:cNvSpPr txBox="1"/>
          <p:nvPr/>
        </p:nvSpPr>
        <p:spPr>
          <a:xfrm>
            <a:off x="2407640" y="1692958"/>
            <a:ext cx="8069049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Extracted State-level tables using </a:t>
            </a:r>
            <a:r>
              <a:rPr lang="en-US" sz="2400" dirty="0" err="1"/>
              <a:t>BeautifulSoup</a:t>
            </a:r>
            <a:r>
              <a:rPr lang="en-US" sz="2400" dirty="0"/>
              <a:t> from the TAMU Real Estate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41774-F3F7-8DB7-8802-8452801A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2" y="1663610"/>
            <a:ext cx="1634632" cy="1589405"/>
          </a:xfrm>
          <a:prstGeom prst="rect">
            <a:avLst/>
          </a:prstGeom>
        </p:spPr>
      </p:pic>
      <p:pic>
        <p:nvPicPr>
          <p:cNvPr id="5122" name="Picture 2" descr="You can take the US Census 2020 online now - here's why you should ...">
            <a:extLst>
              <a:ext uri="{FF2B5EF4-FFF2-40B4-BE49-F238E27FC236}">
                <a16:creationId xmlns:a16="http://schemas.microsoft.com/office/drawing/2014/main" id="{06F71E45-8BEE-2B7E-075D-9771BF1B9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38"/>
          <a:stretch/>
        </p:blipFill>
        <p:spPr bwMode="auto">
          <a:xfrm>
            <a:off x="301172" y="3505905"/>
            <a:ext cx="1953499" cy="10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AA9B8-53BE-C952-A011-2F1D7949703B}"/>
              </a:ext>
            </a:extLst>
          </p:cNvPr>
          <p:cNvSpPr txBox="1"/>
          <p:nvPr/>
        </p:nvSpPr>
        <p:spPr>
          <a:xfrm>
            <a:off x="2407640" y="3503093"/>
            <a:ext cx="8069049" cy="71603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Extracted US-level via CSV sourced from the US Census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1DB50-57B6-BA4A-9945-5F8CEF4D6EF8}"/>
              </a:ext>
            </a:extLst>
          </p:cNvPr>
          <p:cNvSpPr txBox="1"/>
          <p:nvPr/>
        </p:nvSpPr>
        <p:spPr>
          <a:xfrm>
            <a:off x="1277921" y="5223753"/>
            <a:ext cx="776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Obstacles: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was not able to read the tables directly from the web due to imbedded action keys resulting in the need for converting Pandas </a:t>
            </a:r>
            <a:r>
              <a:rPr lang="en-US" dirty="0" err="1"/>
              <a:t>DataFrames</a:t>
            </a:r>
            <a:r>
              <a:rPr lang="en-US" dirty="0"/>
              <a:t> from </a:t>
            </a:r>
            <a:r>
              <a:rPr lang="en-US" dirty="0" err="1"/>
              <a:t>BeautifulSoup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1CCA4-BF49-C150-B967-E9FBD277E01E}"/>
              </a:ext>
            </a:extLst>
          </p:cNvPr>
          <p:cNvSpPr txBox="1"/>
          <p:nvPr/>
        </p:nvSpPr>
        <p:spPr>
          <a:xfrm>
            <a:off x="751462" y="1458352"/>
            <a:ext cx="9725227" cy="424731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US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Unuseful</a:t>
            </a:r>
            <a:r>
              <a:rPr lang="en-US" sz="2000" dirty="0"/>
              <a:t> columns were limited from our CSV source We limited the data to Single Family Homes by Units of Permits per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b="1" dirty="0"/>
              <a:t>Texas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Utilized Pandas to filter the data to comparable tables and convert </a:t>
            </a:r>
            <a:r>
              <a:rPr lang="en-US" sz="2000" dirty="0" err="1"/>
              <a:t>DataFrames</a:t>
            </a:r>
            <a:r>
              <a:rPr lang="en-US" sz="2000" dirty="0"/>
              <a:t> from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b="1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dirty="0" err="1"/>
              <a:t>DataFrames</a:t>
            </a:r>
            <a:r>
              <a:rPr lang="en-US" sz="2000" dirty="0"/>
              <a:t> were converted to JSON dictionaries in order to be imported to MongoDB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C8D34-762D-9D95-1BDF-AA5DD5354748}"/>
              </a:ext>
            </a:extLst>
          </p:cNvPr>
          <p:cNvSpPr txBox="1">
            <a:spLocks/>
          </p:cNvSpPr>
          <p:nvPr/>
        </p:nvSpPr>
        <p:spPr>
          <a:xfrm>
            <a:off x="1375229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5214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D7A40-D121-E8DF-2F92-71D95E255B3E}"/>
              </a:ext>
            </a:extLst>
          </p:cNvPr>
          <p:cNvSpPr txBox="1"/>
          <p:nvPr/>
        </p:nvSpPr>
        <p:spPr>
          <a:xfrm>
            <a:off x="3384922" y="1430356"/>
            <a:ext cx="7343775" cy="1631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Utilized </a:t>
            </a:r>
            <a:r>
              <a:rPr lang="en-US" sz="2000" dirty="0" err="1"/>
              <a:t>PyMongo</a:t>
            </a:r>
            <a:r>
              <a:rPr lang="en-US" sz="2000" dirty="0"/>
              <a:t> to create our database ‘</a:t>
            </a:r>
            <a:r>
              <a:rPr lang="en-US" sz="2000" dirty="0" err="1"/>
              <a:t>permits_db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two collections US and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Inserted our JSON dictionaries to the collections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6273BE-91CF-6D73-4D7E-3EE4DDEB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" y="1430356"/>
            <a:ext cx="2858753" cy="1536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5988C8-20FF-EB56-B1E2-D895281ABA50}"/>
              </a:ext>
            </a:extLst>
          </p:cNvPr>
          <p:cNvSpPr txBox="1">
            <a:spLocks/>
          </p:cNvSpPr>
          <p:nvPr/>
        </p:nvSpPr>
        <p:spPr>
          <a:xfrm>
            <a:off x="1375229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5AD4C-2588-CD15-3109-471CC28B1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1" y="3429000"/>
            <a:ext cx="1093622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79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2C41"/>
      </a:dk2>
      <a:lt2>
        <a:srgbClr val="E8E2E2"/>
      </a:lt2>
      <a:accent1>
        <a:srgbClr val="80A9A9"/>
      </a:accent1>
      <a:accent2>
        <a:srgbClr val="7FA1BA"/>
      </a:accent2>
      <a:accent3>
        <a:srgbClr val="969EC6"/>
      </a:accent3>
      <a:accent4>
        <a:srgbClr val="8E7FBA"/>
      </a:accent4>
      <a:accent5>
        <a:srgbClr val="B696C6"/>
      </a:accent5>
      <a:accent6>
        <a:srgbClr val="BA7FB5"/>
      </a:accent6>
      <a:hlink>
        <a:srgbClr val="AE6A69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208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Home Building Permits Texas &amp; The US</vt:lpstr>
      <vt:lpstr>PowerPoint Presentation</vt:lpstr>
      <vt:lpstr>Texas Building Permits</vt:lpstr>
      <vt:lpstr>US Building Permits</vt:lpstr>
      <vt:lpstr>PowerPoint Presentation</vt:lpstr>
      <vt:lpstr>Extract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Austin &amp; SA VS. The US</dc:title>
  <dc:creator>Jordan Tellez</dc:creator>
  <cp:lastModifiedBy>Chris Stecki</cp:lastModifiedBy>
  <cp:revision>4</cp:revision>
  <dcterms:created xsi:type="dcterms:W3CDTF">2022-06-18T16:47:46Z</dcterms:created>
  <dcterms:modified xsi:type="dcterms:W3CDTF">2022-06-25T05:03:50Z</dcterms:modified>
</cp:coreProperties>
</file>