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0" r:id="rId4"/>
    <p:sldId id="263" r:id="rId5"/>
    <p:sldId id="262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D8080"/>
    <a:srgbClr val="555555"/>
    <a:srgbClr val="7E7E7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8"/>
  </p:normalViewPr>
  <p:slideViewPr>
    <p:cSldViewPr snapToGrid="0" snapToObjects="1">
      <p:cViewPr varScale="1">
        <p:scale>
          <a:sx n="68" d="100"/>
          <a:sy n="68" d="100"/>
        </p:scale>
        <p:origin x="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A0D78-813A-4F8F-A202-A316BBA4F06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262E1-A977-415D-8C96-653421946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9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262E1-A977-415D-8C96-6534219460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7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0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4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8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5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2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1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5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7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7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CA1578-CEEB-41BB-8068-C0DA02C36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ut-out of a house with shadow at the back">
            <a:extLst>
              <a:ext uri="{FF2B5EF4-FFF2-40B4-BE49-F238E27FC236}">
                <a16:creationId xmlns:a16="http://schemas.microsoft.com/office/drawing/2014/main" id="{D35D36C3-1E43-EFAC-813C-9D594F2904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3123" r="-1" b="-1"/>
          <a:stretch/>
        </p:blipFill>
        <p:spPr>
          <a:xfrm>
            <a:off x="21237" y="-28721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7DF11618-754F-4C58-94AD-F7AA3530D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125493" y="145598"/>
            <a:ext cx="5104732" cy="4853749"/>
            <a:chOff x="3538537" y="995362"/>
            <a:chExt cx="5104732" cy="4853749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48071" y="1004887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22792" y="1004887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99586" y="1004887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72372" y="1004887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53707" y="1004887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aphic 3">
              <a:extLst>
                <a:ext uri="{FF2B5EF4-FFF2-40B4-BE49-F238E27FC236}">
                  <a16:creationId xmlns:a16="http://schemas.microsoft.com/office/drawing/2014/main" id="{7DF11618-754F-4C58-94AD-F7AA3530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38537" y="995362"/>
              <a:ext cx="3521990" cy="2074884"/>
              <a:chOff x="3538537" y="995362"/>
              <a:chExt cx="3521990" cy="2074884"/>
            </a:xfrm>
            <a:noFill/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890D7E4-2E90-4189-AA14-2693B9473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D53848D-8416-4C24-A2D1-CB2D5EF4B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5C6ABEA-3701-4591-9F7A-DF96C707B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BABF3D0-6D14-430A-8648-AA359FF6D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23749" y="1004791"/>
                <a:ext cx="2567851" cy="1647045"/>
              </a:xfrm>
              <a:custGeom>
                <a:avLst/>
                <a:gdLst>
                  <a:gd name="connsiteX0" fmla="*/ 630083 w 2567851"/>
                  <a:gd name="connsiteY0" fmla="*/ 95 h 1647045"/>
                  <a:gd name="connsiteX1" fmla="*/ 124686 w 2567851"/>
                  <a:gd name="connsiteY1" fmla="*/ 410718 h 1647045"/>
                  <a:gd name="connsiteX2" fmla="*/ 26674 w 2567851"/>
                  <a:gd name="connsiteY2" fmla="*/ 689991 h 1647045"/>
                  <a:gd name="connsiteX3" fmla="*/ 1718 w 2567851"/>
                  <a:gd name="connsiteY3" fmla="*/ 974217 h 1647045"/>
                  <a:gd name="connsiteX4" fmla="*/ 56582 w 2567851"/>
                  <a:gd name="connsiteY4" fmla="*/ 1208627 h 1647045"/>
                  <a:gd name="connsiteX5" fmla="*/ 212792 w 2567851"/>
                  <a:gd name="connsiteY5" fmla="*/ 1443038 h 1647045"/>
                  <a:gd name="connsiteX6" fmla="*/ 385576 w 2567851"/>
                  <a:gd name="connsiteY6" fmla="*/ 1590961 h 1647045"/>
                  <a:gd name="connsiteX7" fmla="*/ 528451 w 2567851"/>
                  <a:gd name="connsiteY7" fmla="*/ 1645825 h 1647045"/>
                  <a:gd name="connsiteX8" fmla="*/ 739430 w 2567851"/>
                  <a:gd name="connsiteY8" fmla="*/ 1604296 h 1647045"/>
                  <a:gd name="connsiteX9" fmla="*/ 1023560 w 2567851"/>
                  <a:gd name="connsiteY9" fmla="*/ 1517809 h 1647045"/>
                  <a:gd name="connsiteX10" fmla="*/ 1384082 w 2567851"/>
                  <a:gd name="connsiteY10" fmla="*/ 1394841 h 1647045"/>
                  <a:gd name="connsiteX11" fmla="*/ 1872619 w 2567851"/>
                  <a:gd name="connsiteY11" fmla="*/ 1318355 h 1647045"/>
                  <a:gd name="connsiteX12" fmla="*/ 2169989 w 2567851"/>
                  <a:gd name="connsiteY12" fmla="*/ 1359884 h 1647045"/>
                  <a:gd name="connsiteX13" fmla="*/ 2331152 w 2567851"/>
                  <a:gd name="connsiteY13" fmla="*/ 1359884 h 1647045"/>
                  <a:gd name="connsiteX14" fmla="*/ 2500602 w 2567851"/>
                  <a:gd name="connsiteY14" fmla="*/ 1351598 h 1647045"/>
                  <a:gd name="connsiteX15" fmla="*/ 2557085 w 2567851"/>
                  <a:gd name="connsiteY15" fmla="*/ 1316641 h 1647045"/>
                  <a:gd name="connsiteX16" fmla="*/ 2533844 w 2567851"/>
                  <a:gd name="connsiteY16" fmla="*/ 1195292 h 1647045"/>
                  <a:gd name="connsiteX17" fmla="*/ 2312864 w 2567851"/>
                  <a:gd name="connsiteY17" fmla="*/ 1005745 h 1647045"/>
                  <a:gd name="connsiteX18" fmla="*/ 1980537 w 2567851"/>
                  <a:gd name="connsiteY18" fmla="*/ 763048 h 1647045"/>
                  <a:gd name="connsiteX19" fmla="*/ 1706408 w 2567851"/>
                  <a:gd name="connsiteY19" fmla="*/ 548640 h 1647045"/>
                  <a:gd name="connsiteX20" fmla="*/ 1422372 w 2567851"/>
                  <a:gd name="connsiteY20" fmla="*/ 328803 h 1647045"/>
                  <a:gd name="connsiteX21" fmla="*/ 960695 w 2567851"/>
                  <a:gd name="connsiteY21" fmla="*/ 0 h 16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7851" h="1647045">
                    <a:moveTo>
                      <a:pt x="630083" y="95"/>
                    </a:moveTo>
                    <a:cubicBezTo>
                      <a:pt x="431201" y="60008"/>
                      <a:pt x="185837" y="291751"/>
                      <a:pt x="124686" y="410718"/>
                    </a:cubicBezTo>
                    <a:cubicBezTo>
                      <a:pt x="79442" y="498920"/>
                      <a:pt x="47438" y="593027"/>
                      <a:pt x="26674" y="689991"/>
                    </a:cubicBezTo>
                    <a:cubicBezTo>
                      <a:pt x="6576" y="783431"/>
                      <a:pt x="-4473" y="878967"/>
                      <a:pt x="1718" y="974217"/>
                    </a:cubicBezTo>
                    <a:cubicBezTo>
                      <a:pt x="7052" y="1054894"/>
                      <a:pt x="24674" y="1134332"/>
                      <a:pt x="56582" y="1208627"/>
                    </a:cubicBezTo>
                    <a:cubicBezTo>
                      <a:pt x="93825" y="1295495"/>
                      <a:pt x="148975" y="1373219"/>
                      <a:pt x="212792" y="1443038"/>
                    </a:cubicBezTo>
                    <a:cubicBezTo>
                      <a:pt x="264227" y="1499330"/>
                      <a:pt x="320996" y="1550575"/>
                      <a:pt x="385576" y="1590961"/>
                    </a:cubicBezTo>
                    <a:cubicBezTo>
                      <a:pt x="429486" y="1618393"/>
                      <a:pt x="477111" y="1640681"/>
                      <a:pt x="528451" y="1645825"/>
                    </a:cubicBezTo>
                    <a:cubicBezTo>
                      <a:pt x="600460" y="1653064"/>
                      <a:pt x="670278" y="1626680"/>
                      <a:pt x="739430" y="1604296"/>
                    </a:cubicBezTo>
                    <a:cubicBezTo>
                      <a:pt x="833632" y="1573721"/>
                      <a:pt x="929453" y="1548479"/>
                      <a:pt x="1023560" y="1517809"/>
                    </a:cubicBezTo>
                    <a:cubicBezTo>
                      <a:pt x="1144337" y="1478471"/>
                      <a:pt x="1262924" y="1432846"/>
                      <a:pt x="1384082" y="1394841"/>
                    </a:cubicBezTo>
                    <a:cubicBezTo>
                      <a:pt x="1542959" y="1345025"/>
                      <a:pt x="1707074" y="1305497"/>
                      <a:pt x="1872619" y="1318355"/>
                    </a:cubicBezTo>
                    <a:cubicBezTo>
                      <a:pt x="1972536" y="1326071"/>
                      <a:pt x="2070072" y="1353312"/>
                      <a:pt x="2169989" y="1359884"/>
                    </a:cubicBezTo>
                    <a:cubicBezTo>
                      <a:pt x="2223615" y="1363409"/>
                      <a:pt x="2277431" y="1359503"/>
                      <a:pt x="2331152" y="1359884"/>
                    </a:cubicBezTo>
                    <a:cubicBezTo>
                      <a:pt x="2388112" y="1360265"/>
                      <a:pt x="2445738" y="1366076"/>
                      <a:pt x="2500602" y="1351598"/>
                    </a:cubicBezTo>
                    <a:cubicBezTo>
                      <a:pt x="2522986" y="1345692"/>
                      <a:pt x="2544322" y="1335691"/>
                      <a:pt x="2557085" y="1316641"/>
                    </a:cubicBezTo>
                    <a:cubicBezTo>
                      <a:pt x="2581850" y="1279874"/>
                      <a:pt x="2559562" y="1233202"/>
                      <a:pt x="2533844" y="1195292"/>
                    </a:cubicBezTo>
                    <a:cubicBezTo>
                      <a:pt x="2478790" y="1114330"/>
                      <a:pt x="2394208" y="1060990"/>
                      <a:pt x="2312864" y="1005745"/>
                    </a:cubicBezTo>
                    <a:cubicBezTo>
                      <a:pt x="2199326" y="928688"/>
                      <a:pt x="2089027" y="847058"/>
                      <a:pt x="1980537" y="763048"/>
                    </a:cubicBezTo>
                    <a:cubicBezTo>
                      <a:pt x="1888811" y="691991"/>
                      <a:pt x="1796514" y="621697"/>
                      <a:pt x="1706408" y="548640"/>
                    </a:cubicBezTo>
                    <a:cubicBezTo>
                      <a:pt x="1554865" y="425672"/>
                      <a:pt x="1572105" y="453866"/>
                      <a:pt x="1422372" y="328803"/>
                    </a:cubicBezTo>
                    <a:cubicBezTo>
                      <a:pt x="1381224" y="294418"/>
                      <a:pt x="1009749" y="21146"/>
                      <a:pt x="960695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C04F5C9-F7C6-4B5D-AA5A-252D9DDBAB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327427" y="1016602"/>
                <a:ext cx="1676495" cy="1223010"/>
              </a:xfrm>
              <a:custGeom>
                <a:avLst/>
                <a:gdLst>
                  <a:gd name="connsiteX0" fmla="*/ 1676495 w 1676495"/>
                  <a:gd name="connsiteY0" fmla="*/ 1223010 h 1223010"/>
                  <a:gd name="connsiteX1" fmla="*/ 1421702 w 1676495"/>
                  <a:gd name="connsiteY1" fmla="*/ 1000697 h 1223010"/>
                  <a:gd name="connsiteX2" fmla="*/ 1024604 w 1676495"/>
                  <a:gd name="connsiteY2" fmla="*/ 744665 h 1223010"/>
                  <a:gd name="connsiteX3" fmla="*/ 444722 w 1676495"/>
                  <a:gd name="connsiteY3" fmla="*/ 345758 h 1223010"/>
                  <a:gd name="connsiteX4" fmla="*/ 0 w 1676495"/>
                  <a:gd name="connsiteY4" fmla="*/ 0 h 122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010">
                    <a:moveTo>
                      <a:pt x="1676495" y="1223010"/>
                    </a:moveTo>
                    <a:cubicBezTo>
                      <a:pt x="1603724" y="1136428"/>
                      <a:pt x="1514094" y="1066229"/>
                      <a:pt x="1421702" y="1000697"/>
                    </a:cubicBezTo>
                    <a:cubicBezTo>
                      <a:pt x="1293209" y="909638"/>
                      <a:pt x="1158526" y="827627"/>
                      <a:pt x="1024604" y="744665"/>
                    </a:cubicBezTo>
                    <a:cubicBezTo>
                      <a:pt x="824770" y="620935"/>
                      <a:pt x="623792" y="497681"/>
                      <a:pt x="444722" y="345758"/>
                    </a:cubicBezTo>
                    <a:cubicBezTo>
                      <a:pt x="330517" y="248888"/>
                      <a:pt x="135731" y="6172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337B922-7D88-47CA-A9FD-0841B3735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031727" y="1004887"/>
                <a:ext cx="3028800" cy="2065359"/>
              </a:xfrm>
              <a:custGeom>
                <a:avLst/>
                <a:gdLst>
                  <a:gd name="connsiteX0" fmla="*/ 525127 w 3028800"/>
                  <a:gd name="connsiteY0" fmla="*/ 0 h 2065359"/>
                  <a:gd name="connsiteX1" fmla="*/ 256141 w 3028800"/>
                  <a:gd name="connsiteY1" fmla="*/ 229648 h 2065359"/>
                  <a:gd name="connsiteX2" fmla="*/ 115552 w 3028800"/>
                  <a:gd name="connsiteY2" fmla="*/ 438531 h 2065359"/>
                  <a:gd name="connsiteX3" fmla="*/ 29446 w 3028800"/>
                  <a:gd name="connsiteY3" fmla="*/ 723424 h 2065359"/>
                  <a:gd name="connsiteX4" fmla="*/ 776 w 3028800"/>
                  <a:gd name="connsiteY4" fmla="*/ 1034606 h 2065359"/>
                  <a:gd name="connsiteX5" fmla="*/ 48592 w 3028800"/>
                  <a:gd name="connsiteY5" fmla="*/ 1288352 h 2065359"/>
                  <a:gd name="connsiteX6" fmla="*/ 146699 w 3028800"/>
                  <a:gd name="connsiteY6" fmla="*/ 1496568 h 2065359"/>
                  <a:gd name="connsiteX7" fmla="*/ 254332 w 3028800"/>
                  <a:gd name="connsiteY7" fmla="*/ 1721549 h 2065359"/>
                  <a:gd name="connsiteX8" fmla="*/ 338056 w 3028800"/>
                  <a:gd name="connsiteY8" fmla="*/ 1905857 h 2065359"/>
                  <a:gd name="connsiteX9" fmla="*/ 407398 w 3028800"/>
                  <a:gd name="connsiteY9" fmla="*/ 2008823 h 2065359"/>
                  <a:gd name="connsiteX10" fmla="*/ 476740 w 3028800"/>
                  <a:gd name="connsiteY10" fmla="*/ 2059114 h 2065359"/>
                  <a:gd name="connsiteX11" fmla="*/ 596374 w 3028800"/>
                  <a:gd name="connsiteY11" fmla="*/ 2047113 h 2065359"/>
                  <a:gd name="connsiteX12" fmla="*/ 804496 w 3028800"/>
                  <a:gd name="connsiteY12" fmla="*/ 1903476 h 2065359"/>
                  <a:gd name="connsiteX13" fmla="*/ 1084435 w 3028800"/>
                  <a:gd name="connsiteY13" fmla="*/ 1721549 h 2065359"/>
                  <a:gd name="connsiteX14" fmla="*/ 1369138 w 3028800"/>
                  <a:gd name="connsiteY14" fmla="*/ 1611439 h 2065359"/>
                  <a:gd name="connsiteX15" fmla="*/ 1603643 w 3028800"/>
                  <a:gd name="connsiteY15" fmla="*/ 1554004 h 2065359"/>
                  <a:gd name="connsiteX16" fmla="*/ 1897966 w 3028800"/>
                  <a:gd name="connsiteY16" fmla="*/ 1498949 h 2065359"/>
                  <a:gd name="connsiteX17" fmla="*/ 2146759 w 3028800"/>
                  <a:gd name="connsiteY17" fmla="*/ 1513332 h 2065359"/>
                  <a:gd name="connsiteX18" fmla="*/ 2292682 w 3028800"/>
                  <a:gd name="connsiteY18" fmla="*/ 1537240 h 2065359"/>
                  <a:gd name="connsiteX19" fmla="*/ 2584623 w 3028800"/>
                  <a:gd name="connsiteY19" fmla="*/ 1594676 h 2065359"/>
                  <a:gd name="connsiteX20" fmla="*/ 2795126 w 3028800"/>
                  <a:gd name="connsiteY20" fmla="*/ 1620964 h 2065359"/>
                  <a:gd name="connsiteX21" fmla="*/ 2972005 w 3028800"/>
                  <a:gd name="connsiteY21" fmla="*/ 1234631 h 20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28800" h="2065359">
                    <a:moveTo>
                      <a:pt x="525127" y="0"/>
                    </a:moveTo>
                    <a:cubicBezTo>
                      <a:pt x="525127" y="0"/>
                      <a:pt x="307386" y="172212"/>
                      <a:pt x="256141" y="229648"/>
                    </a:cubicBezTo>
                    <a:cubicBezTo>
                      <a:pt x="199944" y="292608"/>
                      <a:pt x="151843" y="362331"/>
                      <a:pt x="115552" y="438531"/>
                    </a:cubicBezTo>
                    <a:cubicBezTo>
                      <a:pt x="72785" y="528447"/>
                      <a:pt x="48115" y="625507"/>
                      <a:pt x="29446" y="723424"/>
                    </a:cubicBezTo>
                    <a:cubicBezTo>
                      <a:pt x="9825" y="826103"/>
                      <a:pt x="-3415" y="930212"/>
                      <a:pt x="776" y="1034606"/>
                    </a:cubicBezTo>
                    <a:cubicBezTo>
                      <a:pt x="4205" y="1121093"/>
                      <a:pt x="19159" y="1206913"/>
                      <a:pt x="48592" y="1288352"/>
                    </a:cubicBezTo>
                    <a:cubicBezTo>
                      <a:pt x="74785" y="1360551"/>
                      <a:pt x="111457" y="1428274"/>
                      <a:pt x="146699" y="1496568"/>
                    </a:cubicBezTo>
                    <a:cubicBezTo>
                      <a:pt x="184894" y="1570482"/>
                      <a:pt x="221185" y="1645349"/>
                      <a:pt x="254332" y="1721549"/>
                    </a:cubicBezTo>
                    <a:cubicBezTo>
                      <a:pt x="281287" y="1783461"/>
                      <a:pt x="306433" y="1846231"/>
                      <a:pt x="338056" y="1905857"/>
                    </a:cubicBezTo>
                    <a:cubicBezTo>
                      <a:pt x="357583" y="1942529"/>
                      <a:pt x="379776" y="1977866"/>
                      <a:pt x="407398" y="2008823"/>
                    </a:cubicBezTo>
                    <a:cubicBezTo>
                      <a:pt x="426829" y="2030539"/>
                      <a:pt x="449308" y="2049780"/>
                      <a:pt x="476740" y="2059114"/>
                    </a:cubicBezTo>
                    <a:cubicBezTo>
                      <a:pt x="515793" y="2072354"/>
                      <a:pt x="557893" y="2062734"/>
                      <a:pt x="596374" y="2047113"/>
                    </a:cubicBezTo>
                    <a:cubicBezTo>
                      <a:pt x="674860" y="2015300"/>
                      <a:pt x="738106" y="1956530"/>
                      <a:pt x="804496" y="1903476"/>
                    </a:cubicBezTo>
                    <a:cubicBezTo>
                      <a:pt x="891649" y="1833848"/>
                      <a:pt x="984804" y="1771841"/>
                      <a:pt x="1084435" y="1721549"/>
                    </a:cubicBezTo>
                    <a:cubicBezTo>
                      <a:pt x="1175494" y="1675638"/>
                      <a:pt x="1271030" y="1639348"/>
                      <a:pt x="1369138" y="1611439"/>
                    </a:cubicBezTo>
                    <a:cubicBezTo>
                      <a:pt x="1446576" y="1589437"/>
                      <a:pt x="1525252" y="1572387"/>
                      <a:pt x="1603643" y="1554004"/>
                    </a:cubicBezTo>
                    <a:cubicBezTo>
                      <a:pt x="1700989" y="1531049"/>
                      <a:pt x="1798144" y="1505141"/>
                      <a:pt x="1897966" y="1498949"/>
                    </a:cubicBezTo>
                    <a:cubicBezTo>
                      <a:pt x="1981119" y="1493711"/>
                      <a:pt x="2064272" y="1501521"/>
                      <a:pt x="2146759" y="1513332"/>
                    </a:cubicBezTo>
                    <a:cubicBezTo>
                      <a:pt x="2195527" y="1520285"/>
                      <a:pt x="2244200" y="1528382"/>
                      <a:pt x="2292682" y="1537240"/>
                    </a:cubicBezTo>
                    <a:cubicBezTo>
                      <a:pt x="2390218" y="1555147"/>
                      <a:pt x="2487563" y="1574102"/>
                      <a:pt x="2584623" y="1594676"/>
                    </a:cubicBezTo>
                    <a:cubicBezTo>
                      <a:pt x="2654251" y="1609439"/>
                      <a:pt x="2724260" y="1624393"/>
                      <a:pt x="2795126" y="1620964"/>
                    </a:cubicBezTo>
                    <a:cubicBezTo>
                      <a:pt x="2859991" y="1617821"/>
                      <a:pt x="3149551" y="1625918"/>
                      <a:pt x="2972005" y="1234631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2354" y="1198466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50030" y="1304029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6972" y="1445833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4816" y="1004887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5128" y="1004887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7625" y="1004887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40696" y="1004887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98062" y="1004887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84276" y="1004887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5548" y="2182176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0193" y="2492025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58181" y="2783204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A5761FD8-9CFD-4F5A-AB69-F179306BC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853A7FDC-72AB-4F06-8A0A-EE5BE087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F1A41BD-2192-490D-9C88-AB9D2429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2F4F134-CBCA-4B59-8D8A-AEF12063F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399BC90-16E2-4AAD-9BB1-6FECCA22B7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93E4470-E7B4-49CF-9EEF-4F40E31F3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25ED4C5-C452-433A-9E42-979F52F8B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0B2D17D-9313-4262-BB14-4030DE291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3B17B98-027F-4155-A5F5-FED5D0F73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EB1739-4A5E-4811-8CCC-6E261D2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35957F-4D36-F999-3823-C039CAEF9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2922931"/>
            <a:ext cx="7530685" cy="981144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</a:rPr>
              <a:t>Home Building Permits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Texas &amp; The US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E8C09-F51A-D114-5576-402DD504A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193" y="4074515"/>
            <a:ext cx="7583133" cy="1279124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solidFill>
                  <a:srgbClr val="FFFFFF"/>
                </a:solidFill>
              </a:rPr>
              <a:t>Aaron Eger</a:t>
            </a:r>
          </a:p>
          <a:p>
            <a:pPr algn="l"/>
            <a:r>
              <a:rPr lang="en-US" sz="1800" dirty="0">
                <a:solidFill>
                  <a:srgbClr val="FFFFFF"/>
                </a:solidFill>
              </a:rPr>
              <a:t>Christopher </a:t>
            </a:r>
            <a:r>
              <a:rPr lang="en-US" sz="1800" dirty="0" err="1">
                <a:solidFill>
                  <a:srgbClr val="FFFFFF"/>
                </a:solidFill>
              </a:rPr>
              <a:t>Stecki</a:t>
            </a:r>
            <a:endParaRPr lang="en-US" sz="1800" dirty="0">
              <a:solidFill>
                <a:srgbClr val="FFFFFF"/>
              </a:solidFill>
            </a:endParaRPr>
          </a:p>
          <a:p>
            <a:pPr algn="l"/>
            <a:r>
              <a:rPr lang="en-US" sz="1800" dirty="0">
                <a:solidFill>
                  <a:srgbClr val="FFFFFF"/>
                </a:solidFill>
              </a:rPr>
              <a:t>Robert Allison</a:t>
            </a:r>
          </a:p>
          <a:p>
            <a:pPr algn="l"/>
            <a:r>
              <a:rPr lang="en-US" sz="1800" dirty="0">
                <a:solidFill>
                  <a:srgbClr val="FFFFFF"/>
                </a:solidFill>
              </a:rPr>
              <a:t>Jordan Tellez</a:t>
            </a: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361195DA-BFB4-4917-BAFD-7D3D669EF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37795" y="4013703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BA6C567-3C4A-4D67-9D01-9CC2623D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180C785-A181-4425-9C06-6670254CB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261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E12301-1C96-4D15-9838-D5B894B22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uses in a village">
            <a:extLst>
              <a:ext uri="{FF2B5EF4-FFF2-40B4-BE49-F238E27FC236}">
                <a16:creationId xmlns:a16="http://schemas.microsoft.com/office/drawing/2014/main" id="{F3F98FF6-480C-7A4F-DBDA-D3FB194BE0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1529" r="-1" b="13467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D7A5FD75-4B35-4162-9304-569491255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107DF9-40C8-458E-82E1-523137E7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BD83295-4F37-4B80-AF77-1798FB80C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5888C74-4F56-4347-8944-E676A3C89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69429CD-28C1-4DC7-84AD-4421A0AC8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62D63CF-41E9-4561-A945-E199ABE75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C95C339-F16B-492F-903D-A6855F56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85BC65A-0C9A-45A6-B18B-5E020CE98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34676384-D846-461C-B8F3-BDB849B4A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5" name="Graphic 157">
              <a:extLst>
                <a:ext uri="{FF2B5EF4-FFF2-40B4-BE49-F238E27FC236}">
                  <a16:creationId xmlns:a16="http://schemas.microsoft.com/office/drawing/2014/main" id="{50480E57-05E0-42B6-8693-191B4E9C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C989BD5-54F6-4747-83F1-81FCAEDAD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D7EE029-E135-4899-AC49-78D6946CD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C9494D7-A3EA-4A41-8910-6B6FE95E5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9E7F2B7-DEB2-4B2A-99F9-10622D09E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DACD4DB-BAF5-43DD-8CC8-4200A16D66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532D7D7-91B4-4F7C-B38E-5BBD5F3B42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B7428A0-A810-46D6-9CC7-2475B2DF6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C4A0E07-B9C5-49FB-B94A-B28D740C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08247-0005-6D0C-919D-0519A626C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862" y="1781298"/>
            <a:ext cx="5201601" cy="4369511"/>
          </a:xfrm>
          <a:solidFill>
            <a:srgbClr val="000000">
              <a:alpha val="50196"/>
            </a:srgbClr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We will be looking at the home building permits of Texas compared to the US from and how we were able to use ETL to create a database to house the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49556-3249-3E03-68B0-DC801E1571D0}"/>
              </a:ext>
            </a:extLst>
          </p:cNvPr>
          <p:cNvSpPr txBox="1"/>
          <p:nvPr/>
        </p:nvSpPr>
        <p:spPr>
          <a:xfrm>
            <a:off x="3228094" y="921828"/>
            <a:ext cx="5214369" cy="707886"/>
          </a:xfrm>
          <a:prstGeom prst="rect">
            <a:avLst/>
          </a:prstGeom>
          <a:solidFill>
            <a:srgbClr val="7E7E7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What We Will Cover</a:t>
            </a:r>
          </a:p>
        </p:txBody>
      </p:sp>
    </p:spTree>
    <p:extLst>
      <p:ext uri="{BB962C8B-B14F-4D97-AF65-F5344CB8AC3E}">
        <p14:creationId xmlns:p14="http://schemas.microsoft.com/office/powerpoint/2010/main" val="293227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BC404AC-66C0-DC73-27F4-BB82EBEA6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0C6F65-7478-D337-0E86-C544207C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Texas Building Permits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CB01E-CE97-6E92-E6FA-322544975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38" y="1890357"/>
            <a:ext cx="3823925" cy="3974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96F6F5-5DC4-BFD9-803A-F3DE477F8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9933" y="1886044"/>
            <a:ext cx="1720377" cy="397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8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6" descr="A picture containing sky, outdoor, river, city&#10;&#10;Description automatically generated">
            <a:extLst>
              <a:ext uri="{FF2B5EF4-FFF2-40B4-BE49-F238E27FC236}">
                <a16:creationId xmlns:a16="http://schemas.microsoft.com/office/drawing/2014/main" id="{D7576A19-02A0-FC30-148C-18D04311F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8872"/>
            <a:ext cx="12191999" cy="69308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72AE8E-FA09-6DA6-DA37-2999B149A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Building Permits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B74697-2B55-1D34-128C-615A79D247E5}"/>
              </a:ext>
            </a:extLst>
          </p:cNvPr>
          <p:cNvSpPr txBox="1"/>
          <p:nvPr/>
        </p:nvSpPr>
        <p:spPr>
          <a:xfrm>
            <a:off x="267287" y="6064960"/>
            <a:ext cx="790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https://www.recenter.tamu.edu/data/building-permits#!/state/Texas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92E73F-F4CB-FBE2-5680-0B1C6A99F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87" y="1434448"/>
            <a:ext cx="3648584" cy="44392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32BA0E-0B51-8DC6-FB29-4401A340D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3329" y="1429303"/>
            <a:ext cx="2020189" cy="444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1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D410-6C6F-B82F-CE48-470CD49F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, room, scene, gambling house&#10;&#10;Description automatically generated">
            <a:extLst>
              <a:ext uri="{FF2B5EF4-FFF2-40B4-BE49-F238E27FC236}">
                <a16:creationId xmlns:a16="http://schemas.microsoft.com/office/drawing/2014/main" id="{013FC87D-A483-C093-DD6D-C6E463BA7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"/>
            <a:ext cx="12192000" cy="68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1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D410-6C6F-B82F-CE48-470CD49FA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229" y="365125"/>
            <a:ext cx="10515600" cy="1325563"/>
          </a:xfrm>
          <a:noFill/>
        </p:spPr>
        <p:txBody>
          <a:bodyPr/>
          <a:lstStyle/>
          <a:p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Extract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5DFEC2-4A3E-7D99-8BAB-39E2C45EC30A}"/>
              </a:ext>
            </a:extLst>
          </p:cNvPr>
          <p:cNvSpPr txBox="1"/>
          <p:nvPr/>
        </p:nvSpPr>
        <p:spPr>
          <a:xfrm>
            <a:off x="2407640" y="1692958"/>
            <a:ext cx="8069049" cy="830997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Extracted State-level tables using </a:t>
            </a:r>
            <a:r>
              <a:rPr lang="en-US" sz="2400" dirty="0" err="1"/>
              <a:t>BeautifulSoup</a:t>
            </a:r>
            <a:r>
              <a:rPr lang="en-US" sz="2400" dirty="0"/>
              <a:t> from the TAMU Real Estate Center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D41774-F3F7-8DB7-8802-8452801AB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72" y="1663610"/>
            <a:ext cx="1634632" cy="1589405"/>
          </a:xfrm>
          <a:prstGeom prst="rect">
            <a:avLst/>
          </a:prstGeom>
        </p:spPr>
      </p:pic>
      <p:pic>
        <p:nvPicPr>
          <p:cNvPr id="5122" name="Picture 2" descr="You can take the US Census 2020 online now - here's why you should ...">
            <a:extLst>
              <a:ext uri="{FF2B5EF4-FFF2-40B4-BE49-F238E27FC236}">
                <a16:creationId xmlns:a16="http://schemas.microsoft.com/office/drawing/2014/main" id="{06F71E45-8BEE-2B7E-075D-9771BF1B92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338"/>
          <a:stretch/>
        </p:blipFill>
        <p:spPr bwMode="auto">
          <a:xfrm>
            <a:off x="301172" y="3505905"/>
            <a:ext cx="1953499" cy="108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DAA9B8-53BE-C952-A011-2F1D7949703B}"/>
              </a:ext>
            </a:extLst>
          </p:cNvPr>
          <p:cNvSpPr txBox="1"/>
          <p:nvPr/>
        </p:nvSpPr>
        <p:spPr>
          <a:xfrm>
            <a:off x="2407640" y="3503093"/>
            <a:ext cx="8069049" cy="716030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Extracted US-level via CSV sourced from the US Census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C1DB50-57B6-BA4A-9945-5F8CEF4D6EF8}"/>
              </a:ext>
            </a:extLst>
          </p:cNvPr>
          <p:cNvSpPr txBox="1"/>
          <p:nvPr/>
        </p:nvSpPr>
        <p:spPr>
          <a:xfrm>
            <a:off x="1277921" y="5223753"/>
            <a:ext cx="7764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Obstacles: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Pandas was not able to read the tables directly from the web due to imbedded action keys resulting in the need for converting Pandas </a:t>
            </a:r>
            <a:r>
              <a:rPr lang="en-US" dirty="0" err="1"/>
              <a:t>DataFrames</a:t>
            </a:r>
            <a:r>
              <a:rPr lang="en-US" dirty="0"/>
              <a:t> from </a:t>
            </a:r>
            <a:r>
              <a:rPr lang="en-US" dirty="0" err="1"/>
              <a:t>BeautifulSoup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87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91CCA4-BF49-C150-B967-E9FBD277E01E}"/>
              </a:ext>
            </a:extLst>
          </p:cNvPr>
          <p:cNvSpPr txBox="1"/>
          <p:nvPr/>
        </p:nvSpPr>
        <p:spPr>
          <a:xfrm>
            <a:off x="751462" y="1458352"/>
            <a:ext cx="9725227" cy="4247317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3000" b="1" dirty="0"/>
              <a:t>US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Unuseful</a:t>
            </a:r>
            <a:r>
              <a:rPr lang="en-US" sz="2000" dirty="0"/>
              <a:t> columns were limited from our CSV source We limited the data to Single Family Homes by Units of Permits per 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000" dirty="0"/>
          </a:p>
          <a:p>
            <a:r>
              <a:rPr lang="en-US" sz="3000" b="1" dirty="0"/>
              <a:t>Texas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Utilized Pandas to filter the data to comparable tables and convert </a:t>
            </a:r>
            <a:r>
              <a:rPr lang="en-US" sz="2000" dirty="0" err="1"/>
              <a:t>DataFrames</a:t>
            </a:r>
            <a:r>
              <a:rPr lang="en-US" sz="2000" dirty="0"/>
              <a:t> from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000" dirty="0"/>
          </a:p>
          <a:p>
            <a:r>
              <a:rPr lang="en-US" sz="3000" b="1" dirty="0"/>
              <a:t>JSON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Both </a:t>
            </a:r>
            <a:r>
              <a:rPr lang="en-US" sz="2000" dirty="0" err="1"/>
              <a:t>DataFrames</a:t>
            </a:r>
            <a:r>
              <a:rPr lang="en-US" sz="2000" dirty="0"/>
              <a:t> were converted to JSON dictionaries in order to be imported to MongoDB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6AC8D34-762D-9D95-1BDF-AA5DD5354748}"/>
              </a:ext>
            </a:extLst>
          </p:cNvPr>
          <p:cNvSpPr txBox="1">
            <a:spLocks/>
          </p:cNvSpPr>
          <p:nvPr/>
        </p:nvSpPr>
        <p:spPr>
          <a:xfrm>
            <a:off x="1375229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Transform</a:t>
            </a:r>
          </a:p>
        </p:txBody>
      </p:sp>
    </p:spTree>
    <p:extLst>
      <p:ext uri="{BB962C8B-B14F-4D97-AF65-F5344CB8AC3E}">
        <p14:creationId xmlns:p14="http://schemas.microsoft.com/office/powerpoint/2010/main" val="252149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DD7A40-D121-E8DF-2F92-71D95E255B3E}"/>
              </a:ext>
            </a:extLst>
          </p:cNvPr>
          <p:cNvSpPr txBox="1"/>
          <p:nvPr/>
        </p:nvSpPr>
        <p:spPr>
          <a:xfrm>
            <a:off x="3384922" y="1430356"/>
            <a:ext cx="7343775" cy="163121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Utilized </a:t>
            </a:r>
            <a:r>
              <a:rPr lang="en-US" sz="2000" dirty="0" err="1"/>
              <a:t>PyMongo</a:t>
            </a:r>
            <a:r>
              <a:rPr lang="en-US" sz="2000" dirty="0"/>
              <a:t> to create our database ‘</a:t>
            </a:r>
            <a:r>
              <a:rPr lang="en-US" sz="2000" dirty="0" err="1"/>
              <a:t>permits_db</a:t>
            </a:r>
            <a:r>
              <a:rPr lang="en-US" sz="2000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Created two collections US and 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Inserted our JSON dictionaries to the collections</a:t>
            </a:r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F6273BE-91CF-6D73-4D7E-3EE4DDEBA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71" y="1430356"/>
            <a:ext cx="2858753" cy="153658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55988C8-20FF-EB56-B1E2-D895281ABA50}"/>
              </a:ext>
            </a:extLst>
          </p:cNvPr>
          <p:cNvSpPr txBox="1">
            <a:spLocks/>
          </p:cNvSpPr>
          <p:nvPr/>
        </p:nvSpPr>
        <p:spPr>
          <a:xfrm>
            <a:off x="1375229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Load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E5AD4C-2588-CD15-3109-471CC28B1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71" y="3429000"/>
            <a:ext cx="10936226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4791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RightStep">
      <a:dk1>
        <a:srgbClr val="000000"/>
      </a:dk1>
      <a:lt1>
        <a:srgbClr val="FFFFFF"/>
      </a:lt1>
      <a:dk2>
        <a:srgbClr val="242C41"/>
      </a:dk2>
      <a:lt2>
        <a:srgbClr val="E8E2E2"/>
      </a:lt2>
      <a:accent1>
        <a:srgbClr val="80A9A9"/>
      </a:accent1>
      <a:accent2>
        <a:srgbClr val="7FA1BA"/>
      </a:accent2>
      <a:accent3>
        <a:srgbClr val="969EC6"/>
      </a:accent3>
      <a:accent4>
        <a:srgbClr val="8E7FBA"/>
      </a:accent4>
      <a:accent5>
        <a:srgbClr val="B696C6"/>
      </a:accent5>
      <a:accent6>
        <a:srgbClr val="BA7FB5"/>
      </a:accent6>
      <a:hlink>
        <a:srgbClr val="AE6A69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6349</TotalTime>
  <Words>208</Words>
  <Application>Microsoft Office PowerPoint</Application>
  <PresentationFormat>Widescreen</PresentationFormat>
  <Paragraphs>31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Avenir Next LT Pro</vt:lpstr>
      <vt:lpstr>AvenirNext LT Pro Medium</vt:lpstr>
      <vt:lpstr>Calibri</vt:lpstr>
      <vt:lpstr>Rockwell</vt:lpstr>
      <vt:lpstr>Segoe UI</vt:lpstr>
      <vt:lpstr>ExploreVTI</vt:lpstr>
      <vt:lpstr>Home Building Permits Texas &amp; The US</vt:lpstr>
      <vt:lpstr>PowerPoint Presentation</vt:lpstr>
      <vt:lpstr>Texas Building Permits</vt:lpstr>
      <vt:lpstr>US Building Permits</vt:lpstr>
      <vt:lpstr>PowerPoint Presentation</vt:lpstr>
      <vt:lpstr>Extract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Sales Austin &amp; SA VS. The US</dc:title>
  <dc:creator>Jordan Tellez</dc:creator>
  <cp:lastModifiedBy>Chris Stecki</cp:lastModifiedBy>
  <cp:revision>4</cp:revision>
  <dcterms:created xsi:type="dcterms:W3CDTF">2022-06-18T16:47:46Z</dcterms:created>
  <dcterms:modified xsi:type="dcterms:W3CDTF">2022-06-25T05:06:23Z</dcterms:modified>
</cp:coreProperties>
</file>