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69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660"/>
  </p:normalViewPr>
  <p:slideViewPr>
    <p:cSldViewPr snapToGrid="0">
      <p:cViewPr>
        <p:scale>
          <a:sx n="50" d="100"/>
          <a:sy n="50" d="100"/>
        </p:scale>
        <p:origin x="1266" y="696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4707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wmf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8.wmf"/><Relationship Id="rId5" Type="http://schemas.openxmlformats.org/officeDocument/2006/relationships/hyperlink" Target="http://docs.h2o.ai/" TargetMode="External"/><Relationship Id="rId15" Type="http://schemas.openxmlformats.org/officeDocument/2006/relationships/image" Target="../media/image12.wmf"/><Relationship Id="rId10" Type="http://schemas.openxmlformats.org/officeDocument/2006/relationships/image" Target="../media/image7.wmf"/><Relationship Id="rId4" Type="http://schemas.openxmlformats.org/officeDocument/2006/relationships/hyperlink" Target="mailto:jtelleria.rproject@gmail.com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hyperlink" Target="http://docs.h2o.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jtelleria.rproject@gmail.com" TargetMode="External"/><Relationship Id="rId5" Type="http://schemas.openxmlformats.org/officeDocument/2006/relationships/hyperlink" Target="https://creativecommons.org/licenses/by-sa/4.0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"/>
          <p:cNvSpPr/>
          <p:nvPr/>
        </p:nvSpPr>
        <p:spPr>
          <a:xfrm>
            <a:off x="10412281" y="7622015"/>
            <a:ext cx="3266680" cy="2713673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Group"/>
          <p:cNvSpPr/>
          <p:nvPr/>
        </p:nvSpPr>
        <p:spPr>
          <a:xfrm>
            <a:off x="10414218" y="1216703"/>
            <a:ext cx="3261283" cy="2561194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" name="Group"/>
          <p:cNvSpPr/>
          <p:nvPr/>
        </p:nvSpPr>
        <p:spPr>
          <a:xfrm>
            <a:off x="10414386" y="3774229"/>
            <a:ext cx="3261283" cy="3847787"/>
          </a:xfrm>
          <a:prstGeom prst="rect">
            <a:avLst/>
          </a:prstGeom>
          <a:solidFill>
            <a:schemeClr val="accent1">
              <a:lumMod val="20000"/>
              <a:lumOff val="80000"/>
              <a:alpha val="23776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roup"/>
          <p:cNvSpPr/>
          <p:nvPr/>
        </p:nvSpPr>
        <p:spPr>
          <a:xfrm>
            <a:off x="7114051" y="1219642"/>
            <a:ext cx="3084896" cy="910748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78762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Dataset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endParaRPr dirty="0"/>
          </a:p>
        </p:txBody>
      </p:sp>
      <p:sp>
        <p:nvSpPr>
          <p:cNvPr id="134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5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135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SUBTITLE"/>
          <p:cNvSpPr txBox="1"/>
          <p:nvPr/>
        </p:nvSpPr>
        <p:spPr>
          <a:xfrm>
            <a:off x="290022" y="3865174"/>
            <a:ext cx="2460716" cy="3691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NATIVE R TO H2O COERCION</a:t>
            </a:r>
          </a:p>
        </p:txBody>
      </p:sp>
      <p:sp>
        <p:nvSpPr>
          <p:cNvPr id="188" name="Layout Suggestions"/>
          <p:cNvSpPr txBox="1"/>
          <p:nvPr/>
        </p:nvSpPr>
        <p:spPr>
          <a:xfrm>
            <a:off x="3745370" y="1268387"/>
            <a:ext cx="2874698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>
                <a:latin typeface="+mj-lt"/>
                <a:cs typeface="Times New Roman"/>
              </a:rPr>
              <a:t>General</a:t>
            </a:r>
            <a:r>
              <a:rPr lang="es-ES" sz="2500" spc="343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</a:t>
            </a:r>
            <a:r>
              <a:rPr lang="es-ES" sz="2500" spc="61" dirty="0" err="1">
                <a:latin typeface="+mj-lt"/>
                <a:cs typeface="Times New Roman"/>
              </a:rPr>
              <a:t>p</a:t>
            </a:r>
            <a:r>
              <a:rPr lang="es-ES" sz="2500" dirty="0" err="1">
                <a:latin typeface="+mj-lt"/>
                <a:cs typeface="Times New Roman"/>
              </a:rPr>
              <a:t>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89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CODE"/>
          <p:cNvSpPr txBox="1"/>
          <p:nvPr/>
        </p:nvSpPr>
        <p:spPr>
          <a:xfrm>
            <a:off x="3771155" y="1566571"/>
            <a:ext cx="118782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SUBSCRIPTING</a:t>
            </a:r>
            <a:endParaRPr dirty="0"/>
          </a:p>
        </p:txBody>
      </p:sp>
      <p:sp>
        <p:nvSpPr>
          <p:cNvPr id="242" name="ggplot(mpg, aes(hwy, cty)) +…"/>
          <p:cNvSpPr txBox="1"/>
          <p:nvPr/>
        </p:nvSpPr>
        <p:spPr>
          <a:xfrm>
            <a:off x="3784508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x[j]  ## column J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x$name</a:t>
            </a:r>
            <a:endParaRPr lang="en-US" dirty="0"/>
          </a:p>
        </p:txBody>
      </p:sp>
      <p:sp>
        <p:nvSpPr>
          <p:cNvPr id="256" name="code"/>
          <p:cNvSpPr/>
          <p:nvPr/>
        </p:nvSpPr>
        <p:spPr>
          <a:xfrm>
            <a:off x="4418369" y="2506301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Selection</a:t>
            </a:r>
          </a:p>
        </p:txBody>
      </p:sp>
      <p:sp>
        <p:nvSpPr>
          <p:cNvPr id="257" name="Line"/>
          <p:cNvSpPr/>
          <p:nvPr/>
        </p:nvSpPr>
        <p:spPr>
          <a:xfrm>
            <a:off x="290020" y="51458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262" name="FONTS"/>
          <p:cNvSpPr txBox="1"/>
          <p:nvPr/>
        </p:nvSpPr>
        <p:spPr>
          <a:xfrm>
            <a:off x="291339" y="1635151"/>
            <a:ext cx="18578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IMPORT / EXPORT</a:t>
            </a:r>
            <a:endParaRPr dirty="0"/>
          </a:p>
        </p:txBody>
      </p:sp>
      <p:sp>
        <p:nvSpPr>
          <p:cNvPr id="3" name="CuadroTexto 2"/>
          <p:cNvSpPr txBox="1"/>
          <p:nvPr/>
        </p:nvSpPr>
        <p:spPr>
          <a:xfrm>
            <a:off x="284345" y="1757908"/>
            <a:ext cx="3141665" cy="21056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h2o.uploadFile: </a:t>
            </a:r>
            <a:r>
              <a:rPr lang="en-US" b="0" dirty="0">
                <a:cs typeface="Times New Roman"/>
              </a:rPr>
              <a:t>Upload a file into H2O from a client-side path, and parse it.</a:t>
            </a: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h2o.downloadCSV:</a:t>
            </a:r>
            <a:r>
              <a:rPr lang="es-ES" spc="103" dirty="0">
                <a:latin typeface="+mn-lt"/>
                <a:cs typeface="Times New Roman"/>
              </a:rPr>
              <a:t> </a:t>
            </a:r>
            <a:r>
              <a:rPr lang="es-ES" b="0" dirty="0" err="1">
                <a:latin typeface="+mn-lt"/>
                <a:cs typeface="Times New Roman"/>
              </a:rPr>
              <a:t>Download</a:t>
            </a:r>
            <a:r>
              <a:rPr lang="es-ES" b="0" dirty="0">
                <a:latin typeface="+mn-lt"/>
                <a:cs typeface="Times New Roman"/>
              </a:rPr>
              <a:t> a H2O </a:t>
            </a:r>
            <a:r>
              <a:rPr lang="es-ES" b="0" dirty="0" err="1">
                <a:latin typeface="+mn-lt"/>
                <a:cs typeface="Times New Roman"/>
              </a:rPr>
              <a:t>dataset</a:t>
            </a:r>
            <a:r>
              <a:rPr lang="es-ES" b="0" dirty="0">
                <a:latin typeface="+mn-lt"/>
                <a:cs typeface="Times New Roman"/>
              </a:rPr>
              <a:t>  to a </a:t>
            </a:r>
            <a:r>
              <a:rPr lang="es-ES" b="0" dirty="0" err="1">
                <a:cs typeface="Times New Roman"/>
              </a:rPr>
              <a:t>client-side</a:t>
            </a:r>
            <a:r>
              <a:rPr lang="es-ES" b="0" dirty="0"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CSV file.</a:t>
            </a:r>
            <a:endParaRPr lang="es-ES" sz="200" b="0" dirty="0">
              <a:latin typeface="+mn-lt"/>
              <a:cs typeface="Times New Roman"/>
            </a:endParaRPr>
          </a:p>
          <a:p>
            <a:pPr algn="just"/>
            <a:endParaRPr lang="es-ES" sz="100" dirty="0">
              <a:cs typeface="Times New Roman"/>
            </a:endParaRPr>
          </a:p>
          <a:p>
            <a:pPr algn="just"/>
            <a:r>
              <a:rPr lang="es-ES" dirty="0">
                <a:cs typeface="Times New Roman"/>
              </a:rPr>
              <a:t>h2o.importFile: </a:t>
            </a:r>
            <a:r>
              <a:rPr lang="es-ES" b="0" dirty="0" err="1">
                <a:cs typeface="Times New Roman"/>
              </a:rPr>
              <a:t>Im</a:t>
            </a:r>
            <a:r>
              <a:rPr lang="es-ES" b="0" spc="40" dirty="0" err="1">
                <a:cs typeface="Times New Roman"/>
              </a:rPr>
              <a:t>p</a:t>
            </a:r>
            <a:r>
              <a:rPr lang="es-ES" b="0" spc="-40" dirty="0" err="1">
                <a:cs typeface="Times New Roman"/>
              </a:rPr>
              <a:t>o</a:t>
            </a:r>
            <a:r>
              <a:rPr lang="es-ES" b="0" dirty="0" err="1">
                <a:cs typeface="Times New Roman"/>
              </a:rPr>
              <a:t>rt</a:t>
            </a:r>
            <a:r>
              <a:rPr lang="es-ES" b="0" spc="185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153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file </a:t>
            </a:r>
            <a:r>
              <a:rPr lang="es-ES" b="0" dirty="0" err="1">
                <a:cs typeface="Times New Roman"/>
              </a:rPr>
              <a:t>into</a:t>
            </a:r>
            <a:r>
              <a:rPr lang="es-ES" b="0" dirty="0">
                <a:cs typeface="Times New Roman"/>
              </a:rPr>
              <a:t> H2O </a:t>
            </a:r>
            <a:r>
              <a:rPr lang="es-ES" b="0" dirty="0" err="1">
                <a:cs typeface="Times New Roman"/>
              </a:rPr>
              <a:t>from</a:t>
            </a:r>
            <a:r>
              <a:rPr lang="es-ES" b="0" spc="90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</a:t>
            </a:r>
            <a:r>
              <a:rPr lang="es-ES" b="0" spc="236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server-</a:t>
            </a:r>
            <a:r>
              <a:rPr lang="es-ES" b="0" dirty="0" err="1">
                <a:cs typeface="Times New Roman"/>
              </a:rPr>
              <a:t>side</a:t>
            </a:r>
            <a:r>
              <a:rPr lang="es-ES" b="0" spc="36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path</a:t>
            </a:r>
            <a:r>
              <a:rPr lang="es-ES" b="0" dirty="0">
                <a:cs typeface="Times New Roman"/>
              </a:rPr>
              <a:t>,</a:t>
            </a:r>
            <a:r>
              <a:rPr lang="es-ES" b="0" spc="308" dirty="0">
                <a:cs typeface="Times New Roman"/>
              </a:rPr>
              <a:t> </a:t>
            </a:r>
            <a:r>
              <a:rPr lang="es-ES" b="0" dirty="0">
                <a:cs typeface="Times New Roman"/>
              </a:rPr>
              <a:t>and</a:t>
            </a:r>
            <a:r>
              <a:rPr lang="es-ES" b="0" spc="19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p</a:t>
            </a:r>
            <a:r>
              <a:rPr lang="es-ES" b="0" spc="-35" dirty="0" err="1">
                <a:cs typeface="Times New Roman"/>
              </a:rPr>
              <a:t>a</a:t>
            </a:r>
            <a:r>
              <a:rPr lang="es-ES" b="0" dirty="0" err="1">
                <a:cs typeface="Times New Roman"/>
              </a:rPr>
              <a:t>rse</a:t>
            </a:r>
            <a:r>
              <a:rPr lang="es-ES" b="0" spc="167" dirty="0">
                <a:cs typeface="Times New Roman"/>
              </a:rPr>
              <a:t> </a:t>
            </a:r>
            <a:r>
              <a:rPr lang="es-ES" b="0" dirty="0" err="1">
                <a:cs typeface="Times New Roman"/>
              </a:rPr>
              <a:t>it</a:t>
            </a:r>
            <a:r>
              <a:rPr lang="es-ES" b="0" dirty="0">
                <a:cs typeface="Times New Roman"/>
              </a:rPr>
              <a:t>.</a:t>
            </a:r>
            <a:endParaRPr lang="es-ES" dirty="0">
              <a:latin typeface="+mn-lt"/>
              <a:cs typeface="Times New Roman"/>
            </a:endParaRPr>
          </a:p>
          <a:p>
            <a:pPr algn="just"/>
            <a:endParaRPr lang="es-ES" sz="100" dirty="0">
              <a:latin typeface="+mn-lt"/>
              <a:cs typeface="Times New Roman"/>
            </a:endParaRPr>
          </a:p>
          <a:p>
            <a:pPr algn="just"/>
            <a:r>
              <a:rPr lang="es-ES" dirty="0">
                <a:latin typeface="+mn-lt"/>
                <a:cs typeface="Times New Roman"/>
              </a:rPr>
              <a:t>h2o.exportFile: </a:t>
            </a:r>
            <a:r>
              <a:rPr lang="es-ES" b="0" dirty="0" err="1">
                <a:latin typeface="+mn-lt"/>
                <a:cs typeface="Times New Roman"/>
              </a:rPr>
              <a:t>Ex</a:t>
            </a:r>
            <a:r>
              <a:rPr lang="es-ES" b="0" spc="40" dirty="0" err="1">
                <a:latin typeface="+mn-lt"/>
                <a:cs typeface="Times New Roman"/>
              </a:rPr>
              <a:t>p</a:t>
            </a:r>
            <a:r>
              <a:rPr lang="es-ES" b="0" spc="-40" dirty="0" err="1">
                <a:latin typeface="+mn-lt"/>
                <a:cs typeface="Times New Roman"/>
              </a:rPr>
              <a:t>o</a:t>
            </a:r>
            <a:r>
              <a:rPr lang="es-ES" b="0" dirty="0" err="1">
                <a:latin typeface="+mn-lt"/>
                <a:cs typeface="Times New Roman"/>
              </a:rPr>
              <a:t>rt</a:t>
            </a:r>
            <a:r>
              <a:rPr lang="es-ES" b="0" spc="16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H2O</a:t>
            </a:r>
            <a:r>
              <a:rPr lang="es-ES" b="0" spc="83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Data</a:t>
            </a:r>
            <a:r>
              <a:rPr lang="es-ES" b="0" spc="300" dirty="0">
                <a:latin typeface="+mn-lt"/>
                <a:cs typeface="Times New Roman"/>
              </a:rPr>
              <a:t> </a:t>
            </a:r>
            <a:r>
              <a:rPr lang="es-ES" b="0" spc="-35" dirty="0" err="1">
                <a:latin typeface="+mn-lt"/>
                <a:cs typeface="Times New Roman"/>
              </a:rPr>
              <a:t>F</a:t>
            </a:r>
            <a:r>
              <a:rPr lang="es-ES" b="0" dirty="0" err="1">
                <a:latin typeface="+mn-lt"/>
                <a:cs typeface="Times New Roman"/>
              </a:rPr>
              <a:t>rame</a:t>
            </a:r>
            <a:r>
              <a:rPr lang="es-ES" b="0" spc="181" dirty="0">
                <a:latin typeface="+mn-lt"/>
                <a:cs typeface="Times New Roman"/>
              </a:rPr>
              <a:t> </a:t>
            </a:r>
            <a:r>
              <a:rPr lang="es-ES" b="0" dirty="0">
                <a:latin typeface="+mn-lt"/>
                <a:cs typeface="Times New Roman"/>
              </a:rPr>
              <a:t>to a server-</a:t>
            </a:r>
            <a:r>
              <a:rPr lang="es-ES" b="0" dirty="0" err="1">
                <a:latin typeface="+mn-lt"/>
                <a:cs typeface="Times New Roman"/>
              </a:rPr>
              <a:t>side</a:t>
            </a:r>
            <a:r>
              <a:rPr lang="es-ES" b="0" dirty="0">
                <a:latin typeface="+mn-lt"/>
                <a:cs typeface="Times New Roman"/>
              </a:rPr>
              <a:t> file.</a:t>
            </a:r>
            <a:endParaRPr lang="en-US" sz="2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h2o.parseRaw: </a:t>
            </a:r>
            <a:r>
              <a:rPr lang="en-US" b="0" dirty="0">
                <a:cs typeface="Times New Roman"/>
              </a:rPr>
              <a:t>Parse a raw data  file.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275" name="CuadroTexto 274"/>
          <p:cNvSpPr txBox="1"/>
          <p:nvPr/>
        </p:nvSpPr>
        <p:spPr>
          <a:xfrm>
            <a:off x="282688" y="4094771"/>
            <a:ext cx="3141665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as.h2o: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R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an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object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278" name="SUBTITLE"/>
          <p:cNvSpPr txBox="1"/>
          <p:nvPr/>
        </p:nvSpPr>
        <p:spPr>
          <a:xfrm>
            <a:off x="290338" y="4503758"/>
            <a:ext cx="2232984" cy="210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H2O TO NATIVE R COERCION</a:t>
            </a:r>
          </a:p>
        </p:txBody>
      </p:sp>
      <p:sp>
        <p:nvSpPr>
          <p:cNvPr id="280" name="CuadroTexto 279"/>
          <p:cNvSpPr txBox="1"/>
          <p:nvPr/>
        </p:nvSpPr>
        <p:spPr>
          <a:xfrm>
            <a:off x="247130" y="4631058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as.data.frame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if an object is a data frame, or coerce it if possible.</a:t>
            </a:r>
          </a:p>
        </p:txBody>
      </p:sp>
      <p:sp>
        <p:nvSpPr>
          <p:cNvPr id="282" name="SUBTITLE"/>
          <p:cNvSpPr txBox="1"/>
          <p:nvPr/>
        </p:nvSpPr>
        <p:spPr>
          <a:xfrm>
            <a:off x="290021" y="5204323"/>
            <a:ext cx="1521250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GENERATION</a:t>
            </a:r>
          </a:p>
        </p:txBody>
      </p:sp>
      <p:sp>
        <p:nvSpPr>
          <p:cNvPr id="284" name="CuadroTexto 283"/>
          <p:cNvSpPr txBox="1"/>
          <p:nvPr/>
        </p:nvSpPr>
        <p:spPr>
          <a:xfrm>
            <a:off x="246172" y="5311930"/>
            <a:ext cx="3141665" cy="29212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h2o.createFrame: </a:t>
            </a:r>
            <a:r>
              <a:rPr lang="en-US" b="0" dirty="0">
                <a:cs typeface="Times New Roman"/>
              </a:rPr>
              <a:t>Creates a data frame in H2O with real-valued, categorical, integer, and binary columns specified by the user, </a:t>
            </a:r>
            <a:r>
              <a:rPr lang="en-US" b="0" dirty="0">
                <a:latin typeface="+mn-lt"/>
                <a:cs typeface="Times New Roman"/>
              </a:rPr>
              <a:t>with optional randomization.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h2o.runif: </a:t>
            </a:r>
            <a:r>
              <a:rPr lang="en-US" b="0" dirty="0">
                <a:latin typeface="+mn-lt"/>
                <a:cs typeface="Times New Roman"/>
              </a:rPr>
              <a:t>Produce a vector of random uniform numbers.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h2o.interaction: </a:t>
            </a:r>
            <a:r>
              <a:rPr lang="en-US" b="0" dirty="0">
                <a:latin typeface="+mn-lt"/>
                <a:cs typeface="Times New Roman"/>
              </a:rPr>
              <a:t>Create interaction terms between categorical features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s-ES" dirty="0"/>
              <a:t>h2o.target_encode_apply: </a:t>
            </a:r>
            <a:r>
              <a:rPr lang="es-ES" b="0" dirty="0"/>
              <a:t>T</a:t>
            </a:r>
            <a:r>
              <a:rPr lang="en-US" b="0" dirty="0" err="1"/>
              <a:t>arget</a:t>
            </a:r>
            <a:r>
              <a:rPr lang="en-US" b="0" dirty="0"/>
              <a:t> encoding map to an H2O Data Frame, which can improve performance of supervised learning models for high cardinality categorical columns.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285" name="SUBTITLE"/>
          <p:cNvSpPr txBox="1"/>
          <p:nvPr/>
        </p:nvSpPr>
        <p:spPr>
          <a:xfrm>
            <a:off x="282034" y="8219921"/>
            <a:ext cx="2287486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DATA SAMPLING / SPLITTING</a:t>
            </a:r>
          </a:p>
        </p:txBody>
      </p:sp>
      <p:sp>
        <p:nvSpPr>
          <p:cNvPr id="287" name="CuadroTexto 286"/>
          <p:cNvSpPr txBox="1"/>
          <p:nvPr/>
        </p:nvSpPr>
        <p:spPr>
          <a:xfrm>
            <a:off x="235282" y="8347624"/>
            <a:ext cx="3141665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h2o.splitFrame: </a:t>
            </a:r>
            <a:r>
              <a:rPr lang="en-US" b="0" dirty="0">
                <a:latin typeface="+mn-lt"/>
                <a:cs typeface="Times New Roman"/>
              </a:rPr>
              <a:t>Split an existing H2O dataset  according to user-specified ratios.</a:t>
            </a:r>
          </a:p>
        </p:txBody>
      </p:sp>
      <p:sp>
        <p:nvSpPr>
          <p:cNvPr id="288" name="SUBTITLE"/>
          <p:cNvSpPr txBox="1"/>
          <p:nvPr/>
        </p:nvSpPr>
        <p:spPr>
          <a:xfrm>
            <a:off x="290875" y="8872442"/>
            <a:ext cx="2000548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r>
              <a:rPr lang="pt-BR" dirty="0"/>
              <a:t>MISSING DATA HANDLING</a:t>
            </a:r>
          </a:p>
        </p:txBody>
      </p:sp>
      <p:sp>
        <p:nvSpPr>
          <p:cNvPr id="290" name="CuadroTexto 289"/>
          <p:cNvSpPr txBox="1"/>
          <p:nvPr/>
        </p:nvSpPr>
        <p:spPr>
          <a:xfrm>
            <a:off x="239668" y="8972613"/>
            <a:ext cx="3141665" cy="14233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h2o.impute: </a:t>
            </a:r>
            <a:r>
              <a:rPr lang="en-US" b="0" dirty="0">
                <a:latin typeface="+mn-lt"/>
                <a:cs typeface="Times New Roman"/>
              </a:rPr>
              <a:t>Impute a column of data  using the mean, median, or mode.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h2o.insertMissingValues: </a:t>
            </a:r>
            <a:r>
              <a:rPr lang="en-US" b="0" dirty="0">
                <a:latin typeface="+mn-lt"/>
                <a:cs typeface="Times New Roman"/>
              </a:rPr>
              <a:t>Replaces a user-specified fraction of entries in a H2O dataset  with missing 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h2o.na_omit: </a:t>
            </a:r>
            <a:r>
              <a:rPr lang="en-US" b="0" dirty="0">
                <a:cs typeface="Times New Roman"/>
              </a:rPr>
              <a:t>Remove Rows With NAs.</a:t>
            </a:r>
          </a:p>
        </p:txBody>
      </p:sp>
      <p:sp>
        <p:nvSpPr>
          <p:cNvPr id="136" name="CuadroTexto 135"/>
          <p:cNvSpPr txBox="1"/>
          <p:nvPr/>
        </p:nvSpPr>
        <p:spPr>
          <a:xfrm>
            <a:off x="3746865" y="1665116"/>
            <a:ext cx="3042158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b="0" dirty="0">
                <a:latin typeface="+mn-lt"/>
                <a:cs typeface="Times New Roman"/>
              </a:rPr>
              <a:t>Subscripting example to pull (/push) pieces from (/to) a H2O Parsed Data object.</a:t>
            </a:r>
          </a:p>
        </p:txBody>
      </p:sp>
      <p:sp>
        <p:nvSpPr>
          <p:cNvPr id="137" name="CODE"/>
          <p:cNvSpPr txBox="1"/>
          <p:nvPr/>
        </p:nvSpPr>
        <p:spPr>
          <a:xfrm>
            <a:off x="3771648" y="3125647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SUBSETTING</a:t>
            </a:r>
            <a:endParaRPr dirty="0"/>
          </a:p>
        </p:txBody>
      </p:sp>
      <p:sp>
        <p:nvSpPr>
          <p:cNvPr id="138" name="Line"/>
          <p:cNvSpPr/>
          <p:nvPr/>
        </p:nvSpPr>
        <p:spPr>
          <a:xfrm>
            <a:off x="3757702" y="3114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9" name="CuadroTexto 138"/>
          <p:cNvSpPr txBox="1"/>
          <p:nvPr/>
        </p:nvSpPr>
        <p:spPr>
          <a:xfrm>
            <a:off x="3744284" y="3235366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h2o.head, h2o.tail: </a:t>
            </a:r>
            <a:r>
              <a:rPr lang="en-US" b="0" dirty="0">
                <a:cs typeface="Times New Roman"/>
              </a:rPr>
              <a:t>Object’s Start or End.</a:t>
            </a:r>
          </a:p>
        </p:txBody>
      </p:sp>
      <p:sp>
        <p:nvSpPr>
          <p:cNvPr id="140" name="CODE"/>
          <p:cNvSpPr txBox="1"/>
          <p:nvPr/>
        </p:nvSpPr>
        <p:spPr>
          <a:xfrm>
            <a:off x="3835008" y="7660927"/>
            <a:ext cx="219611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BASIC DATA MANIPULATION</a:t>
            </a:r>
            <a:endParaRPr dirty="0"/>
          </a:p>
        </p:txBody>
      </p:sp>
      <p:sp>
        <p:nvSpPr>
          <p:cNvPr id="141" name="Line"/>
          <p:cNvSpPr/>
          <p:nvPr/>
        </p:nvSpPr>
        <p:spPr>
          <a:xfrm>
            <a:off x="3769956" y="353887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CuadroTexto 141"/>
          <p:cNvSpPr txBox="1"/>
          <p:nvPr/>
        </p:nvSpPr>
        <p:spPr>
          <a:xfrm>
            <a:off x="3796741" y="7765587"/>
            <a:ext cx="304215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c: </a:t>
            </a:r>
            <a:r>
              <a:rPr lang="en-US" b="0" dirty="0">
                <a:latin typeface="+mn-lt"/>
                <a:cs typeface="Times New Roman"/>
              </a:rPr>
              <a:t>Combine Values into a Vector or List.</a:t>
            </a:r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143" name="CODE"/>
          <p:cNvSpPr txBox="1"/>
          <p:nvPr/>
        </p:nvSpPr>
        <p:spPr>
          <a:xfrm>
            <a:off x="3801883" y="3563816"/>
            <a:ext cx="14699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ATTRIBUTES</a:t>
            </a:r>
          </a:p>
        </p:txBody>
      </p:sp>
      <p:sp>
        <p:nvSpPr>
          <p:cNvPr id="144" name="Line"/>
          <p:cNvSpPr/>
          <p:nvPr/>
        </p:nvSpPr>
        <p:spPr>
          <a:xfrm>
            <a:off x="3826050" y="764133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CuadroTexto 144"/>
          <p:cNvSpPr txBox="1"/>
          <p:nvPr/>
        </p:nvSpPr>
        <p:spPr>
          <a:xfrm>
            <a:off x="3765342" y="3676394"/>
            <a:ext cx="3077418" cy="28186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h2o.names: </a:t>
            </a:r>
            <a:r>
              <a:rPr lang="en-US" b="0" dirty="0">
                <a:cs typeface="Times New Roman"/>
              </a:rPr>
              <a:t>Return column names for a parsed H2O data obj. Also: </a:t>
            </a:r>
            <a:r>
              <a:rPr lang="en-US" dirty="0">
                <a:cs typeface="Times New Roman"/>
              </a:rPr>
              <a:t>h2o.colnames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names&lt;-: </a:t>
            </a:r>
            <a:r>
              <a:rPr lang="en-US" b="0" dirty="0">
                <a:cs typeface="Times New Roman"/>
              </a:rPr>
              <a:t>Set the row or column names of a matrix-like object. Also: </a:t>
            </a:r>
            <a:r>
              <a:rPr lang="en-US" dirty="0" err="1">
                <a:cs typeface="Times New Roman"/>
              </a:rPr>
              <a:t>colnames</a:t>
            </a:r>
            <a:r>
              <a:rPr lang="en-US" dirty="0">
                <a:cs typeface="Times New Roman"/>
              </a:rPr>
              <a:t>&lt;-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h2o.dim: </a:t>
            </a:r>
            <a:r>
              <a:rPr lang="en-US" b="0" dirty="0">
                <a:latin typeface="+mn-lt"/>
                <a:cs typeface="Times New Roman"/>
              </a:rPr>
              <a:t>Retrieve </a:t>
            </a:r>
            <a:r>
              <a:rPr lang="en-US" b="0" dirty="0">
                <a:cs typeface="Times New Roman"/>
              </a:rPr>
              <a:t>object </a:t>
            </a:r>
            <a:r>
              <a:rPr lang="en-US" b="0" dirty="0">
                <a:latin typeface="+mn-lt"/>
                <a:cs typeface="Times New Roman"/>
              </a:rPr>
              <a:t>dimensions.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h2o.length: </a:t>
            </a:r>
            <a:r>
              <a:rPr lang="en-US" b="0" dirty="0">
                <a:cs typeface="Times New Roman"/>
              </a:rPr>
              <a:t>Length of </a:t>
            </a:r>
            <a:r>
              <a:rPr lang="en-US" b="0" dirty="0">
                <a:latin typeface="+mn-lt"/>
                <a:cs typeface="Times New Roman"/>
              </a:rPr>
              <a:t>vector, list or factor.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h2o.nrow: </a:t>
            </a:r>
            <a:r>
              <a:rPr lang="en-US" b="0" dirty="0">
                <a:latin typeface="+mn-lt"/>
                <a:cs typeface="Times New Roman"/>
              </a:rPr>
              <a:t>Number of H2O Frame rows.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h2o.ncol: </a:t>
            </a:r>
            <a:r>
              <a:rPr lang="en-US" b="0" dirty="0">
                <a:latin typeface="+mn-lt"/>
                <a:cs typeface="Times New Roman"/>
              </a:rPr>
              <a:t>Number of H2O Frame columns.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h2o.anyFactor: </a:t>
            </a:r>
            <a:r>
              <a:rPr lang="en-US" b="0" dirty="0">
                <a:latin typeface="+mn-lt"/>
                <a:cs typeface="Times New Roman"/>
              </a:rPr>
              <a:t>Check if an H2OFrame object has any categorical data columns.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 err="1">
                <a:latin typeface="+mn-lt"/>
                <a:cs typeface="Times New Roman"/>
              </a:rPr>
              <a:t>is.factor</a:t>
            </a:r>
            <a:r>
              <a:rPr lang="en-US" dirty="0">
                <a:latin typeface="+mn-lt"/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is.character</a:t>
            </a:r>
            <a:r>
              <a:rPr lang="en-US" dirty="0">
                <a:cs typeface="Times New Roman"/>
              </a:rPr>
              <a:t>, </a:t>
            </a:r>
            <a:r>
              <a:rPr lang="en-US" dirty="0" err="1">
                <a:cs typeface="Times New Roman"/>
              </a:rPr>
              <a:t>is.numeric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Check Column’s Data Type.</a:t>
            </a:r>
          </a:p>
        </p:txBody>
      </p:sp>
      <p:sp>
        <p:nvSpPr>
          <p:cNvPr id="148" name="ggplot(mpg, aes(hwy, cty)) +…"/>
          <p:cNvSpPr txBox="1"/>
          <p:nvPr/>
        </p:nvSpPr>
        <p:spPr>
          <a:xfrm>
            <a:off x="5312867" y="2151618"/>
            <a:ext cx="1473575" cy="848870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] 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</a:t>
            </a:r>
            <a:r>
              <a:rPr lang="en-US" dirty="0" err="1"/>
              <a:t>i</a:t>
            </a:r>
            <a:r>
              <a:rPr lang="en-US" dirty="0"/>
              <a:t>, j, ...] &lt;- value 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x[[</a:t>
            </a:r>
            <a:r>
              <a:rPr lang="en-US" dirty="0" err="1"/>
              <a:t>i</a:t>
            </a:r>
            <a:r>
              <a:rPr lang="en-US" dirty="0"/>
              <a:t>]] &lt;- value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x$i</a:t>
            </a:r>
            <a:r>
              <a:rPr lang="en-US" dirty="0"/>
              <a:t> &lt;- value</a:t>
            </a:r>
          </a:p>
        </p:txBody>
      </p:sp>
      <p:sp>
        <p:nvSpPr>
          <p:cNvPr id="150" name="code"/>
          <p:cNvSpPr/>
          <p:nvPr/>
        </p:nvSpPr>
        <p:spPr>
          <a:xfrm>
            <a:off x="6214321" y="2503969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rPr lang="en-GB" dirty="0"/>
              <a:t>Value Assignation</a:t>
            </a:r>
          </a:p>
        </p:txBody>
      </p:sp>
      <p:sp>
        <p:nvSpPr>
          <p:cNvPr id="146" name="Line"/>
          <p:cNvSpPr/>
          <p:nvPr/>
        </p:nvSpPr>
        <p:spPr>
          <a:xfrm>
            <a:off x="256725" y="817908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>
            <a:off x="256704" y="8834993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Line"/>
          <p:cNvSpPr/>
          <p:nvPr/>
        </p:nvSpPr>
        <p:spPr>
          <a:xfrm>
            <a:off x="312553" y="386375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Line"/>
          <p:cNvSpPr/>
          <p:nvPr/>
        </p:nvSpPr>
        <p:spPr>
          <a:xfrm>
            <a:off x="290021" y="445544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CODE"/>
          <p:cNvSpPr txBox="1"/>
          <p:nvPr/>
        </p:nvSpPr>
        <p:spPr>
          <a:xfrm>
            <a:off x="3843574" y="6465786"/>
            <a:ext cx="26850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DATA TYPE COERCION: </a:t>
            </a:r>
            <a:r>
              <a:rPr lang="es-ES" b="0" dirty="0" err="1"/>
              <a:t>Convert</a:t>
            </a:r>
            <a:r>
              <a:rPr lang="es-ES" b="0" dirty="0"/>
              <a:t> </a:t>
            </a:r>
            <a:r>
              <a:rPr lang="es-ES" b="0" dirty="0" err="1"/>
              <a:t>to</a:t>
            </a:r>
            <a:r>
              <a:rPr lang="es-ES" b="0" dirty="0"/>
              <a:t>:</a:t>
            </a:r>
          </a:p>
        </p:txBody>
      </p:sp>
      <p:sp>
        <p:nvSpPr>
          <p:cNvPr id="154" name="Line"/>
          <p:cNvSpPr/>
          <p:nvPr/>
        </p:nvSpPr>
        <p:spPr>
          <a:xfrm>
            <a:off x="3825482" y="644029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CuadroTexto 154"/>
          <p:cNvSpPr txBox="1"/>
          <p:nvPr/>
        </p:nvSpPr>
        <p:spPr>
          <a:xfrm>
            <a:off x="3802629" y="6584743"/>
            <a:ext cx="3075830" cy="10745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h2o.asfactor, </a:t>
            </a:r>
            <a:r>
              <a:rPr lang="en-US" dirty="0" err="1">
                <a:cs typeface="Times New Roman"/>
              </a:rPr>
              <a:t>as.factor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Factor.</a:t>
            </a:r>
            <a:endParaRPr lang="en-US" sz="100" b="0" dirty="0">
              <a:latin typeface="+mn-lt"/>
              <a:cs typeface="Times New Roman"/>
            </a:endParaRP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h2o.as_date, </a:t>
            </a:r>
            <a:r>
              <a:rPr lang="en-US" dirty="0" err="1">
                <a:cs typeface="Times New Roman"/>
              </a:rPr>
              <a:t>as.Date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Date.</a:t>
            </a:r>
            <a:endParaRPr lang="en-US" sz="100" dirty="0">
              <a:latin typeface="+mn-lt"/>
              <a:cs typeface="Times New Roman"/>
            </a:endParaRPr>
          </a:p>
          <a:p>
            <a:pPr algn="just"/>
            <a:endParaRPr lang="en-US" sz="10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h2o.ascharacter, </a:t>
            </a:r>
            <a:r>
              <a:rPr lang="en-US" dirty="0" err="1">
                <a:cs typeface="Times New Roman"/>
              </a:rPr>
              <a:t>as.character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Character.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h2o.asnumeric, </a:t>
            </a:r>
            <a:r>
              <a:rPr lang="en-US" dirty="0" err="1">
                <a:cs typeface="Times New Roman"/>
              </a:rPr>
              <a:t>as.numeric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Numeric.</a:t>
            </a:r>
            <a:endParaRPr lang="en-US" dirty="0">
              <a:cs typeface="Times New Roman"/>
            </a:endParaRPr>
          </a:p>
        </p:txBody>
      </p:sp>
      <p:sp>
        <p:nvSpPr>
          <p:cNvPr id="156" name="CODE"/>
          <p:cNvSpPr txBox="1"/>
          <p:nvPr/>
        </p:nvSpPr>
        <p:spPr>
          <a:xfrm>
            <a:off x="7134168" y="1865818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MATH</a:t>
            </a:r>
            <a:endParaRPr dirty="0"/>
          </a:p>
        </p:txBody>
      </p:sp>
      <p:sp>
        <p:nvSpPr>
          <p:cNvPr id="157" name="CuadroTexto 156"/>
          <p:cNvSpPr txBox="1"/>
          <p:nvPr/>
        </p:nvSpPr>
        <p:spPr>
          <a:xfrm>
            <a:off x="7118633" y="1883052"/>
            <a:ext cx="3042158" cy="5706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h2o.abs: </a:t>
            </a:r>
            <a:r>
              <a:rPr lang="en-US" b="0" dirty="0">
                <a:latin typeface="+mn-lt"/>
                <a:cs typeface="Times New Roman"/>
              </a:rPr>
              <a:t>Compute the absolute value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sign:  </a:t>
            </a:r>
            <a:r>
              <a:rPr lang="en-US" b="0" dirty="0">
                <a:latin typeface="+mn-lt"/>
                <a:cs typeface="Times New Roman"/>
              </a:rPr>
              <a:t>Return a vector with the signs of the corresponding elements of x (the sign of a real number is 1, 0, or -1 if the number is positive, zero, or negative, respectively).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h2o.sqrt:  </a:t>
            </a:r>
            <a:r>
              <a:rPr lang="en-US" b="0" dirty="0">
                <a:latin typeface="+mn-lt"/>
                <a:cs typeface="Times New Roman"/>
              </a:rPr>
              <a:t>Principal Square Root of x, √x.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h2o.ceiling: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smallest integers not less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h2o.floor: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largest integers not greater than the corresponding elements of x.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h2o.trunc:  </a:t>
            </a:r>
            <a:r>
              <a:rPr lang="en-US" b="0" dirty="0">
                <a:latin typeface="+mn-lt"/>
                <a:cs typeface="Times New Roman"/>
              </a:rPr>
              <a:t>Take a single numeric argument x and return a numeric vector containing the integers formed by truncating  the values in x toward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h2o.log: </a:t>
            </a:r>
            <a:r>
              <a:rPr lang="en-US" b="0" dirty="0">
                <a:latin typeface="+mn-lt"/>
                <a:cs typeface="Times New Roman"/>
              </a:rPr>
              <a:t>Compute natural logarithms. See also: </a:t>
            </a:r>
            <a:r>
              <a:rPr lang="en-US" dirty="0">
                <a:latin typeface="+mn-lt"/>
                <a:cs typeface="Times New Roman"/>
              </a:rPr>
              <a:t>h2o.log10, h2o.log2, h2o.log1p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h2o.exp: </a:t>
            </a:r>
            <a:r>
              <a:rPr lang="en-US" b="0" dirty="0">
                <a:latin typeface="+mn-lt"/>
                <a:cs typeface="Times New Roman"/>
              </a:rPr>
              <a:t>Compute the exponential function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h2o.cos, h2o.cosh, h2o.acos, h2o.sin, h2o.tan, h2o.tanh, </a:t>
            </a:r>
            <a:r>
              <a:rPr lang="en-US" b="0" u="sng" dirty="0">
                <a:cs typeface="Times New Roman"/>
              </a:rPr>
              <a:t>Math</a:t>
            </a:r>
            <a:r>
              <a:rPr lang="en-US" b="0" dirty="0">
                <a:cs typeface="Times New Roman"/>
              </a:rPr>
              <a:t>: ?</a:t>
            </a:r>
            <a:r>
              <a:rPr lang="en-US" b="0" dirty="0" err="1">
                <a:cs typeface="Times New Roman"/>
              </a:rPr>
              <a:t>groupGeneric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&amp;&amp; </a:t>
            </a:r>
            <a:r>
              <a:rPr lang="en-US" b="0" dirty="0">
                <a:cs typeface="Times New Roman"/>
              </a:rPr>
              <a:t>(Vectorized AND)</a:t>
            </a:r>
            <a:r>
              <a:rPr lang="en-US" dirty="0">
                <a:cs typeface="Times New Roman"/>
              </a:rPr>
              <a:t>, || </a:t>
            </a:r>
            <a:r>
              <a:rPr lang="en-US" b="0" dirty="0">
                <a:cs typeface="Times New Roman"/>
              </a:rPr>
              <a:t>(Vectorized OR)</a:t>
            </a:r>
            <a:r>
              <a:rPr lang="en-US" dirty="0">
                <a:cs typeface="Times New Roman"/>
              </a:rPr>
              <a:t>, !x, %in%, </a:t>
            </a:r>
            <a:r>
              <a:rPr lang="en-US" b="0" u="sng" dirty="0">
                <a:cs typeface="Times New Roman"/>
              </a:rPr>
              <a:t>Ops</a:t>
            </a:r>
            <a:r>
              <a:rPr lang="en-US" b="0" dirty="0">
                <a:cs typeface="Times New Roman"/>
              </a:rPr>
              <a:t>:</a:t>
            </a:r>
            <a:r>
              <a:rPr lang="en-US" dirty="0">
                <a:cs typeface="Times New Roman"/>
              </a:rPr>
              <a:t> +, -, *, /, ^, %%, %/%, ==, !=, &lt;, &lt;=, &gt;=, &gt;, &amp;, |, !</a:t>
            </a:r>
            <a:endParaRPr lang="en-US" b="0" dirty="0">
              <a:cs typeface="Times New Roman"/>
            </a:endParaRPr>
          </a:p>
        </p:txBody>
      </p:sp>
      <p:sp>
        <p:nvSpPr>
          <p:cNvPr id="80" name="Line"/>
          <p:cNvSpPr/>
          <p:nvPr/>
        </p:nvSpPr>
        <p:spPr>
          <a:xfrm>
            <a:off x="7124085" y="74499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1" name="CuadroTexto 80"/>
          <p:cNvSpPr txBox="1"/>
          <p:nvPr/>
        </p:nvSpPr>
        <p:spPr>
          <a:xfrm>
            <a:off x="7094194" y="7537468"/>
            <a:ext cx="3042158" cy="1854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h2o.cummax: </a:t>
            </a:r>
            <a:r>
              <a:rPr lang="en-US" b="0" dirty="0">
                <a:latin typeface="+mn-lt"/>
                <a:cs typeface="Times New Roman"/>
              </a:rPr>
              <a:t>Vector of the cumulative maxima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h2o.cummin: </a:t>
            </a:r>
            <a:r>
              <a:rPr lang="en-US" b="0" dirty="0">
                <a:latin typeface="+mn-lt"/>
                <a:cs typeface="Times New Roman"/>
              </a:rPr>
              <a:t>Vector of the cumulative minima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h2o.cumprod: </a:t>
            </a:r>
            <a:r>
              <a:rPr lang="en-US" b="0" dirty="0">
                <a:latin typeface="+mn-lt"/>
                <a:cs typeface="Times New Roman"/>
              </a:rPr>
              <a:t>Vector of the cumulative products of the elements of the argument.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h2o.cumsum: </a:t>
            </a:r>
            <a:r>
              <a:rPr lang="en-US" b="0" dirty="0">
                <a:latin typeface="+mn-lt"/>
                <a:cs typeface="Times New Roman"/>
              </a:rPr>
              <a:t>Vector of the cumulative sums of the elements of the argument.</a:t>
            </a:r>
          </a:p>
        </p:txBody>
      </p:sp>
      <p:sp>
        <p:nvSpPr>
          <p:cNvPr id="86" name="CODE"/>
          <p:cNvSpPr txBox="1"/>
          <p:nvPr/>
        </p:nvSpPr>
        <p:spPr>
          <a:xfrm>
            <a:off x="7167462" y="9320506"/>
            <a:ext cx="8720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PRECISION</a:t>
            </a:r>
          </a:p>
        </p:txBody>
      </p:sp>
      <p:sp>
        <p:nvSpPr>
          <p:cNvPr id="87" name="Line"/>
          <p:cNvSpPr/>
          <p:nvPr/>
        </p:nvSpPr>
        <p:spPr>
          <a:xfrm>
            <a:off x="7167462" y="93249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CuadroTexto 87"/>
          <p:cNvSpPr txBox="1"/>
          <p:nvPr/>
        </p:nvSpPr>
        <p:spPr>
          <a:xfrm>
            <a:off x="7141986" y="9431426"/>
            <a:ext cx="3042158" cy="9412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h2o.round: </a:t>
            </a:r>
            <a:r>
              <a:rPr lang="en-US" b="0" dirty="0">
                <a:latin typeface="+mn-lt"/>
                <a:cs typeface="Times New Roman"/>
              </a:rPr>
              <a:t>Round values to the specified number of decimal places. The default is 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h2o.signif: </a:t>
            </a:r>
            <a:r>
              <a:rPr lang="en-US" b="0" dirty="0">
                <a:latin typeface="+mn-lt"/>
                <a:cs typeface="Times New Roman"/>
              </a:rPr>
              <a:t>Round values to the specified number of significant digits.</a:t>
            </a:r>
          </a:p>
        </p:txBody>
      </p:sp>
      <p:sp>
        <p:nvSpPr>
          <p:cNvPr id="63" name="Line"/>
          <p:cNvSpPr/>
          <p:nvPr/>
        </p:nvSpPr>
        <p:spPr>
          <a:xfrm>
            <a:off x="7120311" y="1226455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CuadroTexto 144"/>
          <p:cNvSpPr txBox="1"/>
          <p:nvPr/>
        </p:nvSpPr>
        <p:spPr>
          <a:xfrm>
            <a:off x="10473112" y="1766733"/>
            <a:ext cx="3202389" cy="20902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 err="1">
                <a:latin typeface="+mn-lt"/>
                <a:cs typeface="Times New Roman"/>
              </a:rPr>
              <a:t>nrow</a:t>
            </a:r>
            <a:r>
              <a:rPr lang="en-US" dirty="0">
                <a:latin typeface="+mn-lt"/>
                <a:cs typeface="Times New Roman"/>
              </a:rPr>
              <a:t>: </a:t>
            </a:r>
            <a:r>
              <a:rPr lang="en-US" b="0" dirty="0">
                <a:latin typeface="+mn-lt"/>
                <a:cs typeface="Times New Roman"/>
              </a:rPr>
              <a:t>Count the number of rows.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max: </a:t>
            </a:r>
            <a:r>
              <a:rPr lang="en-US" b="0" dirty="0">
                <a:latin typeface="+mn-lt"/>
                <a:cs typeface="Times New Roman"/>
              </a:rPr>
              <a:t>All input argument’s Maximum.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min: </a:t>
            </a:r>
            <a:r>
              <a:rPr lang="en-US" b="0" dirty="0">
                <a:latin typeface="+mn-lt"/>
                <a:cs typeface="Times New Roman"/>
              </a:rPr>
              <a:t>All input argument’s </a:t>
            </a:r>
            <a:r>
              <a:rPr lang="en-US" b="0" dirty="0">
                <a:cs typeface="Times New Roman"/>
              </a:rPr>
              <a:t>Minimum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sum: </a:t>
            </a:r>
            <a:r>
              <a:rPr lang="en-US" b="0" dirty="0">
                <a:latin typeface="+mn-lt"/>
                <a:cs typeface="Times New Roman"/>
              </a:rPr>
              <a:t>All </a:t>
            </a:r>
            <a:r>
              <a:rPr lang="en-US" b="0" dirty="0">
                <a:cs typeface="Times New Roman"/>
              </a:rPr>
              <a:t>argument </a:t>
            </a:r>
            <a:r>
              <a:rPr lang="en-US" b="0" dirty="0">
                <a:latin typeface="+mn-lt"/>
                <a:cs typeface="Times New Roman"/>
              </a:rPr>
              <a:t>values </a:t>
            </a:r>
            <a:r>
              <a:rPr lang="en-US" b="0" dirty="0">
                <a:cs typeface="Times New Roman"/>
              </a:rPr>
              <a:t>Sum</a:t>
            </a:r>
            <a:r>
              <a:rPr lang="en-US" b="0" dirty="0">
                <a:latin typeface="+mn-lt"/>
                <a:cs typeface="Times New Roman"/>
              </a:rPr>
              <a:t>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mean: </a:t>
            </a:r>
            <a:r>
              <a:rPr lang="en-US" b="0" dirty="0">
                <a:cs typeface="Times New Roman"/>
              </a:rPr>
              <a:t>(Trimmed) arithmetic mean.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sd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Calculate the standard deviation of a column of continuous real valued data.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 err="1">
                <a:cs typeface="Times New Roman"/>
              </a:rPr>
              <a:t>var</a:t>
            </a:r>
            <a:r>
              <a:rPr lang="en-US" dirty="0">
                <a:cs typeface="Times New Roman"/>
              </a:rPr>
              <a:t>: </a:t>
            </a:r>
            <a:r>
              <a:rPr lang="en-US" b="0" dirty="0">
                <a:cs typeface="Times New Roman"/>
              </a:rPr>
              <a:t>Compute the variance of x.</a:t>
            </a:r>
            <a:endParaRPr lang="en-US" b="0" dirty="0">
              <a:latin typeface="+mn-lt"/>
              <a:cs typeface="Times New Roman"/>
            </a:endParaRPr>
          </a:p>
        </p:txBody>
      </p:sp>
      <p:sp>
        <p:nvSpPr>
          <p:cNvPr id="71" name="CuadroTexto 148"/>
          <p:cNvSpPr txBox="1"/>
          <p:nvPr/>
        </p:nvSpPr>
        <p:spPr>
          <a:xfrm>
            <a:off x="10484439" y="5796605"/>
            <a:ext cx="3167912" cy="12387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h2o.prod: </a:t>
            </a:r>
            <a:r>
              <a:rPr lang="en-US" b="0" dirty="0">
                <a:latin typeface="+mn-lt"/>
                <a:cs typeface="Times New Roman"/>
              </a:rPr>
              <a:t>Product of all </a:t>
            </a:r>
            <a:r>
              <a:rPr lang="en-US" b="0" dirty="0">
                <a:cs typeface="Times New Roman"/>
              </a:rPr>
              <a:t>arguments </a:t>
            </a:r>
            <a:r>
              <a:rPr lang="en-US" b="0" dirty="0">
                <a:latin typeface="+mn-lt"/>
                <a:cs typeface="Times New Roman"/>
              </a:rPr>
              <a:t>values.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h2o.any: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at least one of the values is true.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h2o.all: </a:t>
            </a:r>
            <a:r>
              <a:rPr lang="en-US" b="0" dirty="0">
                <a:latin typeface="+mn-lt"/>
                <a:cs typeface="Times New Roman"/>
              </a:rPr>
              <a:t>Given a set of logical vectors, determine if all of the values are true.</a:t>
            </a:r>
          </a:p>
        </p:txBody>
      </p:sp>
      <p:sp>
        <p:nvSpPr>
          <p:cNvPr id="74" name="Basics"/>
          <p:cNvSpPr txBox="1"/>
          <p:nvPr/>
        </p:nvSpPr>
        <p:spPr>
          <a:xfrm>
            <a:off x="10468486" y="7663149"/>
            <a:ext cx="191238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Aggregations</a:t>
            </a:r>
            <a:endParaRPr lang="es-ES" dirty="0"/>
          </a:p>
        </p:txBody>
      </p:sp>
      <p:sp>
        <p:nvSpPr>
          <p:cNvPr id="75" name="FONTS"/>
          <p:cNvSpPr txBox="1"/>
          <p:nvPr/>
        </p:nvSpPr>
        <p:spPr>
          <a:xfrm>
            <a:off x="10532054" y="7997385"/>
            <a:ext cx="25087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ROW / COLUMN AGGREGATION</a:t>
            </a:r>
          </a:p>
        </p:txBody>
      </p:sp>
      <p:sp>
        <p:nvSpPr>
          <p:cNvPr id="76" name="CuadroTexto 157"/>
          <p:cNvSpPr txBox="1"/>
          <p:nvPr/>
        </p:nvSpPr>
        <p:spPr>
          <a:xfrm>
            <a:off x="10481883" y="7098398"/>
            <a:ext cx="3193618" cy="5872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h2o.summary: </a:t>
            </a:r>
            <a:r>
              <a:rPr lang="en-US" b="0" dirty="0">
                <a:latin typeface="+mn-lt"/>
                <a:cs typeface="Times New Roman"/>
              </a:rPr>
              <a:t>Produce result summaries of the results of various model fitting functions.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77" name="FONTS"/>
          <p:cNvSpPr txBox="1"/>
          <p:nvPr/>
        </p:nvSpPr>
        <p:spPr>
          <a:xfrm>
            <a:off x="10487751" y="4128227"/>
            <a:ext cx="22634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</a:t>
            </a:r>
          </a:p>
        </p:txBody>
      </p:sp>
      <p:sp>
        <p:nvSpPr>
          <p:cNvPr id="78" name="CuadroTexto 159"/>
          <p:cNvSpPr txBox="1"/>
          <p:nvPr/>
        </p:nvSpPr>
        <p:spPr>
          <a:xfrm>
            <a:off x="11734799" y="8101521"/>
            <a:ext cx="1940701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apply: </a:t>
            </a:r>
            <a:r>
              <a:rPr lang="en-US" b="0" dirty="0">
                <a:latin typeface="+mn-lt"/>
                <a:cs typeface="Times New Roman"/>
              </a:rPr>
              <a:t>Apply a function over an H2O parsed data  object (an array) margins.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2" name="FONTS"/>
          <p:cNvSpPr txBox="1"/>
          <p:nvPr/>
        </p:nvSpPr>
        <p:spPr>
          <a:xfrm>
            <a:off x="10531986" y="8782353"/>
            <a:ext cx="20534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GROUP BY AGGREGATION</a:t>
            </a:r>
          </a:p>
        </p:txBody>
      </p:sp>
      <p:sp>
        <p:nvSpPr>
          <p:cNvPr id="83" name="CuadroTexto 161"/>
          <p:cNvSpPr txBox="1"/>
          <p:nvPr/>
        </p:nvSpPr>
        <p:spPr>
          <a:xfrm>
            <a:off x="11734800" y="8889430"/>
            <a:ext cx="1938302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h2o.group_by: </a:t>
            </a:r>
            <a:r>
              <a:rPr lang="en-US" b="0" dirty="0">
                <a:latin typeface="+mn-lt"/>
                <a:cs typeface="Times New Roman"/>
              </a:rPr>
              <a:t>Apply an aggregate function to each group of an H2O dataset.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89" name="FONTS"/>
          <p:cNvSpPr txBox="1"/>
          <p:nvPr/>
        </p:nvSpPr>
        <p:spPr>
          <a:xfrm>
            <a:off x="10522476" y="9567816"/>
            <a:ext cx="102592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TABULATION</a:t>
            </a:r>
          </a:p>
        </p:txBody>
      </p:sp>
      <p:sp>
        <p:nvSpPr>
          <p:cNvPr id="90" name="CuadroTexto 163"/>
          <p:cNvSpPr txBox="1"/>
          <p:nvPr/>
        </p:nvSpPr>
        <p:spPr>
          <a:xfrm>
            <a:off x="11088546" y="9686976"/>
            <a:ext cx="2556000" cy="7308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h2o.table: </a:t>
            </a:r>
            <a:r>
              <a:rPr lang="en-US" b="0" dirty="0">
                <a:latin typeface="+mn-lt"/>
                <a:cs typeface="Times New Roman"/>
              </a:rPr>
              <a:t>Use the cross-classifying factors to build a table of counts at each combination of factor levels.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</p:txBody>
      </p:sp>
      <p:sp>
        <p:nvSpPr>
          <p:cNvPr id="94" name="Line"/>
          <p:cNvSpPr/>
          <p:nvPr/>
        </p:nvSpPr>
        <p:spPr>
          <a:xfrm flipV="1">
            <a:off x="10480112" y="5861775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" name="Line"/>
          <p:cNvSpPr/>
          <p:nvPr/>
        </p:nvSpPr>
        <p:spPr>
          <a:xfrm flipV="1">
            <a:off x="10505603" y="8769456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Line"/>
          <p:cNvSpPr/>
          <p:nvPr/>
        </p:nvSpPr>
        <p:spPr>
          <a:xfrm flipV="1">
            <a:off x="10496950" y="9548200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" name="Line"/>
          <p:cNvSpPr/>
          <p:nvPr/>
        </p:nvSpPr>
        <p:spPr>
          <a:xfrm>
            <a:off x="7122240" y="10326412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Line"/>
          <p:cNvSpPr/>
          <p:nvPr/>
        </p:nvSpPr>
        <p:spPr>
          <a:xfrm>
            <a:off x="10412281" y="1216807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4" name="Line"/>
          <p:cNvSpPr/>
          <p:nvPr/>
        </p:nvSpPr>
        <p:spPr>
          <a:xfrm>
            <a:off x="10414186" y="762344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Line"/>
          <p:cNvSpPr/>
          <p:nvPr/>
        </p:nvSpPr>
        <p:spPr>
          <a:xfrm>
            <a:off x="10434055" y="10332604"/>
            <a:ext cx="3258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830470" y="1602515"/>
            <a:ext cx="2483943" cy="276124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ummary function"/>
          <p:cNvSpPr txBox="1"/>
          <p:nvPr/>
        </p:nvSpPr>
        <p:spPr>
          <a:xfrm>
            <a:off x="10975149" y="1675058"/>
            <a:ext cx="2140009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s-ES" dirty="0"/>
              <a:t>(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) </a:t>
            </a:r>
            <a:r>
              <a:rPr dirty="0"/>
              <a:t>summary function</a:t>
            </a:r>
          </a:p>
        </p:txBody>
      </p:sp>
      <p:sp>
        <p:nvSpPr>
          <p:cNvPr id="101" name="Layout Suggestions"/>
          <p:cNvSpPr txBox="1"/>
          <p:nvPr/>
        </p:nvSpPr>
        <p:spPr>
          <a:xfrm>
            <a:off x="7148973" y="1261130"/>
            <a:ext cx="23964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Math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Operations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5" name="Layout Suggestions"/>
          <p:cNvSpPr txBox="1"/>
          <p:nvPr/>
        </p:nvSpPr>
        <p:spPr>
          <a:xfrm>
            <a:off x="10487255" y="1261132"/>
            <a:ext cx="309059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Group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By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sp>
        <p:nvSpPr>
          <p:cNvPr id="106" name="CODE"/>
          <p:cNvSpPr txBox="1"/>
          <p:nvPr/>
        </p:nvSpPr>
        <p:spPr>
          <a:xfrm>
            <a:off x="7134168" y="7447937"/>
            <a:ext cx="103393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CUMULATIVE</a:t>
            </a:r>
            <a:endParaRPr dirty="0"/>
          </a:p>
        </p:txBody>
      </p:sp>
      <p:pic>
        <p:nvPicPr>
          <p:cNvPr id="10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420916" y="1586411"/>
            <a:ext cx="2483943" cy="276232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vectorized function"/>
          <p:cNvSpPr txBox="1"/>
          <p:nvPr/>
        </p:nvSpPr>
        <p:spPr>
          <a:xfrm>
            <a:off x="7547878" y="1651302"/>
            <a:ext cx="1925207" cy="147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(math) </a:t>
            </a:r>
            <a:r>
              <a:rPr dirty="0"/>
              <a:t>vectorized function</a:t>
            </a:r>
          </a:p>
        </p:txBody>
      </p:sp>
      <p:sp>
        <p:nvSpPr>
          <p:cNvPr id="109" name="Line"/>
          <p:cNvSpPr/>
          <p:nvPr/>
        </p:nvSpPr>
        <p:spPr>
          <a:xfrm flipV="1">
            <a:off x="10514967" y="6985068"/>
            <a:ext cx="3060000" cy="539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0" name="CuadroTexto 148"/>
          <p:cNvSpPr txBox="1"/>
          <p:nvPr/>
        </p:nvSpPr>
        <p:spPr>
          <a:xfrm>
            <a:off x="10484439" y="4245769"/>
            <a:ext cx="3167912" cy="13054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h2o.median: </a:t>
            </a:r>
            <a:r>
              <a:rPr lang="en-US" b="0" dirty="0">
                <a:cs typeface="Times New Roman"/>
              </a:rPr>
              <a:t>Calculate the median of x.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h2o.range:</a:t>
            </a:r>
            <a:r>
              <a:rPr lang="en-US" b="0" dirty="0">
                <a:cs typeface="Times New Roman"/>
              </a:rPr>
              <a:t> Input argument’s Min/Max Vector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h2o.cor: </a:t>
            </a:r>
            <a:r>
              <a:rPr lang="en-US" b="0" dirty="0">
                <a:cs typeface="Times New Roman"/>
              </a:rPr>
              <a:t>Correlation Matrix of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h2o.quantile: </a:t>
            </a:r>
            <a:r>
              <a:rPr lang="en-US" b="0" dirty="0">
                <a:cs typeface="Times New Roman"/>
              </a:rPr>
              <a:t>Obtain and display quantiles for H2O parsed data.</a:t>
            </a:r>
          </a:p>
        </p:txBody>
      </p:sp>
      <p:sp>
        <p:nvSpPr>
          <p:cNvPr id="112" name="Line"/>
          <p:cNvSpPr/>
          <p:nvPr/>
        </p:nvSpPr>
        <p:spPr>
          <a:xfrm>
            <a:off x="10414186" y="3774229"/>
            <a:ext cx="32616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4" name="FONTS"/>
          <p:cNvSpPr txBox="1"/>
          <p:nvPr/>
        </p:nvSpPr>
        <p:spPr>
          <a:xfrm>
            <a:off x="10489681" y="7016337"/>
            <a:ext cx="30585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NON-GROUP_BY SUMMARIES: GENERIC</a:t>
            </a:r>
          </a:p>
        </p:txBody>
      </p:sp>
      <p:sp>
        <p:nvSpPr>
          <p:cNvPr id="113" name="Layout Suggestions"/>
          <p:cNvSpPr txBox="1"/>
          <p:nvPr/>
        </p:nvSpPr>
        <p:spPr>
          <a:xfrm>
            <a:off x="10479998" y="3807519"/>
            <a:ext cx="285815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sz="2500" dirty="0" err="1">
                <a:latin typeface="+mj-lt"/>
                <a:cs typeface="Times New Roman"/>
              </a:rPr>
              <a:t>Generic</a:t>
            </a:r>
            <a:r>
              <a:rPr lang="es-ES" sz="2500" dirty="0">
                <a:latin typeface="+mj-lt"/>
                <a:cs typeface="Times New Roman"/>
              </a:rPr>
              <a:t> </a:t>
            </a:r>
            <a:r>
              <a:rPr lang="es-ES" sz="2500" dirty="0" err="1">
                <a:latin typeface="+mj-lt"/>
                <a:cs typeface="Times New Roman"/>
              </a:rPr>
              <a:t>Summaries</a:t>
            </a:r>
            <a:endParaRPr lang="es-ES" sz="2500" dirty="0">
              <a:latin typeface="+mj-lt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42803" y="8964758"/>
            <a:ext cx="1031237" cy="573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17344" y="8198681"/>
            <a:ext cx="1168438" cy="605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055370" y="5420391"/>
            <a:ext cx="2636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h2o.hist: </a:t>
            </a:r>
            <a:r>
              <a:rPr lang="en-US" b="0" dirty="0">
                <a:cs typeface="Times New Roman"/>
              </a:rPr>
              <a:t>Compute a histogram over a numeric column.</a:t>
            </a:r>
          </a:p>
        </p:txBody>
      </p:sp>
      <p:grpSp>
        <p:nvGrpSpPr>
          <p:cNvPr id="111" name="Group"/>
          <p:cNvGrpSpPr/>
          <p:nvPr/>
        </p:nvGrpSpPr>
        <p:grpSpPr>
          <a:xfrm>
            <a:off x="10637655" y="5467133"/>
            <a:ext cx="357938" cy="358033"/>
            <a:chOff x="0" y="0"/>
            <a:chExt cx="357936" cy="358032"/>
          </a:xfrm>
        </p:grpSpPr>
        <p:pic>
          <p:nvPicPr>
            <p:cNvPr id="116" name="Image" descr="Image"/>
            <p:cNvPicPr>
              <a:picLocks noChangeAspect="1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0" y="0"/>
              <a:ext cx="357937" cy="3580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7" name="Group"/>
            <p:cNvGrpSpPr/>
            <p:nvPr/>
          </p:nvGrpSpPr>
          <p:grpSpPr>
            <a:xfrm>
              <a:off x="0" y="63792"/>
              <a:ext cx="357937" cy="294241"/>
              <a:chOff x="0" y="0"/>
              <a:chExt cx="357936" cy="294240"/>
            </a:xfrm>
          </p:grpSpPr>
          <p:sp>
            <p:nvSpPr>
              <p:cNvPr id="118" name="Rectangle"/>
              <p:cNvSpPr/>
              <p:nvPr/>
            </p:nvSpPr>
            <p:spPr>
              <a:xfrm>
                <a:off x="0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19" name="Rectangle"/>
              <p:cNvSpPr/>
              <p:nvPr/>
            </p:nvSpPr>
            <p:spPr>
              <a:xfrm>
                <a:off x="45142" y="212866"/>
                <a:ext cx="41942" cy="8137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Rectangle"/>
              <p:cNvSpPr/>
              <p:nvPr/>
            </p:nvSpPr>
            <p:spPr>
              <a:xfrm>
                <a:off x="90284" y="143783"/>
                <a:ext cx="41942" cy="15045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Rectangle"/>
              <p:cNvSpPr/>
              <p:nvPr/>
            </p:nvSpPr>
            <p:spPr>
              <a:xfrm>
                <a:off x="135426" y="25394"/>
                <a:ext cx="41942" cy="268847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Rectangle"/>
              <p:cNvSpPr/>
              <p:nvPr/>
            </p:nvSpPr>
            <p:spPr>
              <a:xfrm>
                <a:off x="180568" y="0"/>
                <a:ext cx="41942" cy="294240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Rectangle"/>
              <p:cNvSpPr/>
              <p:nvPr/>
            </p:nvSpPr>
            <p:spPr>
              <a:xfrm>
                <a:off x="225711" y="80872"/>
                <a:ext cx="41942" cy="21336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Rectangle"/>
              <p:cNvSpPr/>
              <p:nvPr/>
            </p:nvSpPr>
            <p:spPr>
              <a:xfrm>
                <a:off x="270853" y="172391"/>
                <a:ext cx="41942" cy="121849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Rectangle"/>
              <p:cNvSpPr/>
              <p:nvPr/>
            </p:nvSpPr>
            <p:spPr>
              <a:xfrm>
                <a:off x="315995" y="247055"/>
                <a:ext cx="41942" cy="47185"/>
              </a:xfrm>
              <a:prstGeom prst="rect">
                <a:avLst/>
              </a:pr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000"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4236140" y="8000227"/>
            <a:ext cx="2628000" cy="1333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h2o.cbind; h2o.rbind: </a:t>
            </a:r>
            <a:r>
              <a:rPr lang="en-US" b="0" dirty="0">
                <a:cs typeface="Times New Roman"/>
              </a:rPr>
              <a:t>Combine a sequence of H2O datasets by column (</a:t>
            </a:r>
            <a:r>
              <a:rPr lang="en-US" b="0" dirty="0" err="1">
                <a:cs typeface="Times New Roman"/>
              </a:rPr>
              <a:t>cbind</a:t>
            </a:r>
            <a:r>
              <a:rPr lang="en-US" b="0" dirty="0">
                <a:cs typeface="Times New Roman"/>
              </a:rPr>
              <a:t>) or rows (</a:t>
            </a:r>
            <a:r>
              <a:rPr lang="en-US" b="0" dirty="0" err="1">
                <a:cs typeface="Times New Roman"/>
              </a:rPr>
              <a:t>rbind</a:t>
            </a:r>
            <a:r>
              <a:rPr lang="en-US" b="0" dirty="0">
                <a:cs typeface="Times New Roman"/>
              </a:rPr>
              <a:t>).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h2o.merge: </a:t>
            </a:r>
            <a:r>
              <a:rPr lang="en-US" b="0" dirty="0">
                <a:cs typeface="Times New Roman"/>
              </a:rPr>
              <a:t>Merges 2 H2OFrames.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h2o.arrange: </a:t>
            </a:r>
            <a:r>
              <a:rPr lang="en-US" b="0" dirty="0">
                <a:cs typeface="Times New Roman"/>
              </a:rPr>
              <a:t>Sorts H2OFrame by columns.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38764" y="8077934"/>
            <a:ext cx="685023" cy="501062"/>
          </a:xfrm>
          <a:prstGeom prst="rect">
            <a:avLst/>
          </a:prstGeom>
        </p:spPr>
      </p:pic>
      <p:pic>
        <p:nvPicPr>
          <p:cNvPr id="127" name="Image" descr="Image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3911849" y="8641644"/>
            <a:ext cx="286135" cy="1828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25320" y="8883722"/>
            <a:ext cx="450089" cy="390033"/>
          </a:xfrm>
          <a:prstGeom prst="rect">
            <a:avLst/>
          </a:prstGeom>
        </p:spPr>
      </p:pic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2474459684"/>
              </p:ext>
            </p:extLst>
          </p:nvPr>
        </p:nvGraphicFramePr>
        <p:xfrm>
          <a:off x="10591705" y="9902042"/>
          <a:ext cx="454912" cy="25088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113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3728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700" b="1" dirty="0">
                          <a:solidFill>
                            <a:srgbClr val="FFFFFF"/>
                          </a:solidFill>
                          <a:sym typeface="Source Sans Pro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767C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710"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s-ES" sz="900" dirty="0">
                          <a:sym typeface="Source Sans Pro"/>
                        </a:rPr>
                        <a:t>*</a:t>
                      </a:r>
                      <a:endParaRPr sz="900" dirty="0"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9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*</a:t>
                      </a:r>
                      <a:endParaRPr sz="9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anchor="b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12700">
                      <a:solidFill>
                        <a:srgbClr val="FFFFFF"/>
                      </a:solidFill>
                      <a:miter lim="400000"/>
                    </a:lnB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9" name="FONTS">
            <a:extLst>
              <a:ext uri="{FF2B5EF4-FFF2-40B4-BE49-F238E27FC236}">
                <a16:creationId xmlns:a16="http://schemas.microsoft.com/office/drawing/2014/main" id="{4BBFDAC8-2FFD-4BFF-8F7E-F7A6DB1B961E}"/>
              </a:ext>
            </a:extLst>
          </p:cNvPr>
          <p:cNvSpPr txBox="1"/>
          <p:nvPr/>
        </p:nvSpPr>
        <p:spPr>
          <a:xfrm>
            <a:off x="3791853" y="9330503"/>
            <a:ext cx="21993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ELEMENT INDEX SELECTION</a:t>
            </a:r>
          </a:p>
        </p:txBody>
      </p:sp>
      <p:sp>
        <p:nvSpPr>
          <p:cNvPr id="149" name="CuadroTexto 47">
            <a:extLst>
              <a:ext uri="{FF2B5EF4-FFF2-40B4-BE49-F238E27FC236}">
                <a16:creationId xmlns:a16="http://schemas.microsoft.com/office/drawing/2014/main" id="{5B037161-6ACC-460E-BE6F-28C16370D897}"/>
              </a:ext>
            </a:extLst>
          </p:cNvPr>
          <p:cNvSpPr txBox="1"/>
          <p:nvPr/>
        </p:nvSpPr>
        <p:spPr>
          <a:xfrm>
            <a:off x="3802909" y="9457157"/>
            <a:ext cx="3061231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h2o.which: </a:t>
            </a:r>
            <a:r>
              <a:rPr lang="en-US" b="0" dirty="0">
                <a:latin typeface="+mn-lt"/>
                <a:cs typeface="Times New Roman"/>
              </a:rPr>
              <a:t>T</a:t>
            </a:r>
            <a:r>
              <a:rPr lang="en-US" b="0" dirty="0">
                <a:cs typeface="Times New Roman"/>
              </a:rPr>
              <a:t>rue </a:t>
            </a:r>
            <a:r>
              <a:rPr lang="en-US" b="0" dirty="0">
                <a:latin typeface="+mn-lt"/>
                <a:cs typeface="Times New Roman"/>
              </a:rPr>
              <a:t>Condition’s Row Numbers</a:t>
            </a:r>
          </a:p>
        </p:txBody>
      </p:sp>
      <p:sp>
        <p:nvSpPr>
          <p:cNvPr id="158" name="FONTS">
            <a:extLst>
              <a:ext uri="{FF2B5EF4-FFF2-40B4-BE49-F238E27FC236}">
                <a16:creationId xmlns:a16="http://schemas.microsoft.com/office/drawing/2014/main" id="{E76B2D83-DB39-4032-A586-EC497E67F164}"/>
              </a:ext>
            </a:extLst>
          </p:cNvPr>
          <p:cNvSpPr txBox="1"/>
          <p:nvPr/>
        </p:nvSpPr>
        <p:spPr>
          <a:xfrm>
            <a:off x="3805932" y="9770321"/>
            <a:ext cx="32497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CONDITIONAL VALUE SELECTION</a:t>
            </a:r>
          </a:p>
        </p:txBody>
      </p:sp>
      <p:sp>
        <p:nvSpPr>
          <p:cNvPr id="159" name="CuadroTexto 47">
            <a:extLst>
              <a:ext uri="{FF2B5EF4-FFF2-40B4-BE49-F238E27FC236}">
                <a16:creationId xmlns:a16="http://schemas.microsoft.com/office/drawing/2014/main" id="{D4DC326F-3822-4D3B-A7E8-C5DCCA1C5E03}"/>
              </a:ext>
            </a:extLst>
          </p:cNvPr>
          <p:cNvSpPr txBox="1"/>
          <p:nvPr/>
        </p:nvSpPr>
        <p:spPr>
          <a:xfrm>
            <a:off x="3791853" y="9886495"/>
            <a:ext cx="3072287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h2o.ifelse: </a:t>
            </a:r>
            <a:r>
              <a:rPr lang="en-US" b="0" dirty="0">
                <a:latin typeface="+mn-lt"/>
                <a:cs typeface="Times New Roman"/>
              </a:rPr>
              <a:t>Apply conditional statements  to numeric vectors in a H2OFrame.</a:t>
            </a: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0307ED35-DF5C-43BD-A8D5-8075C49AD39C}"/>
              </a:ext>
            </a:extLst>
          </p:cNvPr>
          <p:cNvSpPr/>
          <p:nvPr/>
        </p:nvSpPr>
        <p:spPr>
          <a:xfrm flipV="1">
            <a:off x="3802911" y="9764439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0F834AA-46A3-4956-B7A1-E0B8F1BB6398}"/>
              </a:ext>
            </a:extLst>
          </p:cNvPr>
          <p:cNvSpPr/>
          <p:nvPr/>
        </p:nvSpPr>
        <p:spPr>
          <a:xfrm>
            <a:off x="3815184" y="931069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3619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Group"/>
          <p:cNvSpPr/>
          <p:nvPr/>
        </p:nvSpPr>
        <p:spPr>
          <a:xfrm>
            <a:off x="242816" y="1213203"/>
            <a:ext cx="6836774" cy="9117612"/>
          </a:xfrm>
          <a:prstGeom prst="rect">
            <a:avLst/>
          </a:prstGeom>
          <a:solidFill>
            <a:schemeClr val="accent3">
              <a:alpha val="24000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s-ES" dirty="0"/>
              <a:t>h2o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pic>
        <p:nvPicPr>
          <p:cNvPr id="141" name="Imagen 1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047" y="316902"/>
            <a:ext cx="1601976" cy="614251"/>
          </a:xfrm>
          <a:prstGeom prst="rect">
            <a:avLst/>
          </a:prstGeom>
        </p:spPr>
      </p:pic>
      <p:sp>
        <p:nvSpPr>
          <p:cNvPr id="139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s-ES" dirty="0"/>
              <a:t>H2O.ai</a:t>
            </a:r>
            <a:r>
              <a:rPr dirty="0"/>
              <a:t>.  •  </a:t>
            </a:r>
            <a:r>
              <a:rPr dirty="0">
                <a:hlinkClick r:id="rId5"/>
              </a:rPr>
              <a:t>CC BY SA</a:t>
            </a:r>
            <a:r>
              <a:rPr dirty="0"/>
              <a:t> </a:t>
            </a:r>
            <a:r>
              <a:rPr lang="es-ES" dirty="0"/>
              <a:t>Juan </a:t>
            </a:r>
            <a:r>
              <a:rPr lang="en-GB" dirty="0" err="1"/>
              <a:t>Telleria</a:t>
            </a:r>
            <a:r>
              <a:rPr lang="en-GB" dirty="0"/>
              <a:t> Ruiz de Aguirre</a:t>
            </a:r>
            <a:r>
              <a:rPr lang="es-ES" dirty="0"/>
              <a:t> </a:t>
            </a:r>
            <a:r>
              <a:rPr dirty="0"/>
              <a:t>• 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jtelleria.rproject@gmail.com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dirty="0"/>
              <a:t>• </a:t>
            </a:r>
            <a:r>
              <a:rPr lang="es-ES" u="sng" dirty="0">
                <a:solidFill>
                  <a:srgbClr val="0070C0"/>
                </a:solidFill>
                <a:hlinkClick r:id="rId7"/>
              </a:rPr>
              <a:t>http://docs.h2o.ai/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dirty="0"/>
              <a:t>•  Learn more at </a:t>
            </a:r>
            <a:r>
              <a:rPr lang="en-US" b="1" dirty="0"/>
              <a:t>H2O.ai documentation</a:t>
            </a:r>
            <a:r>
              <a:rPr lang="es-ES" b="1" dirty="0"/>
              <a:t> </a:t>
            </a:r>
            <a:r>
              <a:rPr lang="en-US" b="1" dirty="0"/>
              <a:t>webpage</a:t>
            </a:r>
            <a:r>
              <a:rPr dirty="0"/>
              <a:t>   •  package version  </a:t>
            </a:r>
            <a:r>
              <a:rPr lang="es-ES" dirty="0"/>
              <a:t>3.18.0.11</a:t>
            </a:r>
            <a:r>
              <a:rPr dirty="0"/>
              <a:t> •  Updated: 201</a:t>
            </a:r>
            <a:r>
              <a:rPr lang="es-ES" dirty="0"/>
              <a:t>8</a:t>
            </a:r>
            <a:r>
              <a:rPr dirty="0"/>
              <a:t>-0</a:t>
            </a:r>
            <a:r>
              <a:rPr lang="es-ES" dirty="0"/>
              <a:t>6</a:t>
            </a:r>
            <a:endParaRPr dirty="0"/>
          </a:p>
        </p:txBody>
      </p:sp>
      <p:sp>
        <p:nvSpPr>
          <p:cNvPr id="46" name="Layout Suggestions"/>
          <p:cNvSpPr txBox="1"/>
          <p:nvPr/>
        </p:nvSpPr>
        <p:spPr>
          <a:xfrm>
            <a:off x="7239927" y="1262680"/>
            <a:ext cx="21993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Munging</a:t>
            </a:r>
            <a:r>
              <a:rPr lang="es-ES" dirty="0"/>
              <a:t>  </a:t>
            </a:r>
          </a:p>
        </p:txBody>
      </p:sp>
      <p:sp>
        <p:nvSpPr>
          <p:cNvPr id="51" name="Line"/>
          <p:cNvSpPr/>
          <p:nvPr/>
        </p:nvSpPr>
        <p:spPr>
          <a:xfrm>
            <a:off x="239590" y="1213685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" name="Basics"/>
          <p:cNvSpPr txBox="1"/>
          <p:nvPr/>
        </p:nvSpPr>
        <p:spPr>
          <a:xfrm>
            <a:off x="288616" y="1259674"/>
            <a:ext cx="2090316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/>
              <a:t>Data </a:t>
            </a:r>
            <a:r>
              <a:rPr lang="es-ES" dirty="0" err="1"/>
              <a:t>Modeling</a:t>
            </a:r>
            <a:endParaRPr lang="es-ES" dirty="0"/>
          </a:p>
        </p:txBody>
      </p:sp>
      <p:sp>
        <p:nvSpPr>
          <p:cNvPr id="52" name="Layout Suggestions"/>
          <p:cNvSpPr txBox="1"/>
          <p:nvPr/>
        </p:nvSpPr>
        <p:spPr>
          <a:xfrm>
            <a:off x="10499772" y="1267880"/>
            <a:ext cx="2697854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s-ES" dirty="0" err="1"/>
              <a:t>Cluster</a:t>
            </a:r>
            <a:r>
              <a:rPr lang="es-ES" dirty="0"/>
              <a:t>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67" name="Line"/>
          <p:cNvSpPr/>
          <p:nvPr/>
        </p:nvSpPr>
        <p:spPr>
          <a:xfrm flipV="1">
            <a:off x="7267651" y="3391694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FONTS"/>
          <p:cNvSpPr txBox="1"/>
          <p:nvPr/>
        </p:nvSpPr>
        <p:spPr>
          <a:xfrm>
            <a:off x="7250983" y="343109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NUMERIC COLUMN MANIPULATIONS</a:t>
            </a:r>
          </a:p>
        </p:txBody>
      </p:sp>
      <p:sp>
        <p:nvSpPr>
          <p:cNvPr id="70" name="CuadroTexto 47"/>
          <p:cNvSpPr txBox="1"/>
          <p:nvPr/>
        </p:nvSpPr>
        <p:spPr>
          <a:xfrm>
            <a:off x="7250981" y="3580914"/>
            <a:ext cx="3077902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pt-BR" dirty="0">
                <a:latin typeface="+mn-lt"/>
                <a:cs typeface="Times New Roman"/>
              </a:rPr>
              <a:t>h2o.cut: </a:t>
            </a:r>
            <a:r>
              <a:rPr lang="pt-BR" b="0" dirty="0" err="1">
                <a:latin typeface="+mn-lt"/>
                <a:cs typeface="Times New Roman"/>
              </a:rPr>
              <a:t>Convert</a:t>
            </a:r>
            <a:r>
              <a:rPr lang="pt-BR" b="0" dirty="0">
                <a:latin typeface="+mn-lt"/>
                <a:cs typeface="Times New Roman"/>
              </a:rPr>
              <a:t> H2O </a:t>
            </a:r>
            <a:r>
              <a:rPr lang="pt-BR" b="0" dirty="0" err="1">
                <a:latin typeface="+mn-lt"/>
                <a:cs typeface="Times New Roman"/>
              </a:rPr>
              <a:t>Numeric</a:t>
            </a:r>
            <a:r>
              <a:rPr lang="pt-BR" b="0" dirty="0">
                <a:latin typeface="+mn-lt"/>
                <a:cs typeface="Times New Roman"/>
              </a:rPr>
              <a:t> Data </a:t>
            </a:r>
            <a:r>
              <a:rPr lang="pt-BR" b="0" dirty="0" err="1">
                <a:latin typeface="+mn-lt"/>
                <a:cs typeface="Times New Roman"/>
              </a:rPr>
              <a:t>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Factor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by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breaking</a:t>
            </a:r>
            <a:r>
              <a:rPr lang="pt-BR" b="0" dirty="0">
                <a:latin typeface="+mn-lt"/>
                <a:cs typeface="Times New Roman"/>
              </a:rPr>
              <a:t> it </a:t>
            </a:r>
            <a:r>
              <a:rPr lang="pt-BR" b="0" dirty="0" err="1">
                <a:latin typeface="+mn-lt"/>
                <a:cs typeface="Times New Roman"/>
              </a:rPr>
              <a:t>into</a:t>
            </a:r>
            <a:r>
              <a:rPr lang="pt-BR" b="0" dirty="0">
                <a:latin typeface="+mn-lt"/>
                <a:cs typeface="Times New Roman"/>
              </a:rPr>
              <a:t> </a:t>
            </a:r>
            <a:r>
              <a:rPr lang="pt-BR" b="0" dirty="0" err="1">
                <a:latin typeface="+mn-lt"/>
                <a:cs typeface="Times New Roman"/>
              </a:rPr>
              <a:t>Intervals</a:t>
            </a:r>
            <a:r>
              <a:rPr lang="pt-BR" b="0" dirty="0">
                <a:latin typeface="+mn-lt"/>
                <a:cs typeface="Times New Roman"/>
              </a:rPr>
              <a:t>.</a:t>
            </a:r>
          </a:p>
        </p:txBody>
      </p:sp>
      <p:sp>
        <p:nvSpPr>
          <p:cNvPr id="71" name="Line"/>
          <p:cNvSpPr/>
          <p:nvPr/>
        </p:nvSpPr>
        <p:spPr>
          <a:xfrm flipV="1">
            <a:off x="7267651" y="4076810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" name="FONTS"/>
          <p:cNvSpPr txBox="1"/>
          <p:nvPr/>
        </p:nvSpPr>
        <p:spPr>
          <a:xfrm>
            <a:off x="7250980" y="4111179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CHARACTER COLUMN MANIPULATIONS</a:t>
            </a:r>
          </a:p>
        </p:txBody>
      </p:sp>
      <p:sp>
        <p:nvSpPr>
          <p:cNvPr id="73" name="CuadroTexto 47"/>
          <p:cNvSpPr txBox="1"/>
          <p:nvPr/>
        </p:nvSpPr>
        <p:spPr>
          <a:xfrm>
            <a:off x="7250981" y="4187843"/>
            <a:ext cx="3077902" cy="3146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h2o.strsplit: “</a:t>
            </a:r>
            <a:r>
              <a:rPr lang="en-US" b="0" dirty="0">
                <a:latin typeface="+mn-lt"/>
                <a:cs typeface="Times New Roman"/>
              </a:rPr>
              <a:t>String Split”: Splits the given factor column on the input split.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h2o.tolower: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h2o.toupper: </a:t>
            </a:r>
            <a:r>
              <a:rPr lang="en-US" b="0" dirty="0">
                <a:latin typeface="+mn-lt"/>
                <a:cs typeface="Times New Roman"/>
              </a:rPr>
              <a:t>Convert the characters of a character vector to lower case.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h2o.trim: “</a:t>
            </a:r>
            <a:r>
              <a:rPr lang="en-US" b="0" dirty="0">
                <a:latin typeface="+mn-lt"/>
                <a:cs typeface="Times New Roman"/>
              </a:rPr>
              <a:t>Trim spaces”: Remove leading and trailing white space.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h2o.gsub: </a:t>
            </a:r>
            <a:r>
              <a:rPr lang="en-US" b="0" dirty="0">
                <a:latin typeface="+mn-lt"/>
                <a:cs typeface="Times New Roman"/>
              </a:rPr>
              <a:t>Match a pattern  &amp; replace </a:t>
            </a:r>
            <a:r>
              <a:rPr lang="en-US" i="1" dirty="0">
                <a:latin typeface="+mn-lt"/>
                <a:cs typeface="Times New Roman"/>
              </a:rPr>
              <a:t>all</a:t>
            </a:r>
            <a:r>
              <a:rPr lang="en-US" u="sng" dirty="0">
                <a:latin typeface="+mn-lt"/>
                <a:cs typeface="Times New Roman"/>
              </a:rPr>
              <a:t> </a:t>
            </a:r>
            <a:r>
              <a:rPr lang="en-US" b="0" dirty="0">
                <a:latin typeface="+mn-lt"/>
                <a:cs typeface="Times New Roman"/>
              </a:rPr>
              <a:t>instances (occurrences) of the matched pattern with the replacement string globally.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h2o.sub: </a:t>
            </a:r>
            <a:r>
              <a:rPr lang="en-US" b="0" dirty="0">
                <a:latin typeface="+mn-lt"/>
                <a:cs typeface="Times New Roman"/>
              </a:rPr>
              <a:t>Match a pattern  &amp; replace the </a:t>
            </a:r>
            <a:r>
              <a:rPr lang="en-US" i="1" dirty="0">
                <a:latin typeface="+mn-lt"/>
                <a:cs typeface="Times New Roman"/>
              </a:rPr>
              <a:t>first</a:t>
            </a:r>
            <a:r>
              <a:rPr lang="en-US" b="0" dirty="0">
                <a:latin typeface="+mn-lt"/>
                <a:cs typeface="Times New Roman"/>
              </a:rPr>
              <a:t> instance (occurrence) of the matched pattern  with the replacement string.</a:t>
            </a:r>
          </a:p>
        </p:txBody>
      </p:sp>
      <p:sp>
        <p:nvSpPr>
          <p:cNvPr id="74" name="Line"/>
          <p:cNvSpPr/>
          <p:nvPr/>
        </p:nvSpPr>
        <p:spPr>
          <a:xfrm flipV="1">
            <a:off x="7267651" y="7257481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FONTS"/>
          <p:cNvSpPr txBox="1"/>
          <p:nvPr/>
        </p:nvSpPr>
        <p:spPr>
          <a:xfrm>
            <a:off x="7231100" y="2073762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FACTOR LEVEL MANIPULATIONS</a:t>
            </a:r>
          </a:p>
        </p:txBody>
      </p:sp>
      <p:sp>
        <p:nvSpPr>
          <p:cNvPr id="77" name="CuadroTexto 47"/>
          <p:cNvSpPr txBox="1"/>
          <p:nvPr/>
        </p:nvSpPr>
        <p:spPr>
          <a:xfrm>
            <a:off x="7222612" y="2214362"/>
            <a:ext cx="3110602" cy="11925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h2o.levels: </a:t>
            </a:r>
            <a:r>
              <a:rPr lang="en-US" b="0" dirty="0">
                <a:latin typeface="+mn-lt"/>
                <a:cs typeface="Times New Roman"/>
              </a:rPr>
              <a:t>Display a list of the unique values found in a </a:t>
            </a:r>
            <a:r>
              <a:rPr lang="en-US" b="0" dirty="0">
                <a:cs typeface="Times New Roman"/>
              </a:rPr>
              <a:t>categorical data </a:t>
            </a:r>
            <a:r>
              <a:rPr lang="en-US" b="0" dirty="0">
                <a:latin typeface="+mn-lt"/>
                <a:cs typeface="Times New Roman"/>
              </a:rPr>
              <a:t>column.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h2o.relevel: </a:t>
            </a:r>
            <a:r>
              <a:rPr lang="en-US" b="0" dirty="0">
                <a:latin typeface="+mn-lt"/>
                <a:cs typeface="Times New Roman"/>
              </a:rPr>
              <a:t>Reorders levels of an H2O factor, similarly to standard R's relevel.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h2o.setLevels: </a:t>
            </a:r>
            <a:r>
              <a:rPr lang="en-US" b="0" dirty="0">
                <a:latin typeface="+mn-lt"/>
                <a:cs typeface="Times New Roman"/>
              </a:rPr>
              <a:t>Set Levels of H2O Factor.</a:t>
            </a:r>
          </a:p>
        </p:txBody>
      </p:sp>
      <p:sp>
        <p:nvSpPr>
          <p:cNvPr id="80" name="FONTS"/>
          <p:cNvSpPr txBox="1"/>
          <p:nvPr/>
        </p:nvSpPr>
        <p:spPr>
          <a:xfrm>
            <a:off x="7245916" y="7278554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DATE MANIPULATIONS</a:t>
            </a:r>
          </a:p>
        </p:txBody>
      </p:sp>
      <p:sp>
        <p:nvSpPr>
          <p:cNvPr id="81" name="CuadroTexto 47"/>
          <p:cNvSpPr txBox="1"/>
          <p:nvPr/>
        </p:nvSpPr>
        <p:spPr>
          <a:xfrm>
            <a:off x="7255519" y="7395213"/>
            <a:ext cx="3077902" cy="224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h2o.month: </a:t>
            </a:r>
            <a:r>
              <a:rPr lang="en-US" b="0" dirty="0">
                <a:latin typeface="+mn-lt"/>
                <a:cs typeface="Times New Roman"/>
              </a:rPr>
              <a:t>Convert Milliseconds to Months in H2O Datasets (</a:t>
            </a:r>
            <a:r>
              <a:rPr lang="en-US" b="0" dirty="0">
                <a:cs typeface="Times New Roman"/>
              </a:rPr>
              <a:t>Scale: </a:t>
            </a:r>
            <a:r>
              <a:rPr lang="en-US" b="0" dirty="0">
                <a:latin typeface="+mn-lt"/>
                <a:cs typeface="Times New Roman"/>
              </a:rPr>
              <a:t>0 to 11).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h2o.year: </a:t>
            </a:r>
            <a:r>
              <a:rPr lang="en-US" b="0" dirty="0">
                <a:latin typeface="+mn-lt"/>
                <a:cs typeface="Times New Roman"/>
              </a:rPr>
              <a:t>Convert Milliseconds to Years in H2O Datasets, indexed starting from 1900.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</a:t>
            </a:r>
            <a:r>
              <a:rPr lang="en-US" b="0" dirty="0">
                <a:latin typeface="+mn-lt"/>
                <a:cs typeface="Times New Roman"/>
              </a:rPr>
              <a:t>: Convert Milliseconds to Day of Month in H2O Datasets (Scale: 1 to 31).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h2o.hour: </a:t>
            </a:r>
            <a:r>
              <a:rPr lang="en-US" b="0" dirty="0">
                <a:latin typeface="+mn-lt"/>
                <a:cs typeface="Times New Roman"/>
              </a:rPr>
              <a:t>Convert Milliseconds to Hour of Day in H2O Datasets (Scale: 0 to 23).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h2o.dayOfWeek: </a:t>
            </a:r>
            <a:r>
              <a:rPr lang="en-US" b="0" dirty="0">
                <a:latin typeface="+mn-lt"/>
                <a:cs typeface="Times New Roman"/>
              </a:rPr>
              <a:t>Convert Milliseconds to Day of Week in a H2OFrame (Scale: 0 to 6)</a:t>
            </a:r>
          </a:p>
        </p:txBody>
      </p:sp>
      <p:sp>
        <p:nvSpPr>
          <p:cNvPr id="83" name="FONTS"/>
          <p:cNvSpPr txBox="1"/>
          <p:nvPr/>
        </p:nvSpPr>
        <p:spPr>
          <a:xfrm>
            <a:off x="7250979" y="9645776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MATRIX OPERATIONS</a:t>
            </a:r>
          </a:p>
        </p:txBody>
      </p:sp>
      <p:sp>
        <p:nvSpPr>
          <p:cNvPr id="84" name="CuadroTexto 47"/>
          <p:cNvSpPr txBox="1"/>
          <p:nvPr/>
        </p:nvSpPr>
        <p:spPr>
          <a:xfrm>
            <a:off x="7234309" y="9780275"/>
            <a:ext cx="3077902" cy="571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%∗%: </a:t>
            </a:r>
            <a:r>
              <a:rPr lang="en-US" b="0" dirty="0">
                <a:latin typeface="+mn-lt"/>
                <a:cs typeface="Times New Roman"/>
              </a:rPr>
              <a:t>Multiply two </a:t>
            </a:r>
            <a:r>
              <a:rPr lang="en-US" b="0" dirty="0">
                <a:cs typeface="Times New Roman"/>
              </a:rPr>
              <a:t>conformable </a:t>
            </a:r>
            <a:r>
              <a:rPr lang="en-US" b="0" dirty="0">
                <a:latin typeface="+mn-lt"/>
                <a:cs typeface="Times New Roman"/>
              </a:rPr>
              <a:t>matrices.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t:</a:t>
            </a:r>
            <a:r>
              <a:rPr lang="en-US" b="0" dirty="0">
                <a:latin typeface="+mn-lt"/>
                <a:cs typeface="Times New Roman"/>
              </a:rPr>
              <a:t> Returns the transpose of an H2O Frame.</a:t>
            </a:r>
          </a:p>
        </p:txBody>
      </p:sp>
      <p:sp>
        <p:nvSpPr>
          <p:cNvPr id="85" name="Line"/>
          <p:cNvSpPr/>
          <p:nvPr/>
        </p:nvSpPr>
        <p:spPr>
          <a:xfrm flipV="1">
            <a:off x="7259316" y="9614998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" name="Line"/>
          <p:cNvSpPr/>
          <p:nvPr/>
        </p:nvSpPr>
        <p:spPr>
          <a:xfrm flipV="1">
            <a:off x="7265992" y="2051656"/>
            <a:ext cx="3061232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" name="FONTS"/>
          <p:cNvSpPr txBox="1"/>
          <p:nvPr/>
        </p:nvSpPr>
        <p:spPr>
          <a:xfrm>
            <a:off x="269836" y="1599836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SUPERVISED LEARNING</a:t>
            </a:r>
          </a:p>
        </p:txBody>
      </p:sp>
      <p:sp>
        <p:nvSpPr>
          <p:cNvPr id="89" name="CuadroTexto 144"/>
          <p:cNvSpPr txBox="1"/>
          <p:nvPr/>
        </p:nvSpPr>
        <p:spPr>
          <a:xfrm>
            <a:off x="248425" y="1746467"/>
            <a:ext cx="3240000" cy="42959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h2o.deeplearning: </a:t>
            </a:r>
            <a:r>
              <a:rPr lang="en-US" b="0" dirty="0">
                <a:latin typeface="+mn-lt"/>
                <a:cs typeface="Times New Roman"/>
              </a:rPr>
              <a:t>Perform Deep Learning Neural Networks on an H2OFrame.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h2o.gbm: </a:t>
            </a:r>
            <a:r>
              <a:rPr lang="en-US" b="0" dirty="0">
                <a:latin typeface="+mn-lt"/>
                <a:cs typeface="Times New Roman"/>
              </a:rPr>
              <a:t>Build Gradient Boosted </a:t>
            </a:r>
            <a:r>
              <a:rPr lang="en-US" b="0" dirty="0">
                <a:cs typeface="Times New Roman"/>
              </a:rPr>
              <a:t>Regression Trees or </a:t>
            </a:r>
            <a:r>
              <a:rPr lang="en-US" b="0" dirty="0">
                <a:latin typeface="+mn-lt"/>
                <a:cs typeface="Times New Roman"/>
              </a:rPr>
              <a:t>Classification Trees.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h2o.glm: </a:t>
            </a:r>
            <a:r>
              <a:rPr lang="en-US" b="0" dirty="0">
                <a:latin typeface="+mn-lt"/>
                <a:cs typeface="Times New Roman"/>
              </a:rPr>
              <a:t>Fit a Generalized Linear Model, specified by a response variable, a set of predictors, and the error distribution.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h2o.naiveBayes: </a:t>
            </a:r>
            <a:r>
              <a:rPr lang="en-US" b="0" dirty="0">
                <a:latin typeface="+mn-lt"/>
                <a:cs typeface="Times New Roman"/>
              </a:rPr>
              <a:t>Compute Naive Bayes classification probabilities on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h2o.randomForest: </a:t>
            </a:r>
            <a:r>
              <a:rPr lang="en-US" b="0" dirty="0">
                <a:latin typeface="+mn-lt"/>
                <a:cs typeface="Times New Roman"/>
              </a:rPr>
              <a:t>Perform Random Forest Classification on an H2O Frame.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h2o.xgboost: </a:t>
            </a:r>
            <a:r>
              <a:rPr lang="en-US" b="0" dirty="0">
                <a:latin typeface="+mn-lt"/>
                <a:cs typeface="Times New Roman"/>
              </a:rPr>
              <a:t>Build an Extreme Gradient Boosted Model using the </a:t>
            </a:r>
            <a:r>
              <a:rPr lang="en-US" b="0" dirty="0" err="1">
                <a:latin typeface="+mn-lt"/>
                <a:cs typeface="Times New Roman"/>
              </a:rPr>
              <a:t>XGBoost</a:t>
            </a:r>
            <a:r>
              <a:rPr lang="en-US" b="0" dirty="0">
                <a:latin typeface="+mn-lt"/>
                <a:cs typeface="Times New Roman"/>
              </a:rPr>
              <a:t> backend.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h2o.stackedEnsemble: </a:t>
            </a:r>
            <a:r>
              <a:rPr lang="en-US" b="0" dirty="0">
                <a:latin typeface="+mn-lt"/>
                <a:cs typeface="Times New Roman"/>
              </a:rPr>
              <a:t>Build a stacked ensemble (aka. Super Learner) using the specified H2O base learning algorithms.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h2o.automl: </a:t>
            </a:r>
            <a:r>
              <a:rPr lang="en-US" b="0" dirty="0">
                <a:latin typeface="+mn-lt"/>
                <a:cs typeface="Times New Roman"/>
              </a:rPr>
              <a:t>Automates the Supervised Machine Learning Model Training Process: Automatically Trains and Cross-validates a set of Models, and trains a Stacked Ensemble.</a:t>
            </a:r>
          </a:p>
        </p:txBody>
      </p:sp>
      <p:sp>
        <p:nvSpPr>
          <p:cNvPr id="65" name="Line"/>
          <p:cNvSpPr/>
          <p:nvPr/>
        </p:nvSpPr>
        <p:spPr>
          <a:xfrm flipV="1">
            <a:off x="272217" y="597237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FONTS"/>
          <p:cNvSpPr txBox="1"/>
          <p:nvPr/>
        </p:nvSpPr>
        <p:spPr>
          <a:xfrm>
            <a:off x="273825" y="6095897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TRAINING: UNSUPERVISED LEARNING</a:t>
            </a:r>
          </a:p>
        </p:txBody>
      </p:sp>
      <p:sp>
        <p:nvSpPr>
          <p:cNvPr id="75" name="CuadroTexto 144"/>
          <p:cNvSpPr txBox="1"/>
          <p:nvPr/>
        </p:nvSpPr>
        <p:spPr>
          <a:xfrm>
            <a:off x="248247" y="6304571"/>
            <a:ext cx="3240000" cy="3506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h2o.prcomp: </a:t>
            </a:r>
            <a:r>
              <a:rPr lang="en-US" b="0" dirty="0">
                <a:cs typeface="Times New Roman"/>
              </a:rPr>
              <a:t>Perform Principal Components Analysis on the given H2O Frame.</a:t>
            </a:r>
          </a:p>
          <a:p>
            <a:pPr algn="just"/>
            <a:endParaRPr lang="en-US" sz="100" b="0" dirty="0">
              <a:cs typeface="Times New Roman"/>
            </a:endParaRPr>
          </a:p>
          <a:p>
            <a:pPr algn="just"/>
            <a:r>
              <a:rPr lang="en-US" dirty="0">
                <a:cs typeface="Times New Roman"/>
              </a:rPr>
              <a:t>h2o.kmeans: </a:t>
            </a:r>
            <a:r>
              <a:rPr lang="en-US" b="0" dirty="0">
                <a:cs typeface="Times New Roman"/>
              </a:rPr>
              <a:t>Perform k-means Clustering on the given H2O Frame.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h2o.anomaly: </a:t>
            </a:r>
            <a:r>
              <a:rPr lang="en-US" b="0" dirty="0">
                <a:latin typeface="+mn-lt"/>
                <a:cs typeface="Times New Roman"/>
              </a:rPr>
              <a:t>Detect anomalies in a H2O Frame using a H2O Deep Learning Model with Auto-Encoding.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h2o.deepfeatures: </a:t>
            </a:r>
            <a:r>
              <a:rPr lang="en-US" b="0" dirty="0">
                <a:latin typeface="+mn-lt"/>
                <a:cs typeface="Times New Roman"/>
              </a:rPr>
              <a:t>Extract the non-linear features from a H2O Frame using a H2O Deep Learning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h2o.glrm: </a:t>
            </a:r>
            <a:r>
              <a:rPr lang="en-US" b="0" dirty="0">
                <a:latin typeface="+mn-lt"/>
                <a:cs typeface="Times New Roman"/>
              </a:rPr>
              <a:t>Builds a Generalized Low Rank Decomposition of an H2O Frame.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h2o.svd: </a:t>
            </a:r>
            <a:r>
              <a:rPr lang="en-US" b="0" dirty="0">
                <a:latin typeface="+mn-lt"/>
                <a:cs typeface="Times New Roman"/>
              </a:rPr>
              <a:t>Singular value decomposition of an H2O Frame using the power method.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h2o.word2vec: </a:t>
            </a:r>
            <a:r>
              <a:rPr lang="en-US" b="0" dirty="0">
                <a:latin typeface="+mn-lt"/>
                <a:cs typeface="Times New Roman"/>
              </a:rPr>
              <a:t>Trains a word2vec model on a String column of an H2O data frame.</a:t>
            </a:r>
          </a:p>
        </p:txBody>
      </p:sp>
      <p:sp>
        <p:nvSpPr>
          <p:cNvPr id="93" name="FONTS"/>
          <p:cNvSpPr txBox="1"/>
          <p:nvPr/>
        </p:nvSpPr>
        <p:spPr>
          <a:xfrm>
            <a:off x="3790435" y="3286837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METRICS</a:t>
            </a:r>
          </a:p>
        </p:txBody>
      </p:sp>
      <p:sp>
        <p:nvSpPr>
          <p:cNvPr id="94" name="CuadroTexto 144"/>
          <p:cNvSpPr txBox="1"/>
          <p:nvPr/>
        </p:nvSpPr>
        <p:spPr>
          <a:xfrm>
            <a:off x="3764570" y="3392228"/>
            <a:ext cx="3240000" cy="8745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h2o.make_metrics: </a:t>
            </a:r>
            <a:r>
              <a:rPr lang="en-US" b="0" dirty="0">
                <a:latin typeface="+mn-lt"/>
                <a:cs typeface="Times New Roman"/>
              </a:rPr>
              <a:t>Given predicted values (target  for regression, class-1 probabilities, or binomial or per-class probabilities for multinomial), compute a model metrics object.</a:t>
            </a:r>
          </a:p>
        </p:txBody>
      </p:sp>
      <p:sp>
        <p:nvSpPr>
          <p:cNvPr id="95" name="Line"/>
          <p:cNvSpPr/>
          <p:nvPr/>
        </p:nvSpPr>
        <p:spPr>
          <a:xfrm flipV="1">
            <a:off x="3792467" y="5410683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" name="FONTS"/>
          <p:cNvSpPr txBox="1"/>
          <p:nvPr/>
        </p:nvSpPr>
        <p:spPr>
          <a:xfrm>
            <a:off x="3798109" y="5433920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REGRESSION MODEL HELPER</a:t>
            </a:r>
          </a:p>
        </p:txBody>
      </p:sp>
      <p:sp>
        <p:nvSpPr>
          <p:cNvPr id="97" name="CuadroTexto 144"/>
          <p:cNvSpPr txBox="1"/>
          <p:nvPr/>
        </p:nvSpPr>
        <p:spPr>
          <a:xfrm>
            <a:off x="3765143" y="5565051"/>
            <a:ext cx="3240000" cy="1059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h2o.mse: </a:t>
            </a:r>
            <a:r>
              <a:rPr lang="en-US" b="0" dirty="0">
                <a:latin typeface="+mn-lt"/>
                <a:cs typeface="Times New Roman"/>
              </a:rPr>
              <a:t>Display the mean squared error calculated from a column of predicted responses and a column of actual (reference) responses in H2O. Set </a:t>
            </a:r>
            <a:r>
              <a:rPr lang="en-US" dirty="0" err="1">
                <a:latin typeface="+mn-lt"/>
                <a:cs typeface="Times New Roman"/>
              </a:rPr>
              <a:t>xval</a:t>
            </a:r>
            <a:r>
              <a:rPr lang="en-US" dirty="0">
                <a:latin typeface="+mn-lt"/>
                <a:cs typeface="Times New Roman"/>
              </a:rPr>
              <a:t> = TRUE </a:t>
            </a:r>
            <a:r>
              <a:rPr lang="en-US" b="0" dirty="0">
                <a:latin typeface="+mn-lt"/>
                <a:cs typeface="Times New Roman"/>
              </a:rPr>
              <a:t>for retrieving the cross-validation MSE.</a:t>
            </a:r>
          </a:p>
        </p:txBody>
      </p:sp>
      <p:sp>
        <p:nvSpPr>
          <p:cNvPr id="98" name="FONTS"/>
          <p:cNvSpPr txBox="1"/>
          <p:nvPr/>
        </p:nvSpPr>
        <p:spPr>
          <a:xfrm>
            <a:off x="3794605" y="6642033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CLASSIFICATION MODEL HELPERS</a:t>
            </a:r>
          </a:p>
        </p:txBody>
      </p:sp>
      <p:sp>
        <p:nvSpPr>
          <p:cNvPr id="99" name="CuadroTexto 144"/>
          <p:cNvSpPr txBox="1"/>
          <p:nvPr/>
        </p:nvSpPr>
        <p:spPr>
          <a:xfrm>
            <a:off x="3756095" y="6786136"/>
            <a:ext cx="3240000" cy="236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h2o.accuracy:</a:t>
            </a:r>
            <a:r>
              <a:rPr lang="en-US" b="0" dirty="0">
                <a:latin typeface="+mn-lt"/>
                <a:cs typeface="Times New Roman"/>
              </a:rPr>
              <a:t> Get model Accuracy metric.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h2o.auc: </a:t>
            </a:r>
            <a:r>
              <a:rPr lang="en-US" b="0" dirty="0">
                <a:latin typeface="+mn-lt"/>
                <a:cs typeface="Times New Roman"/>
              </a:rPr>
              <a:t>Retrieve the AUC (area under ROC curve). Set </a:t>
            </a:r>
            <a:r>
              <a:rPr lang="en-US" dirty="0" err="1">
                <a:latin typeface="+mn-lt"/>
                <a:cs typeface="Times New Roman"/>
              </a:rPr>
              <a:t>xval</a:t>
            </a:r>
            <a:r>
              <a:rPr lang="en-US" dirty="0">
                <a:latin typeface="+mn-lt"/>
                <a:cs typeface="Times New Roman"/>
              </a:rPr>
              <a:t> = TRUE </a:t>
            </a:r>
            <a:r>
              <a:rPr lang="en-US" b="0" dirty="0">
                <a:latin typeface="+mn-lt"/>
                <a:cs typeface="Times New Roman"/>
              </a:rPr>
              <a:t>for retrieving the cross-validation AUC.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h2o.confusionMatrix: </a:t>
            </a:r>
            <a:r>
              <a:rPr lang="en-US" b="0" dirty="0">
                <a:latin typeface="+mn-lt"/>
                <a:cs typeface="Times New Roman"/>
              </a:rPr>
              <a:t>Display prediction errors for classification data </a:t>
            </a:r>
            <a:r>
              <a:rPr lang="en-US" b="0" dirty="0">
                <a:cs typeface="Times New Roman"/>
              </a:rPr>
              <a:t>from a column of predicted responses and a column of actual (reference) responses in H2O.</a:t>
            </a:r>
            <a:endParaRPr lang="en-US" b="0" dirty="0">
              <a:latin typeface="+mn-lt"/>
              <a:cs typeface="Times New Roman"/>
            </a:endParaRP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h2o.hit_ratio_table: </a:t>
            </a:r>
            <a:r>
              <a:rPr lang="en-US" b="0" dirty="0">
                <a:latin typeface="+mn-lt"/>
                <a:cs typeface="Times New Roman"/>
              </a:rPr>
              <a:t>Retrieve the Hit Ratios. Set </a:t>
            </a:r>
            <a:r>
              <a:rPr lang="en-US" dirty="0" err="1">
                <a:latin typeface="+mn-lt"/>
                <a:cs typeface="Times New Roman"/>
              </a:rPr>
              <a:t>xval</a:t>
            </a:r>
            <a:r>
              <a:rPr lang="en-US" dirty="0">
                <a:latin typeface="+mn-lt"/>
                <a:cs typeface="Times New Roman"/>
              </a:rPr>
              <a:t> = TRUE </a:t>
            </a:r>
            <a:r>
              <a:rPr lang="en-US" b="0" dirty="0">
                <a:latin typeface="+mn-lt"/>
                <a:cs typeface="Times New Roman"/>
              </a:rPr>
              <a:t>for retrieving the cross-validation Hit Ratio.</a:t>
            </a:r>
          </a:p>
        </p:txBody>
      </p:sp>
      <p:sp>
        <p:nvSpPr>
          <p:cNvPr id="100" name="Line"/>
          <p:cNvSpPr/>
          <p:nvPr/>
        </p:nvSpPr>
        <p:spPr>
          <a:xfrm flipV="1">
            <a:off x="-3762610" y="9319094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" name="FONTS"/>
          <p:cNvSpPr txBox="1"/>
          <p:nvPr/>
        </p:nvSpPr>
        <p:spPr>
          <a:xfrm>
            <a:off x="-3812140" y="9308805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CLUSTERING MODEL HELPER</a:t>
            </a:r>
          </a:p>
        </p:txBody>
      </p:sp>
      <p:sp>
        <p:nvSpPr>
          <p:cNvPr id="102" name="CuadroTexto 144"/>
          <p:cNvSpPr txBox="1"/>
          <p:nvPr/>
        </p:nvSpPr>
        <p:spPr>
          <a:xfrm>
            <a:off x="-3827515" y="9324271"/>
            <a:ext cx="3240000" cy="7565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h2o.betweenss: </a:t>
            </a:r>
            <a:r>
              <a:rPr lang="en-US" b="0" dirty="0">
                <a:latin typeface="+mn-lt"/>
                <a:cs typeface="Times New Roman"/>
              </a:rPr>
              <a:t>Between Cluster Sum of Squares.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dirty="0">
                <a:latin typeface="+mn-lt"/>
                <a:cs typeface="Times New Roman"/>
              </a:rPr>
              <a:t>h2o.centers: </a:t>
            </a:r>
            <a:r>
              <a:rPr lang="en-US" b="0" dirty="0">
                <a:latin typeface="+mn-lt"/>
                <a:cs typeface="Times New Roman"/>
              </a:rPr>
              <a:t>Retrieve the Model Centers.</a:t>
            </a:r>
          </a:p>
        </p:txBody>
      </p:sp>
      <p:sp>
        <p:nvSpPr>
          <p:cNvPr id="106" name="Line"/>
          <p:cNvSpPr/>
          <p:nvPr/>
        </p:nvSpPr>
        <p:spPr>
          <a:xfrm>
            <a:off x="10463058" y="1214010"/>
            <a:ext cx="327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1" name="Line"/>
          <p:cNvSpPr/>
          <p:nvPr/>
        </p:nvSpPr>
        <p:spPr>
          <a:xfrm>
            <a:off x="239590" y="10330002"/>
            <a:ext cx="6840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" name="FONTS"/>
          <p:cNvSpPr txBox="1"/>
          <p:nvPr/>
        </p:nvSpPr>
        <p:spPr>
          <a:xfrm>
            <a:off x="10470787" y="1592523"/>
            <a:ext cx="252152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KEY VALUE STORE ACCESS</a:t>
            </a:r>
          </a:p>
        </p:txBody>
      </p:sp>
      <p:sp>
        <p:nvSpPr>
          <p:cNvPr id="114" name="CuadroTexto 144"/>
          <p:cNvSpPr txBox="1"/>
          <p:nvPr/>
        </p:nvSpPr>
        <p:spPr>
          <a:xfrm>
            <a:off x="10468324" y="1689536"/>
            <a:ext cx="3270734" cy="21235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h2o.assign: </a:t>
            </a:r>
            <a:r>
              <a:rPr lang="en-US" sz="1150" b="0" dirty="0">
                <a:latin typeface="+mn-lt"/>
                <a:cs typeface="Times New Roman"/>
              </a:rPr>
              <a:t>Assign H2O </a:t>
            </a:r>
            <a:r>
              <a:rPr lang="en-US" sz="1150" b="0" dirty="0" err="1">
                <a:latin typeface="+mn-lt"/>
                <a:cs typeface="Times New Roman"/>
              </a:rPr>
              <a:t>hex.keys</a:t>
            </a:r>
            <a:r>
              <a:rPr lang="en-US" sz="1150" b="0" dirty="0">
                <a:latin typeface="+mn-lt"/>
                <a:cs typeface="Times New Roman"/>
              </a:rPr>
              <a:t> to R objects.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h2o.getFrame: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dataset R</a:t>
            </a:r>
            <a:r>
              <a:rPr lang="en-US" sz="1150" b="0" dirty="0">
                <a:latin typeface="+mn-lt"/>
                <a:cs typeface="Times New Roman"/>
              </a:rPr>
              <a:t>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h2o.getModel: </a:t>
            </a:r>
            <a:r>
              <a:rPr lang="en-US" sz="1150" b="0" dirty="0">
                <a:latin typeface="+mn-lt"/>
                <a:cs typeface="Times New Roman"/>
              </a:rPr>
              <a:t>Get </a:t>
            </a:r>
            <a:r>
              <a:rPr lang="en-US" sz="1150" b="0" dirty="0">
                <a:cs typeface="Times New Roman"/>
              </a:rPr>
              <a:t>H2O model</a:t>
            </a:r>
            <a:r>
              <a:rPr lang="en-US" sz="1150" b="0" dirty="0">
                <a:latin typeface="+mn-lt"/>
                <a:cs typeface="Times New Roman"/>
              </a:rPr>
              <a:t> reference.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h2o.ls: </a:t>
            </a:r>
            <a:r>
              <a:rPr lang="en-US" sz="1150" b="0" dirty="0">
                <a:latin typeface="+mn-lt"/>
                <a:cs typeface="Times New Roman"/>
              </a:rPr>
              <a:t>Display a list of object keys in the running instance of H2O.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h2o.rm: </a:t>
            </a:r>
            <a:r>
              <a:rPr lang="en-US" sz="1150" b="0" dirty="0">
                <a:latin typeface="+mn-lt"/>
                <a:cs typeface="Times New Roman"/>
              </a:rPr>
              <a:t>Remove specified H2O Objects from the </a:t>
            </a:r>
            <a:r>
              <a:rPr lang="en-US" sz="1150" b="0" dirty="0">
                <a:cs typeface="Times New Roman"/>
              </a:rPr>
              <a:t>H2O </a:t>
            </a:r>
            <a:r>
              <a:rPr lang="en-US" sz="1150" b="0" dirty="0">
                <a:latin typeface="+mn-lt"/>
                <a:cs typeface="Times New Roman"/>
              </a:rPr>
              <a:t>server, but not from the R environment.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h2o.removeAll: </a:t>
            </a:r>
            <a:r>
              <a:rPr lang="en-US" sz="1150" b="0" dirty="0">
                <a:latin typeface="+mn-lt"/>
                <a:cs typeface="Times New Roman"/>
              </a:rPr>
              <a:t>Remove All H2O Objects </a:t>
            </a:r>
            <a:r>
              <a:rPr lang="en-US" sz="1150" b="0" dirty="0">
                <a:cs typeface="Times New Roman"/>
              </a:rPr>
              <a:t>from the H2O server, </a:t>
            </a:r>
            <a:r>
              <a:rPr lang="en-US" sz="1150" b="0" dirty="0">
                <a:latin typeface="+mn-lt"/>
                <a:cs typeface="Times New Roman"/>
              </a:rPr>
              <a:t>but not from </a:t>
            </a:r>
            <a:r>
              <a:rPr lang="en-US" sz="1150" b="0" dirty="0">
                <a:cs typeface="Times New Roman"/>
              </a:rPr>
              <a:t>the R environment.</a:t>
            </a:r>
          </a:p>
        </p:txBody>
      </p:sp>
      <p:sp>
        <p:nvSpPr>
          <p:cNvPr id="115" name="Line"/>
          <p:cNvSpPr/>
          <p:nvPr/>
        </p:nvSpPr>
        <p:spPr>
          <a:xfrm flipV="1">
            <a:off x="10490488" y="3721987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FONTS"/>
          <p:cNvSpPr txBox="1"/>
          <p:nvPr/>
        </p:nvSpPr>
        <p:spPr>
          <a:xfrm>
            <a:off x="10470787" y="3742419"/>
            <a:ext cx="234679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MODEL IMPORT / EXPORT</a:t>
            </a:r>
          </a:p>
        </p:txBody>
      </p:sp>
      <p:sp>
        <p:nvSpPr>
          <p:cNvPr id="117" name="CuadroTexto 144"/>
          <p:cNvSpPr txBox="1"/>
          <p:nvPr/>
        </p:nvSpPr>
        <p:spPr>
          <a:xfrm>
            <a:off x="10470786" y="3853416"/>
            <a:ext cx="3268271" cy="1428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h2o.loadModel: </a:t>
            </a:r>
            <a:r>
              <a:rPr lang="en-US" sz="1150" b="0" dirty="0">
                <a:latin typeface="+mn-lt"/>
                <a:cs typeface="Times New Roman"/>
              </a:rPr>
              <a:t>Load H2OModel from disk.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h2o.saveModel: </a:t>
            </a:r>
            <a:r>
              <a:rPr lang="en-US" sz="1150" b="0" dirty="0">
                <a:latin typeface="+mn-lt"/>
                <a:cs typeface="Times New Roman"/>
              </a:rPr>
              <a:t>Save H2OModel object to disk.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h2o.download_pojo: </a:t>
            </a:r>
            <a:r>
              <a:rPr lang="en-US" sz="1150" b="0" dirty="0">
                <a:latin typeface="+mn-lt"/>
                <a:cs typeface="Times New Roman"/>
              </a:rPr>
              <a:t>Download the Scoring POJO (Plain Old Java Object) of an H2O Model.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h2o.download_mojo: </a:t>
            </a:r>
            <a:r>
              <a:rPr lang="en-US" sz="1150" b="0" dirty="0">
                <a:latin typeface="+mn-lt"/>
                <a:cs typeface="Times New Roman"/>
              </a:rPr>
              <a:t>Download the model in MOJO format.</a:t>
            </a:r>
          </a:p>
        </p:txBody>
      </p:sp>
      <p:sp>
        <p:nvSpPr>
          <p:cNvPr id="118" name="Line"/>
          <p:cNvSpPr/>
          <p:nvPr/>
        </p:nvSpPr>
        <p:spPr>
          <a:xfrm flipV="1">
            <a:off x="10489834" y="52301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FONTS"/>
          <p:cNvSpPr txBox="1"/>
          <p:nvPr/>
        </p:nvSpPr>
        <p:spPr>
          <a:xfrm>
            <a:off x="10470787" y="5256087"/>
            <a:ext cx="21881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CONNECTION</a:t>
            </a:r>
          </a:p>
        </p:txBody>
      </p:sp>
      <p:sp>
        <p:nvSpPr>
          <p:cNvPr id="105" name="CuadroTexto 144"/>
          <p:cNvSpPr txBox="1"/>
          <p:nvPr/>
        </p:nvSpPr>
        <p:spPr>
          <a:xfrm>
            <a:off x="10470786" y="5382438"/>
            <a:ext cx="3268271" cy="9104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h2o.init:</a:t>
            </a:r>
            <a:r>
              <a:rPr lang="en-US" sz="1150" b="0" dirty="0">
                <a:latin typeface="+mn-lt"/>
                <a:cs typeface="Times New Roman"/>
              </a:rPr>
              <a:t> Connect to a running H2O instance using all CPUs on the host.</a:t>
            </a:r>
          </a:p>
          <a:p>
            <a:pPr algn="just"/>
            <a:endParaRPr lang="en-US" sz="100" b="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h2o.shutdown: </a:t>
            </a:r>
            <a:r>
              <a:rPr lang="en-US" sz="1150" b="0" dirty="0">
                <a:latin typeface="+mn-lt"/>
                <a:cs typeface="Times New Roman"/>
              </a:rPr>
              <a:t>Shut down the specified H2O instance.  All data  on the server will be lost!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10481302" y="6278610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FONTS"/>
          <p:cNvSpPr txBox="1"/>
          <p:nvPr/>
        </p:nvSpPr>
        <p:spPr>
          <a:xfrm>
            <a:off x="10470787" y="6301367"/>
            <a:ext cx="22409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CLUSTER INFORMATION</a:t>
            </a:r>
          </a:p>
        </p:txBody>
      </p:sp>
      <p:sp>
        <p:nvSpPr>
          <p:cNvPr id="123" name="CuadroTexto 144"/>
          <p:cNvSpPr txBox="1"/>
          <p:nvPr/>
        </p:nvSpPr>
        <p:spPr>
          <a:xfrm>
            <a:off x="10475330" y="6446811"/>
            <a:ext cx="3268271" cy="10873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h2o.clusterInfo: </a:t>
            </a:r>
            <a:r>
              <a:rPr lang="en-US" sz="1150" b="0" dirty="0">
                <a:latin typeface="+mn-lt"/>
                <a:cs typeface="Times New Roman"/>
              </a:rPr>
              <a:t>Display the name, version, uptime, total nodes, total memory, total cores and health of a cluster running H2O.</a:t>
            </a:r>
          </a:p>
          <a:p>
            <a:pPr algn="just"/>
            <a:endParaRPr lang="en-US" sz="100" dirty="0">
              <a:latin typeface="+mn-lt"/>
              <a:cs typeface="Times New Roman"/>
            </a:endParaRP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h2o.clusterStatus: </a:t>
            </a:r>
            <a:r>
              <a:rPr lang="en-US" sz="1150" b="0" dirty="0">
                <a:latin typeface="+mn-lt"/>
                <a:cs typeface="Times New Roman"/>
              </a:rPr>
              <a:t>Retrieve information on the status of the cluster running H2O.</a:t>
            </a:r>
          </a:p>
        </p:txBody>
      </p:sp>
      <p:sp>
        <p:nvSpPr>
          <p:cNvPr id="124" name="Line"/>
          <p:cNvSpPr/>
          <p:nvPr/>
        </p:nvSpPr>
        <p:spPr>
          <a:xfrm flipV="1">
            <a:off x="10481302" y="75051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5" name="FONTS"/>
          <p:cNvSpPr txBox="1"/>
          <p:nvPr/>
        </p:nvSpPr>
        <p:spPr>
          <a:xfrm>
            <a:off x="10470787" y="7514217"/>
            <a:ext cx="1114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H2O LOGGING</a:t>
            </a:r>
          </a:p>
        </p:txBody>
      </p:sp>
      <p:sp>
        <p:nvSpPr>
          <p:cNvPr id="126" name="CuadroTexto 144"/>
          <p:cNvSpPr txBox="1"/>
          <p:nvPr/>
        </p:nvSpPr>
        <p:spPr>
          <a:xfrm>
            <a:off x="10475330" y="7644902"/>
            <a:ext cx="3268271" cy="2767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sz="1150" dirty="0">
                <a:latin typeface="+mn-lt"/>
                <a:cs typeface="Times New Roman"/>
              </a:rPr>
              <a:t>h2o.clearLog:  </a:t>
            </a:r>
            <a:r>
              <a:rPr lang="en-US" sz="1150" b="0" dirty="0">
                <a:latin typeface="+mn-lt"/>
                <a:cs typeface="Times New Roman"/>
              </a:rPr>
              <a:t>Clear all H2O R command and error response logs from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h2o.downloadAllLogs:  </a:t>
            </a:r>
            <a:r>
              <a:rPr lang="en-US" sz="1150" b="0" dirty="0">
                <a:latin typeface="+mn-lt"/>
                <a:cs typeface="Times New Roman"/>
              </a:rPr>
              <a:t>Download all H2O log files to the local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h2o.logAndEcho:  </a:t>
            </a:r>
            <a:r>
              <a:rPr lang="en-US" sz="1150" b="0" dirty="0">
                <a:latin typeface="+mn-lt"/>
                <a:cs typeface="Times New Roman"/>
              </a:rPr>
              <a:t>Write a message to the H2O Java log file and echo it back.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h2o.openLog:  </a:t>
            </a:r>
            <a:r>
              <a:rPr lang="en-US" sz="1150" b="0" dirty="0">
                <a:latin typeface="+mn-lt"/>
                <a:cs typeface="Times New Roman"/>
              </a:rPr>
              <a:t>Open existing logs of H2O R POST commands and error responses on disk.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h2o.getLogPath:  </a:t>
            </a:r>
            <a:r>
              <a:rPr lang="en-US" sz="1150" b="0" dirty="0">
                <a:latin typeface="+mn-lt"/>
                <a:cs typeface="Times New Roman"/>
              </a:rPr>
              <a:t>Get the file path for the H2O R command and error response logs.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h2o.startLogging:  </a:t>
            </a:r>
            <a:r>
              <a:rPr lang="en-US" sz="1150" b="0" dirty="0">
                <a:latin typeface="+mn-lt"/>
                <a:cs typeface="Times New Roman"/>
              </a:rPr>
              <a:t>Begin logging H2O R POST commands and error responses.</a:t>
            </a:r>
          </a:p>
          <a:p>
            <a:pPr algn="just"/>
            <a:r>
              <a:rPr lang="en-US" sz="1150" dirty="0">
                <a:latin typeface="+mn-lt"/>
                <a:cs typeface="Times New Roman"/>
              </a:rPr>
              <a:t>h2o.stopLogging:  </a:t>
            </a:r>
            <a:r>
              <a:rPr lang="en-US" sz="1150" b="0" dirty="0">
                <a:latin typeface="+mn-lt"/>
                <a:cs typeface="Times New Roman"/>
              </a:rPr>
              <a:t>Stop logging H2O R POST commands and error responses.</a:t>
            </a:r>
          </a:p>
        </p:txBody>
      </p:sp>
      <p:pic>
        <p:nvPicPr>
          <p:cNvPr id="110" name="Imagen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561" y="10371552"/>
            <a:ext cx="197878" cy="197878"/>
          </a:xfrm>
          <a:prstGeom prst="rect">
            <a:avLst/>
          </a:prstGeom>
        </p:spPr>
      </p:pic>
      <p:sp>
        <p:nvSpPr>
          <p:cNvPr id="127" name="Line"/>
          <p:cNvSpPr/>
          <p:nvPr/>
        </p:nvSpPr>
        <p:spPr>
          <a:xfrm>
            <a:off x="7240750" y="10332617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" name="Line"/>
          <p:cNvSpPr/>
          <p:nvPr/>
        </p:nvSpPr>
        <p:spPr>
          <a:xfrm>
            <a:off x="7231100" y="1213685"/>
            <a:ext cx="309600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" name="FONTS">
            <a:extLst>
              <a:ext uri="{FF2B5EF4-FFF2-40B4-BE49-F238E27FC236}">
                <a16:creationId xmlns:a16="http://schemas.microsoft.com/office/drawing/2014/main" id="{2A1629AB-12AC-4AF0-9FAF-52FAE2DD2807}"/>
              </a:ext>
            </a:extLst>
          </p:cNvPr>
          <p:cNvSpPr txBox="1"/>
          <p:nvPr/>
        </p:nvSpPr>
        <p:spPr>
          <a:xfrm>
            <a:off x="7236544" y="1601965"/>
            <a:ext cx="306123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COLUMN MANIPULATION</a:t>
            </a:r>
          </a:p>
        </p:txBody>
      </p:sp>
      <p:sp>
        <p:nvSpPr>
          <p:cNvPr id="109" name="CuadroTexto 47">
            <a:extLst>
              <a:ext uri="{FF2B5EF4-FFF2-40B4-BE49-F238E27FC236}">
                <a16:creationId xmlns:a16="http://schemas.microsoft.com/office/drawing/2014/main" id="{7EA88445-4B62-4422-97E4-79D1A34EA542}"/>
              </a:ext>
            </a:extLst>
          </p:cNvPr>
          <p:cNvSpPr txBox="1"/>
          <p:nvPr/>
        </p:nvSpPr>
        <p:spPr>
          <a:xfrm>
            <a:off x="7222612" y="1732480"/>
            <a:ext cx="3110602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is.na:</a:t>
            </a:r>
            <a:r>
              <a:rPr lang="en-US" b="0" dirty="0">
                <a:latin typeface="+mn-lt"/>
                <a:cs typeface="Times New Roman"/>
              </a:rPr>
              <a:t> Display missing elements.</a:t>
            </a:r>
          </a:p>
        </p:txBody>
      </p:sp>
      <p:sp>
        <p:nvSpPr>
          <p:cNvPr id="112" name="FONTS">
            <a:extLst>
              <a:ext uri="{FF2B5EF4-FFF2-40B4-BE49-F238E27FC236}">
                <a16:creationId xmlns:a16="http://schemas.microsoft.com/office/drawing/2014/main" id="{D2D142B4-DE45-4B1E-B5FF-96CADA3771FA}"/>
              </a:ext>
            </a:extLst>
          </p:cNvPr>
          <p:cNvSpPr txBox="1"/>
          <p:nvPr/>
        </p:nvSpPr>
        <p:spPr>
          <a:xfrm>
            <a:off x="273825" y="9756672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SURVIVAL MODELS: TIME-TO-EVENT</a:t>
            </a:r>
          </a:p>
        </p:txBody>
      </p:sp>
      <p:sp>
        <p:nvSpPr>
          <p:cNvPr id="119" name="Line">
            <a:extLst>
              <a:ext uri="{FF2B5EF4-FFF2-40B4-BE49-F238E27FC236}">
                <a16:creationId xmlns:a16="http://schemas.microsoft.com/office/drawing/2014/main" id="{00084F00-5AE3-45EC-A958-3598A6411963}"/>
              </a:ext>
            </a:extLst>
          </p:cNvPr>
          <p:cNvSpPr/>
          <p:nvPr/>
        </p:nvSpPr>
        <p:spPr>
          <a:xfrm flipV="1">
            <a:off x="272217" y="9744272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" name="CuadroTexto 144">
            <a:extLst>
              <a:ext uri="{FF2B5EF4-FFF2-40B4-BE49-F238E27FC236}">
                <a16:creationId xmlns:a16="http://schemas.microsoft.com/office/drawing/2014/main" id="{1D71B01D-E5D4-474D-BD0F-E6E444491EDD}"/>
              </a:ext>
            </a:extLst>
          </p:cNvPr>
          <p:cNvSpPr txBox="1"/>
          <p:nvPr/>
        </p:nvSpPr>
        <p:spPr>
          <a:xfrm>
            <a:off x="248247" y="9881431"/>
            <a:ext cx="324000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h2o.coxph: </a:t>
            </a:r>
            <a:r>
              <a:rPr lang="en-US" b="0" dirty="0">
                <a:cs typeface="Times New Roman"/>
              </a:rPr>
              <a:t>Trains a Cox Proportional Hazards Model (</a:t>
            </a:r>
            <a:r>
              <a:rPr lang="en-US" b="0" dirty="0" err="1">
                <a:cs typeface="Times New Roman"/>
              </a:rPr>
              <a:t>CoxPH</a:t>
            </a:r>
            <a:r>
              <a:rPr lang="en-US" b="0" dirty="0">
                <a:cs typeface="Times New Roman"/>
              </a:rPr>
              <a:t>) on an H2O Frame.</a:t>
            </a:r>
          </a:p>
        </p:txBody>
      </p:sp>
      <p:sp>
        <p:nvSpPr>
          <p:cNvPr id="128" name="FONTS">
            <a:extLst>
              <a:ext uri="{FF2B5EF4-FFF2-40B4-BE49-F238E27FC236}">
                <a16:creationId xmlns:a16="http://schemas.microsoft.com/office/drawing/2014/main" id="{8CF47FF5-DDD8-4490-8B1C-73F8AD1E02C4}"/>
              </a:ext>
            </a:extLst>
          </p:cNvPr>
          <p:cNvSpPr txBox="1"/>
          <p:nvPr/>
        </p:nvSpPr>
        <p:spPr>
          <a:xfrm>
            <a:off x="3787736" y="1587136"/>
            <a:ext cx="110126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GRID SEARCH</a:t>
            </a:r>
          </a:p>
        </p:txBody>
      </p:sp>
      <p:sp>
        <p:nvSpPr>
          <p:cNvPr id="130" name="CuadroTexto 144">
            <a:extLst>
              <a:ext uri="{FF2B5EF4-FFF2-40B4-BE49-F238E27FC236}">
                <a16:creationId xmlns:a16="http://schemas.microsoft.com/office/drawing/2014/main" id="{6A92490D-9C46-42DC-9169-A7909A09A7E8}"/>
              </a:ext>
            </a:extLst>
          </p:cNvPr>
          <p:cNvSpPr txBox="1"/>
          <p:nvPr/>
        </p:nvSpPr>
        <p:spPr>
          <a:xfrm>
            <a:off x="3766325" y="1742568"/>
            <a:ext cx="3240000" cy="9001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h2o.grid: </a:t>
            </a:r>
            <a:r>
              <a:rPr lang="en-US" b="0" dirty="0">
                <a:cs typeface="Times New Roman"/>
              </a:rPr>
              <a:t>Efficient method to build multiple models with different hyperparameters.</a:t>
            </a:r>
          </a:p>
          <a:p>
            <a:pPr algn="just"/>
            <a:r>
              <a:rPr lang="en-US" dirty="0">
                <a:cs typeface="Times New Roman"/>
              </a:rPr>
              <a:t>h2o.getGrid: </a:t>
            </a:r>
            <a:r>
              <a:rPr lang="en-US" b="0" dirty="0">
                <a:cs typeface="Times New Roman"/>
              </a:rPr>
              <a:t>Get a grid object from H2O distributed K/V store.</a:t>
            </a:r>
          </a:p>
        </p:txBody>
      </p:sp>
      <p:sp>
        <p:nvSpPr>
          <p:cNvPr id="131" name="Line">
            <a:extLst>
              <a:ext uri="{FF2B5EF4-FFF2-40B4-BE49-F238E27FC236}">
                <a16:creationId xmlns:a16="http://schemas.microsoft.com/office/drawing/2014/main" id="{C3289EC5-80AB-4F46-8047-8470ED20E4FE}"/>
              </a:ext>
            </a:extLst>
          </p:cNvPr>
          <p:cNvSpPr/>
          <p:nvPr/>
        </p:nvSpPr>
        <p:spPr>
          <a:xfrm flipV="1">
            <a:off x="3792499" y="26332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" name="FONTS">
            <a:extLst>
              <a:ext uri="{FF2B5EF4-FFF2-40B4-BE49-F238E27FC236}">
                <a16:creationId xmlns:a16="http://schemas.microsoft.com/office/drawing/2014/main" id="{9D94E0FC-C867-4627-8C03-FEB2DA84C308}"/>
              </a:ext>
            </a:extLst>
          </p:cNvPr>
          <p:cNvSpPr txBox="1"/>
          <p:nvPr/>
        </p:nvSpPr>
        <p:spPr>
          <a:xfrm>
            <a:off x="3789677" y="2647586"/>
            <a:ext cx="13433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MODEL SCORING</a:t>
            </a:r>
          </a:p>
        </p:txBody>
      </p:sp>
      <p:sp>
        <p:nvSpPr>
          <p:cNvPr id="133" name="CuadroTexto 144">
            <a:extLst>
              <a:ext uri="{FF2B5EF4-FFF2-40B4-BE49-F238E27FC236}">
                <a16:creationId xmlns:a16="http://schemas.microsoft.com/office/drawing/2014/main" id="{90E9B11E-5880-4DF6-BB80-79C2ADCCDF19}"/>
              </a:ext>
            </a:extLst>
          </p:cNvPr>
          <p:cNvSpPr txBox="1"/>
          <p:nvPr/>
        </p:nvSpPr>
        <p:spPr>
          <a:xfrm>
            <a:off x="3765112" y="2770502"/>
            <a:ext cx="3240000" cy="505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cs typeface="Times New Roman"/>
              </a:rPr>
              <a:t>h2o.predict: </a:t>
            </a:r>
            <a:r>
              <a:rPr lang="en-US" b="0" dirty="0">
                <a:cs typeface="Times New Roman"/>
              </a:rPr>
              <a:t>Obtain predictions from various fitted H2O model objects.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E732250C-9FF1-41F2-B288-8D6A774D2AE5}"/>
              </a:ext>
            </a:extLst>
          </p:cNvPr>
          <p:cNvSpPr/>
          <p:nvPr/>
        </p:nvSpPr>
        <p:spPr>
          <a:xfrm flipV="1">
            <a:off x="3792501" y="3261525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FONTS">
            <a:extLst>
              <a:ext uri="{FF2B5EF4-FFF2-40B4-BE49-F238E27FC236}">
                <a16:creationId xmlns:a16="http://schemas.microsoft.com/office/drawing/2014/main" id="{5988D3A0-CE6A-40B4-AD5E-5C52BC0660A1}"/>
              </a:ext>
            </a:extLst>
          </p:cNvPr>
          <p:cNvSpPr txBox="1"/>
          <p:nvPr/>
        </p:nvSpPr>
        <p:spPr>
          <a:xfrm>
            <a:off x="3789207" y="4280308"/>
            <a:ext cx="324000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s-ES" dirty="0"/>
              <a:t>GENERAL MODEL HELPER</a:t>
            </a:r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ACE6A9D3-20D0-4E19-8A20-4B15CCC928A6}"/>
              </a:ext>
            </a:extLst>
          </p:cNvPr>
          <p:cNvSpPr/>
          <p:nvPr/>
        </p:nvSpPr>
        <p:spPr>
          <a:xfrm flipV="1">
            <a:off x="3792498" y="425800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CuadroTexto 144">
            <a:extLst>
              <a:ext uri="{FF2B5EF4-FFF2-40B4-BE49-F238E27FC236}">
                <a16:creationId xmlns:a16="http://schemas.microsoft.com/office/drawing/2014/main" id="{2D6186CD-543C-4E1D-9E6D-33E33A62FDFF}"/>
              </a:ext>
            </a:extLst>
          </p:cNvPr>
          <p:cNvSpPr txBox="1"/>
          <p:nvPr/>
        </p:nvSpPr>
        <p:spPr>
          <a:xfrm>
            <a:off x="3764570" y="4403924"/>
            <a:ext cx="3240000" cy="1059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just"/>
            <a:r>
              <a:rPr lang="en-US" dirty="0">
                <a:latin typeface="+mn-lt"/>
                <a:cs typeface="Times New Roman"/>
              </a:rPr>
              <a:t>h2o.performance: </a:t>
            </a:r>
            <a:r>
              <a:rPr lang="en-US" b="0" dirty="0">
                <a:latin typeface="+mn-lt"/>
                <a:cs typeface="Times New Roman"/>
              </a:rPr>
              <a:t>Evaluate the predictive performance of a </a:t>
            </a:r>
            <a:r>
              <a:rPr lang="en-US" b="0" dirty="0">
                <a:cs typeface="Times New Roman"/>
              </a:rPr>
              <a:t>Supervised Learning </a:t>
            </a:r>
            <a:r>
              <a:rPr lang="en-US" b="0" dirty="0">
                <a:latin typeface="+mn-lt"/>
                <a:cs typeface="Times New Roman"/>
              </a:rPr>
              <a:t>Regression or Classification Model via various measures. S</a:t>
            </a:r>
            <a:r>
              <a:rPr lang="en-US" b="0" dirty="0">
                <a:cs typeface="Times New Roman"/>
              </a:rPr>
              <a:t>et </a:t>
            </a:r>
            <a:r>
              <a:rPr lang="en-US" dirty="0" err="1">
                <a:cs typeface="Times New Roman"/>
              </a:rPr>
              <a:t>xval</a:t>
            </a:r>
            <a:r>
              <a:rPr lang="en-US" dirty="0">
                <a:cs typeface="Times New Roman"/>
              </a:rPr>
              <a:t> = TRUE </a:t>
            </a:r>
            <a:r>
              <a:rPr lang="en-US" b="0" dirty="0">
                <a:cs typeface="Times New Roman"/>
              </a:rPr>
              <a:t>for</a:t>
            </a:r>
            <a:r>
              <a:rPr lang="en-US" dirty="0">
                <a:cs typeface="Times New Roman"/>
              </a:rPr>
              <a:t> </a:t>
            </a:r>
            <a:r>
              <a:rPr lang="en-US" b="0" dirty="0">
                <a:cs typeface="Times New Roman"/>
              </a:rPr>
              <a:t>retrieving</a:t>
            </a:r>
            <a:r>
              <a:rPr lang="en-US" b="0" dirty="0">
                <a:latin typeface="+mn-lt"/>
                <a:cs typeface="Times New Roman"/>
              </a:rPr>
              <a:t> the </a:t>
            </a:r>
            <a:r>
              <a:rPr lang="en-US" b="0" dirty="0">
                <a:cs typeface="Times New Roman"/>
              </a:rPr>
              <a:t>training </a:t>
            </a:r>
            <a:r>
              <a:rPr lang="en-US" b="0" dirty="0">
                <a:latin typeface="+mn-lt"/>
                <a:cs typeface="Times New Roman"/>
              </a:rPr>
              <a:t>cross-validation metrics.</a:t>
            </a:r>
          </a:p>
        </p:txBody>
      </p:sp>
      <p:sp>
        <p:nvSpPr>
          <p:cNvPr id="135" name="Line">
            <a:extLst>
              <a:ext uri="{FF2B5EF4-FFF2-40B4-BE49-F238E27FC236}">
                <a16:creationId xmlns:a16="http://schemas.microsoft.com/office/drawing/2014/main" id="{3EFA3F23-580F-4BA5-B76C-1AA7AA3879F0}"/>
              </a:ext>
            </a:extLst>
          </p:cNvPr>
          <p:cNvSpPr/>
          <p:nvPr/>
        </p:nvSpPr>
        <p:spPr>
          <a:xfrm flipV="1">
            <a:off x="3792467" y="6620358"/>
            <a:ext cx="324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1280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2562</Words>
  <Application>Microsoft Office PowerPoint</Application>
  <PresentationFormat>Custom</PresentationFormat>
  <Paragraphs>297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Avenir Roman</vt:lpstr>
      <vt:lpstr>Helvetica Light</vt:lpstr>
      <vt:lpstr>Menlo</vt:lpstr>
      <vt:lpstr>Source Sans Pro</vt:lpstr>
      <vt:lpstr>Source Sans Pro Light</vt:lpstr>
      <vt:lpstr>Source Sans Pro Semibold</vt:lpstr>
      <vt:lpstr>Times New Roman</vt:lpstr>
      <vt:lpstr>White</vt:lpstr>
      <vt:lpstr>h2o: : CHEAT SHEET</vt:lpstr>
      <vt:lpstr>h2o: : CHEAT SHEET </vt:lpstr>
    </vt:vector>
  </TitlesOfParts>
  <Manager>jtelleria.rproject@gmail.com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h2o : : CHEAT SHEET</dc:title>
  <dc:creator>Juan Telleria Ruiz de Aguirre</dc:creator>
  <cp:lastModifiedBy>TELLERIA, JUAN</cp:lastModifiedBy>
  <cp:revision>207</cp:revision>
  <dcterms:modified xsi:type="dcterms:W3CDTF">2018-06-25T06:05:39Z</dcterms:modified>
</cp:coreProperties>
</file>