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3" r:id="rId4"/>
    <p:sldId id="264" r:id="rId5"/>
    <p:sldId id="265" r:id="rId6"/>
    <p:sldId id="266" r:id="rId7"/>
    <p:sldId id="267" r:id="rId8"/>
    <p:sldId id="268" r:id="rId9"/>
    <p:sldId id="257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ntsquirrel.com/fonts/source-sans-pro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hyperlink" Target="http://fortawesome.github.io/Font-Awesome/cheatsheet/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get-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6615772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 smtClean="0"/>
              <a:t>H2O.ai</a:t>
            </a:r>
            <a:r>
              <a:rPr dirty="0" smtClean="0"/>
              <a:t>.  </a:t>
            </a:r>
            <a:r>
              <a:rPr dirty="0"/>
              <a:t>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 smtClean="0"/>
              <a:t>Juan </a:t>
            </a:r>
            <a:r>
              <a:rPr lang="en-GB" dirty="0" err="1" smtClean="0"/>
              <a:t>Telleria</a:t>
            </a:r>
            <a:r>
              <a:rPr lang="en-GB" dirty="0" smtClean="0"/>
              <a:t> Ruiz de Aguirre</a:t>
            </a:r>
            <a:r>
              <a:rPr lang="es-ES" dirty="0" smtClean="0"/>
              <a:t> </a:t>
            </a:r>
            <a:r>
              <a:rPr dirty="0" smtClean="0"/>
              <a:t>• 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mtClean="0"/>
              <a:t>• </a:t>
            </a:r>
            <a:r>
              <a:rPr lang="es-ES" u="sng" dirty="0" smtClean="0">
                <a:solidFill>
                  <a:srgbClr val="0070C0"/>
                </a:solidFill>
                <a:hlinkClick r:id="rId5"/>
              </a:rPr>
              <a:t>http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://docs.h2o.ai</a:t>
            </a:r>
            <a:r>
              <a:rPr lang="es-ES" u="sng" dirty="0" smtClean="0">
                <a:solidFill>
                  <a:srgbClr val="0070C0"/>
                </a:solidFill>
                <a:hlinkClick r:id="rId5"/>
              </a:rPr>
              <a:t>/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dirty="0" smtClean="0"/>
              <a:t>•  </a:t>
            </a:r>
            <a:r>
              <a:rPr dirty="0"/>
              <a:t>Learn more at </a:t>
            </a:r>
            <a:r>
              <a:rPr lang="en-US" b="1" dirty="0" smtClean="0"/>
              <a:t>H2O.ai documentation</a:t>
            </a:r>
            <a:r>
              <a:rPr lang="es-ES" b="1" dirty="0" smtClean="0"/>
              <a:t> </a:t>
            </a:r>
            <a:r>
              <a:rPr lang="en-US" b="1" dirty="0" smtClean="0"/>
              <a:t>webpage</a:t>
            </a:r>
            <a:r>
              <a:rPr dirty="0" smtClean="0"/>
              <a:t>   </a:t>
            </a:r>
            <a:r>
              <a:rPr dirty="0"/>
              <a:t>•  package version  </a:t>
            </a:r>
            <a:r>
              <a:rPr lang="es-ES" dirty="0" smtClean="0"/>
              <a:t>3.16.0.2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dirty="0" smtClean="0"/>
              <a:t>201</a:t>
            </a:r>
            <a:r>
              <a:rPr lang="es-ES" dirty="0" smtClean="0"/>
              <a:t>8</a:t>
            </a:r>
            <a:r>
              <a:rPr dirty="0" smtClean="0"/>
              <a:t>-0</a:t>
            </a:r>
            <a:r>
              <a:rPr lang="es-ES" dirty="0" smtClean="0"/>
              <a:t>2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</a:t>
            </a:r>
            <a:r>
              <a:rPr lang="pt-BR" dirty="0" smtClean="0"/>
              <a:t>COERCION</a:t>
            </a:r>
            <a:endParaRPr lang="pt-BR" dirty="0"/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smtClean="0">
                <a:latin typeface="+mj-lt"/>
                <a:cs typeface="Times New Roman"/>
              </a:rPr>
              <a:t>General</a:t>
            </a:r>
            <a:r>
              <a:rPr lang="es-ES" sz="2500" spc="343" dirty="0" smtClean="0">
                <a:latin typeface="+mj-lt"/>
                <a:cs typeface="Times New Roman"/>
              </a:rPr>
              <a:t> </a:t>
            </a:r>
            <a:r>
              <a:rPr lang="es-ES" sz="2500" dirty="0" err="1" smtClean="0">
                <a:latin typeface="+mj-lt"/>
                <a:cs typeface="Times New Roman"/>
              </a:rPr>
              <a:t>O</a:t>
            </a:r>
            <a:r>
              <a:rPr lang="es-ES" sz="2500" spc="61" dirty="0" err="1" smtClean="0">
                <a:latin typeface="+mj-lt"/>
                <a:cs typeface="Times New Roman"/>
              </a:rPr>
              <a:t>p</a:t>
            </a:r>
            <a:r>
              <a:rPr lang="es-ES" sz="2500" dirty="0" err="1" smtClean="0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8387"/>
            <a:ext cx="478094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Generics</a:t>
            </a:r>
            <a:r>
              <a:rPr lang="es-ES" dirty="0" smtClean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</a:t>
            </a:r>
            <a:r>
              <a:rPr lang="en-US" dirty="0" smtClean="0"/>
              <a:t>column J</a:t>
            </a:r>
            <a:endParaRPr lang="en-US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  <a:endParaRPr lang="en-US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x</a:t>
            </a:r>
            <a:r>
              <a:rPr lang="en-US" dirty="0"/>
              <a:t>[[</a:t>
            </a:r>
            <a:r>
              <a:rPr lang="en-US" dirty="0" err="1"/>
              <a:t>i</a:t>
            </a:r>
            <a:r>
              <a:rPr lang="en-US" dirty="0"/>
              <a:t>]] </a:t>
            </a:r>
            <a:endParaRPr lang="en-US" dirty="0" smtClean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 smtClean="0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Selection</a:t>
            </a:r>
            <a:endParaRPr lang="en-GB" dirty="0"/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 smtClean="0">
                <a:latin typeface="+mn-lt"/>
                <a:cs typeface="Times New Roman"/>
              </a:rPr>
              <a:t>h2o.downloadCSV</a:t>
            </a:r>
            <a:r>
              <a:rPr lang="es-ES" dirty="0">
                <a:latin typeface="+mn-lt"/>
                <a:cs typeface="Times New Roman"/>
              </a:rPr>
              <a:t>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h2o.exportFile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b="0" dirty="0" err="1" smtClean="0">
                <a:latin typeface="+mn-lt"/>
                <a:cs typeface="Times New Roman"/>
              </a:rPr>
              <a:t>Ex</a:t>
            </a:r>
            <a:r>
              <a:rPr lang="es-ES" b="0" spc="40" dirty="0" err="1" smtClean="0">
                <a:latin typeface="+mn-lt"/>
                <a:cs typeface="Times New Roman"/>
              </a:rPr>
              <a:t>p</a:t>
            </a:r>
            <a:r>
              <a:rPr lang="es-ES" b="0" spc="-40" dirty="0" err="1" smtClean="0">
                <a:latin typeface="+mn-lt"/>
                <a:cs typeface="Times New Roman"/>
              </a:rPr>
              <a:t>o</a:t>
            </a:r>
            <a:r>
              <a:rPr lang="es-ES" b="0" dirty="0" err="1" smtClean="0">
                <a:latin typeface="+mn-lt"/>
                <a:cs typeface="Times New Roman"/>
              </a:rPr>
              <a:t>rt</a:t>
            </a:r>
            <a:r>
              <a:rPr lang="es-ES" b="0" spc="161" dirty="0" smtClean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 smtClean="0">
              <a:latin typeface="+mn-lt"/>
              <a:cs typeface="Times New Roman"/>
            </a:endParaRPr>
          </a:p>
          <a:p>
            <a:pPr algn="just"/>
            <a:r>
              <a:rPr lang="es-ES" dirty="0" smtClean="0">
                <a:latin typeface="+mn-lt"/>
                <a:cs typeface="Times New Roman"/>
              </a:rPr>
              <a:t>h2o.importFile</a:t>
            </a:r>
            <a:r>
              <a:rPr lang="es-ES" dirty="0">
                <a:latin typeface="+mn-lt"/>
                <a:cs typeface="Times New Roman"/>
              </a:rPr>
              <a:t>: </a:t>
            </a:r>
            <a:r>
              <a:rPr lang="es-ES" b="0" dirty="0" err="1" smtClean="0">
                <a:latin typeface="+mn-lt"/>
                <a:cs typeface="Times New Roman"/>
              </a:rPr>
              <a:t>Im</a:t>
            </a:r>
            <a:r>
              <a:rPr lang="es-ES" b="0" spc="40" dirty="0" err="1" smtClean="0">
                <a:latin typeface="+mn-lt"/>
                <a:cs typeface="Times New Roman"/>
              </a:rPr>
              <a:t>p</a:t>
            </a:r>
            <a:r>
              <a:rPr lang="es-ES" b="0" spc="-40" dirty="0" err="1" smtClean="0">
                <a:latin typeface="+mn-lt"/>
                <a:cs typeface="Times New Roman"/>
              </a:rPr>
              <a:t>o</a:t>
            </a:r>
            <a:r>
              <a:rPr lang="es-ES" b="0" dirty="0" err="1" smtClean="0">
                <a:latin typeface="+mn-lt"/>
                <a:cs typeface="Times New Roman"/>
              </a:rPr>
              <a:t>rt</a:t>
            </a:r>
            <a:r>
              <a:rPr lang="es-ES" b="0" spc="185" dirty="0" smtClean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 smtClean="0">
                <a:latin typeface="+mn-lt"/>
                <a:cs typeface="Times New Roman"/>
              </a:rPr>
              <a:t>Parse </a:t>
            </a:r>
            <a:r>
              <a:rPr lang="en-US" b="0" dirty="0">
                <a:latin typeface="+mn-lt"/>
                <a:cs typeface="Times New Roman"/>
              </a:rPr>
              <a:t>a raw data  file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 smtClean="0">
                <a:latin typeface="+mn-lt"/>
                <a:cs typeface="Times New Roman"/>
              </a:rPr>
              <a:t>Upload </a:t>
            </a:r>
            <a:r>
              <a:rPr lang="en-US" b="0" dirty="0">
                <a:latin typeface="+mn-lt"/>
                <a:cs typeface="Times New Roman"/>
              </a:rPr>
              <a:t>a file from the local drive and parse it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 smtClean="0">
                <a:latin typeface="+mn-lt"/>
                <a:cs typeface="Times New Roman"/>
              </a:rPr>
              <a:t>as.h2o: </a:t>
            </a:r>
            <a:r>
              <a:rPr lang="pt-BR" b="0" dirty="0" err="1" smtClean="0">
                <a:latin typeface="+mn-lt"/>
                <a:cs typeface="Times New Roman"/>
              </a:rPr>
              <a:t>Convert</a:t>
            </a:r>
            <a:r>
              <a:rPr lang="pt-BR" b="0" dirty="0" smtClean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H2O TO NATIVE R COERCION</a:t>
            </a:r>
            <a:endParaRPr lang="pt-BR" dirty="0"/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GENERATION</a:t>
            </a:r>
            <a:endParaRPr lang="pt-BR" dirty="0"/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smtClean="0">
                <a:latin typeface="+mn-lt"/>
                <a:cs typeface="Times New Roman"/>
              </a:rPr>
              <a:t>h2o.createFrame: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an H2O data  frame, with optional randomization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h2o.runif: </a:t>
            </a:r>
            <a:r>
              <a:rPr lang="en-US" b="0" dirty="0" smtClean="0">
                <a:latin typeface="+mn-lt"/>
                <a:cs typeface="Times New Roman"/>
              </a:rPr>
              <a:t>Produce </a:t>
            </a:r>
            <a:r>
              <a:rPr lang="en-US" b="0" dirty="0">
                <a:latin typeface="+mn-lt"/>
                <a:cs typeface="Times New Roman"/>
              </a:rPr>
              <a:t>a vector of random uniform numbers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h2o.interaction: </a:t>
            </a:r>
            <a:r>
              <a:rPr lang="en-US" b="0" dirty="0" smtClean="0">
                <a:latin typeface="+mn-lt"/>
                <a:cs typeface="Times New Roman"/>
              </a:rPr>
              <a:t>Create </a:t>
            </a:r>
            <a:r>
              <a:rPr lang="en-US" b="0" dirty="0">
                <a:latin typeface="+mn-lt"/>
                <a:cs typeface="Times New Roman"/>
              </a:rPr>
              <a:t>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DATA SAMPLING / SPLITTING</a:t>
            </a:r>
            <a:endParaRPr lang="pt-BR" dirty="0"/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 smtClean="0">
                <a:latin typeface="+mn-lt"/>
                <a:cs typeface="Times New Roman"/>
              </a:rPr>
              <a:t>Split </a:t>
            </a:r>
            <a:r>
              <a:rPr lang="en-US" b="0" dirty="0">
                <a:latin typeface="+mn-lt"/>
                <a:cs typeface="Times New Roman"/>
              </a:rPr>
              <a:t>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 smtClean="0"/>
              <a:t>MISSING DATA HANDLING</a:t>
            </a:r>
            <a:endParaRPr lang="pt-BR" dirty="0"/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 smtClean="0">
                <a:latin typeface="+mn-lt"/>
                <a:cs typeface="Times New Roman"/>
              </a:rPr>
              <a:t>Impute </a:t>
            </a:r>
            <a:r>
              <a:rPr lang="en-US" b="0" dirty="0">
                <a:latin typeface="+mn-lt"/>
                <a:cs typeface="Times New Roman"/>
              </a:rPr>
              <a:t>a column of data  using the mean, median, or mode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 smtClean="0">
                <a:latin typeface="+mn-lt"/>
                <a:cs typeface="Times New Roman"/>
              </a:rPr>
              <a:t>Replaces </a:t>
            </a:r>
            <a:r>
              <a:rPr lang="en-US" b="0" dirty="0">
                <a:latin typeface="+mn-lt"/>
                <a:cs typeface="Times New Roman"/>
              </a:rPr>
              <a:t>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 smtClean="0">
                <a:latin typeface="+mn-lt"/>
                <a:cs typeface="Times New Roman"/>
              </a:rPr>
              <a:t>Combine </a:t>
            </a:r>
            <a:r>
              <a:rPr lang="en-US" b="0" dirty="0">
                <a:latin typeface="+mn-lt"/>
                <a:cs typeface="Times New Roman"/>
              </a:rPr>
              <a:t>Values into a Vector or </a:t>
            </a:r>
            <a:r>
              <a:rPr lang="en-US" b="0" dirty="0" smtClean="0">
                <a:latin typeface="+mn-lt"/>
                <a:cs typeface="Times New Roman"/>
              </a:rPr>
              <a:t>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 smtClean="0">
                <a:latin typeface="+mn-lt"/>
                <a:cs typeface="Times New Roman"/>
              </a:rPr>
              <a:t>Take </a:t>
            </a:r>
            <a:r>
              <a:rPr lang="en-US" b="0" dirty="0">
                <a:latin typeface="+mn-lt"/>
                <a:cs typeface="Times New Roman"/>
              </a:rPr>
              <a:t>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ATTRIBUTES</a:t>
            </a:r>
            <a:endParaRPr lang="es-ES" dirty="0"/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column names for a parsed H2O 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 smtClean="0">
                <a:latin typeface="+mn-lt"/>
                <a:cs typeface="Times New Roman"/>
              </a:rPr>
              <a:t>Retrieve </a:t>
            </a:r>
            <a:r>
              <a:rPr lang="en-US" b="0" dirty="0">
                <a:latin typeface="+mn-lt"/>
                <a:cs typeface="Times New Roman"/>
              </a:rPr>
              <a:t>or set the row or column names of a matrix-like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 smtClean="0">
                <a:latin typeface="+mn-lt"/>
                <a:cs typeface="Times New Roman"/>
              </a:rPr>
              <a:t>Get </a:t>
            </a:r>
            <a:r>
              <a:rPr lang="en-US" b="0" dirty="0">
                <a:latin typeface="+mn-lt"/>
                <a:cs typeface="Times New Roman"/>
              </a:rPr>
              <a:t>the length of vectors (including lists) and factors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 smtClean="0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a count of the number of columns in an H2OParsedData object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dirty="0" smtClean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h2o.anyFactor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an H2O parsed data  object has any </a:t>
            </a:r>
            <a:r>
              <a:rPr lang="en-US" b="0" dirty="0" smtClean="0">
                <a:latin typeface="+mn-lt"/>
                <a:cs typeface="Times New Roman"/>
              </a:rPr>
              <a:t>categorical data  </a:t>
            </a:r>
            <a:r>
              <a:rPr lang="en-US" b="0" dirty="0">
                <a:latin typeface="+mn-lt"/>
                <a:cs typeface="Times New Roman"/>
              </a:rPr>
              <a:t>columns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Check </a:t>
            </a:r>
            <a:r>
              <a:rPr lang="en-US" b="0" dirty="0">
                <a:latin typeface="+mn-lt"/>
                <a:cs typeface="Times New Roman"/>
              </a:rPr>
              <a:t>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  <a:r>
              <a:rPr lang="en-US" dirty="0" smtClean="0"/>
              <a:t>&lt;- </a:t>
            </a:r>
            <a:r>
              <a:rPr lang="en-US" dirty="0"/>
              <a:t>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68557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Value Assignation</a:t>
            </a:r>
            <a:endParaRPr lang="en-GB" dirty="0"/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TYPE COERCION</a:t>
            </a:r>
            <a:endParaRPr lang="es-ES" dirty="0"/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 smtClean="0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Convert </a:t>
            </a:r>
            <a:r>
              <a:rPr lang="en-US" b="0" dirty="0">
                <a:latin typeface="+mn-lt"/>
                <a:cs typeface="Times New Roman"/>
              </a:rPr>
              <a:t>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Converts </a:t>
            </a:r>
            <a:r>
              <a:rPr lang="en-US" b="0" dirty="0">
                <a:latin typeface="+mn-lt"/>
                <a:cs typeface="Times New Roman"/>
              </a:rPr>
              <a:t>a column from factor to date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63094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721657"/>
            <a:ext cx="3042158" cy="4726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absolute value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smtClean="0">
                <a:latin typeface="+mn-lt"/>
                <a:cs typeface="Times New Roman"/>
              </a:rPr>
              <a:t>sign:  </a:t>
            </a:r>
            <a:r>
              <a:rPr lang="en-US" b="0" dirty="0" smtClean="0">
                <a:latin typeface="+mn-lt"/>
                <a:cs typeface="Times New Roman"/>
              </a:rPr>
              <a:t>Return </a:t>
            </a:r>
            <a:r>
              <a:rPr lang="en-US" b="0" dirty="0">
                <a:latin typeface="+mn-lt"/>
                <a:cs typeface="Times New Roman"/>
              </a:rPr>
              <a:t>a vector with the signs of the corresponding elements of x (the sign of a real number is 1, 0, or -1 if the number is positive, zero, or negative, respectively</a:t>
            </a:r>
            <a:r>
              <a:rPr lang="en-US" b="0" dirty="0" smtClean="0">
                <a:latin typeface="+mn-lt"/>
                <a:cs typeface="Times New Roman"/>
              </a:rPr>
              <a:t>).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</a:t>
            </a:r>
            <a:r>
              <a:rPr lang="en-US" b="0" dirty="0" smtClean="0">
                <a:latin typeface="+mn-lt"/>
                <a:cs typeface="Times New Roman"/>
              </a:rPr>
              <a:t>vector containing </a:t>
            </a:r>
            <a:r>
              <a:rPr lang="en-US" b="0" dirty="0">
                <a:latin typeface="+mn-lt"/>
                <a:cs typeface="Times New Roman"/>
              </a:rPr>
              <a:t>the smallest integers not less than the corresponding elements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logarithms (by default, natural logarithms</a:t>
            </a:r>
            <a:r>
              <a:rPr lang="en-US" b="0" dirty="0" smtClean="0">
                <a:latin typeface="+mn-lt"/>
                <a:cs typeface="Times New Roman"/>
              </a:rPr>
              <a:t>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9" name="CODE"/>
          <p:cNvSpPr txBox="1"/>
          <p:nvPr/>
        </p:nvSpPr>
        <p:spPr>
          <a:xfrm>
            <a:off x="7118633" y="641906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3913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546840"/>
            <a:ext cx="3042158" cy="3859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 smtClean="0">
                <a:latin typeface="+mn-lt"/>
                <a:cs typeface="Times New Roman"/>
              </a:rPr>
              <a:t>cummax</a:t>
            </a:r>
            <a:r>
              <a:rPr lang="en-US" dirty="0" smtClean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of the cumulative maxima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of the cumulative minima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products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of the cumulative sums of the elements of the argument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common (i.e., base 10) </a:t>
            </a:r>
            <a:r>
              <a:rPr lang="en-US" b="0" dirty="0" smtClean="0">
                <a:latin typeface="+mn-lt"/>
                <a:cs typeface="Times New Roman"/>
              </a:rPr>
              <a:t>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log2: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binary (i.e., base 2) logarithms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log1p: </a:t>
            </a:r>
            <a:r>
              <a:rPr lang="en-US" b="0" dirty="0">
                <a:latin typeface="+mn-lt"/>
                <a:cs typeface="Times New Roman"/>
              </a:rPr>
              <a:t>Compute log(1+x)  accurately also for |x|&lt;&lt; 1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84" name="FONTS"/>
          <p:cNvSpPr txBox="1"/>
          <p:nvPr/>
        </p:nvSpPr>
        <p:spPr>
          <a:xfrm>
            <a:off x="10642182" y="1630949"/>
            <a:ext cx="13160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10616706" y="1642212"/>
            <a:ext cx="3042158" cy="750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 smtClean="0">
                <a:latin typeface="+mn-lt"/>
                <a:cs typeface="Times New Roman"/>
              </a:rPr>
              <a:t>acos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arc-cosine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arc-cosine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arc-sine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arc-sine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arc-tangent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arc-tangent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expm1: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 err="1">
                <a:latin typeface="+mn-lt"/>
                <a:cs typeface="Times New Roman"/>
              </a:rPr>
              <a:t>exp</a:t>
            </a:r>
            <a:r>
              <a:rPr lang="en-US" b="0" dirty="0">
                <a:latin typeface="+mn-lt"/>
                <a:cs typeface="Times New Roman"/>
              </a:rPr>
              <a:t>(x) - 1 accurately also for |x|&lt;&lt; 1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cos: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 smtClean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two-argument arc-cosine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sin: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two-argument arc-sine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tan: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hyperbolic 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trigonometric two-argument arc-tangent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gamma: </a:t>
            </a:r>
            <a:r>
              <a:rPr lang="en-US" b="0" dirty="0">
                <a:latin typeface="+mn-lt"/>
                <a:cs typeface="Times New Roman"/>
              </a:rPr>
              <a:t>Display the gamma function </a:t>
            </a:r>
            <a:r>
              <a:rPr lang="el-GR" b="0" dirty="0">
                <a:latin typeface="+mn-lt"/>
                <a:cs typeface="Times New Roman"/>
              </a:rPr>
              <a:t>γ</a:t>
            </a:r>
            <a:r>
              <a:rPr lang="en-US" b="0" dirty="0" smtClean="0">
                <a:latin typeface="+mn-lt"/>
                <a:cs typeface="Times New Roman"/>
              </a:rPr>
              <a:t>x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lgamma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natural logarithm of the absolute value of the gamma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digamma: </a:t>
            </a:r>
            <a:r>
              <a:rPr lang="en-US" b="0" dirty="0">
                <a:latin typeface="+mn-lt"/>
                <a:cs typeface="Times New Roman"/>
              </a:rPr>
              <a:t>Display the first derivative of the logarithm of the gamma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the second derivative of the logarithm of the gamma function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86" name="CODE"/>
          <p:cNvSpPr txBox="1"/>
          <p:nvPr/>
        </p:nvSpPr>
        <p:spPr>
          <a:xfrm>
            <a:off x="10642182" y="91093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MATH2 (H2O)</a:t>
            </a:r>
            <a:endParaRPr lang="es-ES" dirty="0"/>
          </a:p>
        </p:txBody>
      </p:sp>
      <p:sp>
        <p:nvSpPr>
          <p:cNvPr id="87" name="Line"/>
          <p:cNvSpPr/>
          <p:nvPr/>
        </p:nvSpPr>
        <p:spPr>
          <a:xfrm>
            <a:off x="10642182" y="9046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10616706" y="926458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 smtClean="0">
                <a:latin typeface="+mn-lt"/>
                <a:cs typeface="Times New Roman"/>
              </a:rPr>
              <a:t>Round </a:t>
            </a:r>
            <a:r>
              <a:rPr lang="en-US" b="0" dirty="0">
                <a:latin typeface="+mn-lt"/>
                <a:cs typeface="Times New Roman"/>
              </a:rPr>
              <a:t>the values to the specified number of decimal places. The default is 0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Round </a:t>
            </a:r>
            <a:r>
              <a:rPr lang="en-US" b="0" dirty="0">
                <a:latin typeface="+mn-lt"/>
                <a:cs typeface="Times New Roman"/>
              </a:rPr>
              <a:t>the values to the specified number of significant digits.</a:t>
            </a:r>
          </a:p>
        </p:txBody>
      </p:sp>
      <p:sp>
        <p:nvSpPr>
          <p:cNvPr id="92" name="Line"/>
          <p:cNvSpPr/>
          <p:nvPr/>
        </p:nvSpPr>
        <p:spPr>
          <a:xfrm>
            <a:off x="7134168" y="1216030"/>
            <a:ext cx="659565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Line"/>
          <p:cNvSpPr/>
          <p:nvPr/>
        </p:nvSpPr>
        <p:spPr>
          <a:xfrm flipV="1">
            <a:off x="7114051" y="10327125"/>
            <a:ext cx="6615771" cy="187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241299" y="5680885"/>
            <a:ext cx="3104097" cy="465369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Group"/>
          <p:cNvSpPr/>
          <p:nvPr/>
        </p:nvSpPr>
        <p:spPr>
          <a:xfrm>
            <a:off x="210689" y="1216703"/>
            <a:ext cx="3134708" cy="446599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2074" y="1262476"/>
            <a:ext cx="296876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 smtClean="0"/>
              <a:t>Group</a:t>
            </a:r>
            <a:endParaRPr lang="es-E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Generics</a:t>
            </a:r>
            <a:r>
              <a:rPr lang="es-ES" dirty="0" smtClean="0"/>
              <a:t>    </a:t>
            </a:r>
            <a:endParaRPr lang="es-ES" dirty="0"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747242" y="1621854"/>
            <a:ext cx="27186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GENERAL COLUMN MANIPULATION</a:t>
            </a:r>
            <a:endParaRPr lang="es-ES" dirty="0"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294631" y="1869795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SUMMARY (H2O)</a:t>
            </a:r>
            <a:endParaRPr lang="es-ES" dirty="0"/>
          </a:p>
        </p:txBody>
      </p:sp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 smtClean="0"/>
              <a:t>H2O.ai</a:t>
            </a:r>
            <a:r>
              <a:rPr dirty="0" smtClean="0"/>
              <a:t>.  </a:t>
            </a:r>
            <a:r>
              <a:rPr dirty="0"/>
              <a:t>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 smtClean="0"/>
              <a:t>Juan </a:t>
            </a:r>
            <a:r>
              <a:rPr lang="en-GB" dirty="0" err="1" smtClean="0"/>
              <a:t>Telleria</a:t>
            </a:r>
            <a:r>
              <a:rPr lang="en-GB" dirty="0" smtClean="0"/>
              <a:t> Ruiz de Aguirre</a:t>
            </a:r>
            <a:r>
              <a:rPr lang="es-ES" dirty="0" smtClean="0"/>
              <a:t> </a:t>
            </a:r>
            <a:r>
              <a:rPr dirty="0" smtClean="0"/>
              <a:t>• 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 smtClean="0"/>
              <a:t>• </a:t>
            </a:r>
            <a:r>
              <a:rPr lang="es-ES" u="sng" dirty="0" smtClean="0">
                <a:solidFill>
                  <a:srgbClr val="0070C0"/>
                </a:solidFill>
                <a:hlinkClick r:id="rId7"/>
              </a:rPr>
              <a:t>http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://docs.h2o.ai</a:t>
            </a:r>
            <a:r>
              <a:rPr lang="es-ES" u="sng" dirty="0" smtClean="0">
                <a:solidFill>
                  <a:srgbClr val="0070C0"/>
                </a:solidFill>
                <a:hlinkClick r:id="rId7"/>
              </a:rPr>
              <a:t>/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dirty="0" smtClean="0"/>
              <a:t>•  </a:t>
            </a:r>
            <a:r>
              <a:rPr dirty="0"/>
              <a:t>Learn more at </a:t>
            </a:r>
            <a:r>
              <a:rPr lang="en-US" b="1" dirty="0" smtClean="0"/>
              <a:t>H2O.ai documentation</a:t>
            </a:r>
            <a:r>
              <a:rPr lang="es-ES" b="1" dirty="0" smtClean="0"/>
              <a:t> </a:t>
            </a:r>
            <a:r>
              <a:rPr lang="en-US" b="1" dirty="0" smtClean="0"/>
              <a:t>webpage</a:t>
            </a:r>
            <a:r>
              <a:rPr dirty="0" smtClean="0"/>
              <a:t>   </a:t>
            </a:r>
            <a:r>
              <a:rPr dirty="0"/>
              <a:t>•  package version  </a:t>
            </a:r>
            <a:r>
              <a:rPr lang="es-ES" dirty="0" smtClean="0"/>
              <a:t>3.16.0.2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dirty="0" smtClean="0"/>
              <a:t>201</a:t>
            </a:r>
            <a:r>
              <a:rPr lang="es-ES" dirty="0" smtClean="0"/>
              <a:t>8</a:t>
            </a:r>
            <a:r>
              <a:rPr dirty="0" smtClean="0"/>
              <a:t>-0</a:t>
            </a:r>
            <a:r>
              <a:rPr lang="es-ES" dirty="0" smtClean="0"/>
              <a:t>2</a:t>
            </a:r>
            <a:endParaRPr dirty="0"/>
          </a:p>
        </p:txBody>
      </p:sp>
      <p:pic>
        <p:nvPicPr>
          <p:cNvPr id="140" name="Imagen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145" name="CuadroTexto 144"/>
          <p:cNvSpPr txBox="1"/>
          <p:nvPr/>
        </p:nvSpPr>
        <p:spPr>
          <a:xfrm>
            <a:off x="269582" y="1982564"/>
            <a:ext cx="2969243" cy="199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the maximum of all the input arguments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the minimum of all the input arguments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range: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a vector containing the minimum and maximum of all the given arguments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 smtClean="0">
                <a:latin typeface="+mn-lt"/>
                <a:cs typeface="Times New Roman"/>
              </a:rPr>
              <a:t>Calculate </a:t>
            </a:r>
            <a:r>
              <a:rPr lang="en-US" b="0" dirty="0">
                <a:latin typeface="+mn-lt"/>
                <a:cs typeface="Times New Roman"/>
              </a:rPr>
              <a:t>the sum of all the values present in its arguments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148" name="FONTS"/>
          <p:cNvSpPr txBox="1"/>
          <p:nvPr/>
        </p:nvSpPr>
        <p:spPr>
          <a:xfrm>
            <a:off x="318946" y="3973133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SUMMARY (GENERIC)</a:t>
            </a:r>
            <a:endParaRPr lang="es-ES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304059" y="4094314"/>
            <a:ext cx="2993430" cy="1633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the product of all values present in its arguments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 smtClean="0">
                <a:latin typeface="+mn-lt"/>
                <a:cs typeface="Times New Roman"/>
              </a:rPr>
              <a:t>Given </a:t>
            </a:r>
            <a:r>
              <a:rPr lang="en-US" b="0" dirty="0">
                <a:latin typeface="+mn-lt"/>
                <a:cs typeface="Times New Roman"/>
              </a:rPr>
              <a:t>a set of logical vectors, determine if at least one of the values is true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 smtClean="0">
                <a:latin typeface="+mn-lt"/>
                <a:cs typeface="Times New Roman"/>
              </a:rPr>
              <a:t>Given </a:t>
            </a:r>
            <a:r>
              <a:rPr lang="en-US" b="0" dirty="0">
                <a:latin typeface="+mn-lt"/>
                <a:cs typeface="Times New Roman"/>
              </a:rPr>
              <a:t>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3" name="Line"/>
          <p:cNvSpPr/>
          <p:nvPr/>
        </p:nvSpPr>
        <p:spPr>
          <a:xfrm>
            <a:off x="210689" y="1214010"/>
            <a:ext cx="3134708" cy="26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210689" y="5680885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Basics"/>
          <p:cNvSpPr txBox="1"/>
          <p:nvPr/>
        </p:nvSpPr>
        <p:spPr>
          <a:xfrm>
            <a:off x="328456" y="5718100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Aggregations</a:t>
            </a:r>
            <a:r>
              <a:rPr lang="es-ES" dirty="0" smtClean="0"/>
              <a:t>     </a:t>
            </a:r>
            <a:endParaRPr lang="es-ES" dirty="0"/>
          </a:p>
        </p:txBody>
      </p:sp>
      <p:sp>
        <p:nvSpPr>
          <p:cNvPr id="157" name="FONTS"/>
          <p:cNvSpPr txBox="1"/>
          <p:nvPr/>
        </p:nvSpPr>
        <p:spPr>
          <a:xfrm>
            <a:off x="328524" y="8373850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ROW / COLUMN AGGREGATION</a:t>
            </a:r>
            <a:endParaRPr lang="es-ES" dirty="0"/>
          </a:p>
        </p:txBody>
      </p:sp>
      <p:sp>
        <p:nvSpPr>
          <p:cNvPr id="158" name="CuadroTexto 157"/>
          <p:cNvSpPr txBox="1"/>
          <p:nvPr/>
        </p:nvSpPr>
        <p:spPr>
          <a:xfrm>
            <a:off x="278353" y="6135189"/>
            <a:ext cx="3019136" cy="2351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mean: </a:t>
            </a:r>
            <a:r>
              <a:rPr lang="en-US" b="0" dirty="0" smtClean="0">
                <a:latin typeface="+mn-lt"/>
                <a:cs typeface="Times New Roman"/>
              </a:rPr>
              <a:t>Generic </a:t>
            </a:r>
            <a:r>
              <a:rPr lang="en-US" b="0" dirty="0">
                <a:latin typeface="+mn-lt"/>
                <a:cs typeface="Times New Roman"/>
              </a:rPr>
              <a:t>function for the (trimmed) arithmetic mean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Calculate </a:t>
            </a:r>
            <a:r>
              <a:rPr lang="en-US" b="0" dirty="0">
                <a:latin typeface="+mn-lt"/>
                <a:cs typeface="Times New Roman"/>
              </a:rPr>
              <a:t>the standard  deviation of a column of continuous real valued data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var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 smtClean="0">
                <a:latin typeface="+mn-lt"/>
                <a:cs typeface="Times New Roman"/>
              </a:rPr>
              <a:t>Compute </a:t>
            </a:r>
            <a:r>
              <a:rPr lang="en-US" b="0" dirty="0">
                <a:latin typeface="+mn-lt"/>
                <a:cs typeface="Times New Roman"/>
              </a:rPr>
              <a:t>the variance of x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quantile: </a:t>
            </a:r>
            <a:r>
              <a:rPr lang="en-US" b="0" dirty="0" smtClean="0">
                <a:latin typeface="+mn-lt"/>
                <a:cs typeface="Times New Roman"/>
              </a:rPr>
              <a:t>Obtain </a:t>
            </a:r>
            <a:r>
              <a:rPr lang="en-US" b="0" dirty="0">
                <a:latin typeface="+mn-lt"/>
                <a:cs typeface="Times New Roman"/>
              </a:rPr>
              <a:t>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9" name="FONTS"/>
          <p:cNvSpPr txBox="1"/>
          <p:nvPr/>
        </p:nvSpPr>
        <p:spPr>
          <a:xfrm>
            <a:off x="318946" y="6031992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NON-GROUP GENERIC SUMMARIES</a:t>
            </a:r>
            <a:endParaRPr lang="es-ES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294953" y="8486499"/>
            <a:ext cx="3011641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 smtClean="0">
                <a:latin typeface="+mn-lt"/>
                <a:cs typeface="Times New Roman"/>
              </a:rPr>
              <a:t>Apply </a:t>
            </a:r>
            <a:r>
              <a:rPr lang="en-US" b="0" dirty="0">
                <a:latin typeface="+mn-lt"/>
                <a:cs typeface="Times New Roman"/>
              </a:rPr>
              <a:t>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1" name="FONTS"/>
          <p:cNvSpPr txBox="1"/>
          <p:nvPr/>
        </p:nvSpPr>
        <p:spPr>
          <a:xfrm>
            <a:off x="328456" y="8965778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GROUP BY AGGREGATION</a:t>
            </a:r>
            <a:endParaRPr lang="es-ES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02074" y="9093633"/>
            <a:ext cx="3004520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 by: </a:t>
            </a:r>
            <a:r>
              <a:rPr lang="en-US" b="0" dirty="0" smtClean="0">
                <a:latin typeface="+mn-lt"/>
                <a:cs typeface="Times New Roman"/>
              </a:rPr>
              <a:t>Apply </a:t>
            </a:r>
            <a:r>
              <a:rPr lang="en-US" b="0" dirty="0">
                <a:latin typeface="+mn-lt"/>
                <a:cs typeface="Times New Roman"/>
              </a:rPr>
              <a:t>an aggregate function to each group of an H2O </a:t>
            </a:r>
            <a:r>
              <a:rPr lang="en-US" b="0" dirty="0" smtClean="0">
                <a:latin typeface="+mn-lt"/>
                <a:cs typeface="Times New Roman"/>
              </a:rPr>
              <a:t>dataset.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3" name="FONTS"/>
          <p:cNvSpPr txBox="1"/>
          <p:nvPr/>
        </p:nvSpPr>
        <p:spPr>
          <a:xfrm>
            <a:off x="318946" y="9545905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TABULATION</a:t>
            </a:r>
            <a:endParaRPr lang="es-ES" dirty="0"/>
          </a:p>
        </p:txBody>
      </p:sp>
      <p:sp>
        <p:nvSpPr>
          <p:cNvPr id="164" name="CuadroTexto 163"/>
          <p:cNvSpPr txBox="1"/>
          <p:nvPr/>
        </p:nvSpPr>
        <p:spPr>
          <a:xfrm>
            <a:off x="302074" y="9663505"/>
            <a:ext cx="300452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 smtClean="0">
                <a:latin typeface="+mn-lt"/>
                <a:cs typeface="Times New Roman"/>
              </a:rPr>
              <a:t>Use </a:t>
            </a:r>
            <a:r>
              <a:rPr lang="en-US" b="0" dirty="0">
                <a:latin typeface="+mn-lt"/>
                <a:cs typeface="Times New Roman"/>
              </a:rPr>
              <a:t>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7" name="Line"/>
          <p:cNvSpPr/>
          <p:nvPr/>
        </p:nvSpPr>
        <p:spPr>
          <a:xfrm>
            <a:off x="5061321" y="10047217"/>
            <a:ext cx="4481934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1" name="CuadroTexto 40"/>
          <p:cNvSpPr txBox="1"/>
          <p:nvPr/>
        </p:nvSpPr>
        <p:spPr>
          <a:xfrm>
            <a:off x="3723259" y="1814494"/>
            <a:ext cx="3061232" cy="361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</a:t>
            </a:r>
            <a:r>
              <a:rPr lang="en-US" b="0" dirty="0" smtClean="0">
                <a:latin typeface="+mn-lt"/>
                <a:cs typeface="Times New Roman"/>
              </a:rPr>
              <a:t>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747242" y="2145887"/>
            <a:ext cx="219932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ELEMENT INDEX SELECTION</a:t>
            </a:r>
            <a:endParaRPr lang="es-ES" dirty="0"/>
          </a:p>
        </p:txBody>
      </p:sp>
      <p:sp>
        <p:nvSpPr>
          <p:cNvPr id="44" name="Line"/>
          <p:cNvSpPr/>
          <p:nvPr/>
        </p:nvSpPr>
        <p:spPr>
          <a:xfrm flipV="1">
            <a:off x="318946" y="394617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Line"/>
          <p:cNvSpPr/>
          <p:nvPr/>
        </p:nvSpPr>
        <p:spPr>
          <a:xfrm>
            <a:off x="241300" y="10329598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" name="Layout Suggestions"/>
          <p:cNvSpPr txBox="1"/>
          <p:nvPr/>
        </p:nvSpPr>
        <p:spPr>
          <a:xfrm>
            <a:off x="3745370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  <a:endParaRPr lang="es-ES" dirty="0"/>
          </a:p>
        </p:txBody>
      </p:sp>
      <p:sp>
        <p:nvSpPr>
          <p:cNvPr id="47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723259" y="2315069"/>
            <a:ext cx="3061232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 smtClean="0">
                <a:latin typeface="+mn-lt"/>
                <a:cs typeface="Times New Roman"/>
              </a:rPr>
              <a:t>Display </a:t>
            </a:r>
            <a:r>
              <a:rPr lang="en-US" b="0" dirty="0">
                <a:latin typeface="+mn-lt"/>
                <a:cs typeface="Times New Roman"/>
              </a:rPr>
              <a:t>the row numbers for which the condition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49" name="Basics"/>
          <p:cNvSpPr txBox="1"/>
          <p:nvPr/>
        </p:nvSpPr>
        <p:spPr>
          <a:xfrm>
            <a:off x="7107083" y="1259999"/>
            <a:ext cx="171841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gdgdfgdfgfd</a:t>
            </a:r>
            <a:endParaRPr lang="es-ES" dirty="0"/>
          </a:p>
        </p:txBody>
      </p:sp>
      <p:sp>
        <p:nvSpPr>
          <p:cNvPr id="50" name="Line"/>
          <p:cNvSpPr/>
          <p:nvPr/>
        </p:nvSpPr>
        <p:spPr>
          <a:xfrm>
            <a:off x="7055801" y="120882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Line"/>
          <p:cNvSpPr/>
          <p:nvPr/>
        </p:nvSpPr>
        <p:spPr>
          <a:xfrm>
            <a:off x="7115734" y="121081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18979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 smtClean="0">
                <a:latin typeface="+mj-lt"/>
                <a:cs typeface="Times New Roman"/>
              </a:rPr>
              <a:t>fgdfgdfgdfgdf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53" name="Line"/>
          <p:cNvSpPr/>
          <p:nvPr/>
        </p:nvSpPr>
        <p:spPr>
          <a:xfrm>
            <a:off x="10462258" y="1216701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Line"/>
          <p:cNvSpPr/>
          <p:nvPr/>
        </p:nvSpPr>
        <p:spPr>
          <a:xfrm flipV="1">
            <a:off x="308725" y="8383974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302074" y="8974326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 flipV="1">
            <a:off x="293421" y="955310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Line"/>
          <p:cNvSpPr/>
          <p:nvPr/>
        </p:nvSpPr>
        <p:spPr>
          <a:xfrm flipV="1">
            <a:off x="3707856" y="2089007"/>
            <a:ext cx="3076635" cy="30478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109861" y="9046842"/>
            <a:ext cx="5391200" cy="742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Selection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7"/>
              </a:spcBef>
            </a:pPr>
            <a:r>
              <a:rPr sz="1389" dirty="0">
                <a:latin typeface="Times New Roman"/>
                <a:cs typeface="Times New Roman"/>
              </a:rPr>
              <a:t>h2o.ifelse: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Apply</a:t>
            </a:r>
            <a:r>
              <a:rPr sz="1389" spc="-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conditional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statements 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2" y="10010173"/>
            <a:ext cx="2384496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3607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1292109"/>
            <a:ext cx="3771851" cy="214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h2o.cut: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Numeric</a:t>
            </a:r>
            <a:r>
              <a:rPr sz="1389" spc="6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r>
              <a:rPr sz="1389" spc="3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3881" y="1726245"/>
            <a:ext cx="5701776" cy="2556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18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2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input</a:t>
            </a:r>
            <a:r>
              <a:rPr sz="1389" spc="2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Change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elements</a:t>
            </a:r>
            <a:r>
              <a:rPr sz="1389" spc="1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</a:t>
            </a:r>
            <a:r>
              <a:rPr sz="1389" spc="3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</a:t>
            </a:r>
            <a:endParaRPr sz="1389">
              <a:latin typeface="Times New Roman"/>
              <a:cs typeface="Times New Roman"/>
            </a:endParaRPr>
          </a:p>
          <a:p>
            <a:pPr marL="23618" marR="191206">
              <a:lnSpc>
                <a:spcPts val="1596"/>
              </a:lnSpc>
              <a:spcBef>
                <a:spcPts val="928"/>
              </a:spcBef>
            </a:pPr>
            <a:r>
              <a:rPr sz="1389" dirty="0">
                <a:latin typeface="Times New Roman"/>
                <a:cs typeface="Times New Roman"/>
              </a:rPr>
              <a:t>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leading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trailing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white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space.</a:t>
            </a:r>
            <a:endParaRPr sz="1389">
              <a:latin typeface="Times New Roman"/>
              <a:cs typeface="Times New Roman"/>
            </a:endParaRPr>
          </a:p>
          <a:p>
            <a:pPr marL="17639" indent="597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instances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</a:t>
            </a:r>
            <a:r>
              <a:rPr sz="1389" spc="30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globall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.</a:t>
            </a:r>
            <a:endParaRPr sz="1389">
              <a:latin typeface="Times New Roman"/>
              <a:cs typeface="Times New Roman"/>
            </a:endParaRPr>
          </a:p>
          <a:p>
            <a:pPr marL="23618" marR="354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&amp;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first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matched pattern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replacement</a:t>
            </a:r>
            <a:r>
              <a:rPr sz="1389" spc="2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01970"/>
            <a:ext cx="5305219" cy="742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Level</a:t>
            </a:r>
            <a:r>
              <a:rPr sz="1389" spc="-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h2o.levels: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unique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found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categ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rical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4587" y="5463783"/>
            <a:ext cx="5767457" cy="21260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Date</a:t>
            </a:r>
            <a:r>
              <a:rPr sz="1389" spc="2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Manipulations</a:t>
            </a:r>
            <a:endParaRPr sz="1389">
              <a:latin typeface="Times New Roman"/>
              <a:cs typeface="Times New Roman"/>
            </a:endParaRPr>
          </a:p>
          <a:p>
            <a:pPr marL="22913" marR="746191">
              <a:lnSpc>
                <a:spcPct val="99658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h2o.month: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 milliseconds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months</a:t>
            </a:r>
            <a:r>
              <a:rPr sz="1389" spc="2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(on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0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11</a:t>
            </a:r>
            <a:r>
              <a:rPr sz="1389" spc="10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scale).</a:t>
            </a:r>
            <a:endParaRPr sz="1389">
              <a:latin typeface="Times New Roman"/>
              <a:cs typeface="Times New Roman"/>
            </a:endParaRPr>
          </a:p>
          <a:p>
            <a:pPr marL="22913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h2o.year: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entries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</a:t>
            </a:r>
            <a:r>
              <a:rPr sz="1389" spc="2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millise</a:t>
            </a:r>
            <a:r>
              <a:rPr sz="1389" spc="6" dirty="0">
                <a:latin typeface="Times New Roman"/>
                <a:cs typeface="Times New Roman"/>
              </a:rPr>
              <a:t>c</a:t>
            </a:r>
            <a:r>
              <a:rPr sz="1389" dirty="0">
                <a:latin typeface="Times New Roman"/>
                <a:cs typeface="Times New Roman"/>
              </a:rPr>
              <a:t>onds 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1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indexed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rting</a:t>
            </a:r>
            <a:r>
              <a:rPr sz="1389" spc="3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1900.</a:t>
            </a:r>
            <a:endParaRPr sz="1389">
              <a:latin typeface="Times New Roman"/>
              <a:cs typeface="Times New Roman"/>
            </a:endParaRPr>
          </a:p>
          <a:p>
            <a:pPr marL="22913" marR="12785">
              <a:lnSpc>
                <a:spcPct val="95825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erations</a:t>
            </a:r>
            <a:endParaRPr sz="1389">
              <a:latin typeface="Times New Roman"/>
              <a:cs typeface="Times New Roman"/>
            </a:endParaRPr>
          </a:p>
          <a:p>
            <a:pPr marL="22913" marR="251138" indent="-5274">
              <a:lnSpc>
                <a:spcPct val="101018"/>
              </a:lnSpc>
              <a:spcBef>
                <a:spcPts val="904"/>
              </a:spcBef>
            </a:pPr>
            <a:r>
              <a:rPr sz="1389" dirty="0">
                <a:latin typeface="Times New Roman"/>
                <a:cs typeface="Times New Roman"/>
              </a:rPr>
              <a:t>%</a:t>
            </a:r>
            <a:r>
              <a:rPr sz="1389" dirty="0">
                <a:latin typeface="Cambria"/>
                <a:cs typeface="Cambria"/>
              </a:rPr>
              <a:t>∗</a:t>
            </a:r>
            <a:r>
              <a:rPr sz="1389" dirty="0">
                <a:latin typeface="Times New Roman"/>
                <a:cs typeface="Times New Roman"/>
              </a:rPr>
              <a:t>%: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Multiply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tw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matrices,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they</a:t>
            </a:r>
            <a:r>
              <a:rPr sz="1389" spc="18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rmable.</a:t>
            </a:r>
            <a:r>
              <a:rPr sz="1389" spc="2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matrix</a:t>
            </a:r>
            <a:r>
              <a:rPr sz="1389" spc="19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data.frame 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x,</a:t>
            </a:r>
            <a:r>
              <a:rPr sz="1389" spc="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</a:t>
            </a:r>
            <a:r>
              <a:rPr sz="1389" spc="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returns</a:t>
            </a:r>
            <a:r>
              <a:rPr sz="1389" spc="2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trans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ose</a:t>
            </a:r>
            <a:r>
              <a:rPr sz="1389" spc="2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x.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902308"/>
            <a:ext cx="1810785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Data</a:t>
            </a:r>
            <a:r>
              <a:rPr sz="1944" spc="135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M</a:t>
            </a:r>
            <a:r>
              <a:rPr sz="1944" spc="61" dirty="0">
                <a:latin typeface="Times New Roman"/>
                <a:cs typeface="Times New Roman"/>
              </a:rPr>
              <a:t>o</a:t>
            </a:r>
            <a:r>
              <a:rPr sz="1944" dirty="0">
                <a:latin typeface="Times New Roman"/>
                <a:cs typeface="Times New Roman"/>
              </a:rPr>
              <a:t>deling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8415722"/>
            <a:ext cx="5674051" cy="1805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3"/>
              </a:spcBef>
            </a:pPr>
            <a:r>
              <a:rPr sz="1389" dirty="0">
                <a:latin typeface="Times New Roman"/>
                <a:cs typeface="Times New Roman"/>
              </a:rPr>
              <a:t>h2o.deeplearning: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neural</a:t>
            </a:r>
            <a:r>
              <a:rPr sz="1389" spc="1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wo</a:t>
            </a:r>
            <a:r>
              <a:rPr sz="1389" dirty="0">
                <a:latin typeface="Times New Roman"/>
                <a:cs typeface="Times New Roman"/>
              </a:rPr>
              <a:t>rks</a:t>
            </a:r>
            <a:r>
              <a:rPr sz="1389" spc="1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-35" dirty="0">
                <a:latin typeface="Times New Roman"/>
                <a:cs typeface="Times New Roman"/>
              </a:rPr>
              <a:t>Pa</a:t>
            </a:r>
            <a:r>
              <a:rPr sz="1389" dirty="0">
                <a:latin typeface="Times New Roman"/>
                <a:cs typeface="Times New Roman"/>
              </a:rPr>
              <a:t>rsedData </a:t>
            </a:r>
            <a:r>
              <a:rPr sz="1389" spc="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  <a:p>
            <a:pPr marL="17639" marR="86319">
              <a:lnSpc>
                <a:spcPct val="99658"/>
              </a:lnSpc>
              <a:spcBef>
                <a:spcPts val="926"/>
              </a:spcBef>
            </a:pPr>
            <a:r>
              <a:rPr sz="1389" dirty="0">
                <a:latin typeface="Times New Roman"/>
                <a:cs typeface="Times New Roman"/>
              </a:rPr>
              <a:t>h2o.gbm:</a:t>
            </a:r>
            <a:r>
              <a:rPr sz="1389" spc="2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 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65"/>
              </a:spcBef>
            </a:pPr>
            <a:r>
              <a:rPr sz="1389" dirty="0">
                <a:latin typeface="Times New Roman"/>
                <a:cs typeface="Times New Roman"/>
              </a:rPr>
              <a:t>h2o.glm: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</a:t>
            </a:r>
            <a:r>
              <a:rPr sz="1389" spc="17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generalized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del,</a:t>
            </a:r>
            <a:r>
              <a:rPr sz="1389" spc="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riable,</a:t>
            </a:r>
            <a:r>
              <a:rPr sz="1389" spc="1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 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rs,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description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distribution.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8578902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086985" y="7103868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5" name="object 15"/>
          <p:cNvSpPr/>
          <p:nvPr/>
        </p:nvSpPr>
        <p:spPr>
          <a:xfrm>
            <a:off x="4876111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4" name="object 14"/>
          <p:cNvSpPr/>
          <p:nvPr/>
        </p:nvSpPr>
        <p:spPr>
          <a:xfrm>
            <a:off x="5466556" y="9734726"/>
            <a:ext cx="52722" cy="0"/>
          </a:xfrm>
          <a:custGeom>
            <a:avLst/>
            <a:gdLst/>
            <a:ahLst/>
            <a:cxnLst/>
            <a:rect l="l" t="t" r="r" b="b"/>
            <a:pathLst>
              <a:path w="3796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42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9861" y="1292109"/>
            <a:ext cx="5704892" cy="1424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h2o.naiveBayes: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trees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rsed</a:t>
            </a:r>
            <a:r>
              <a:rPr sz="1389" spc="1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  <a:p>
            <a:pPr marL="17639" marR="57545">
              <a:lnSpc>
                <a:spcPts val="2624"/>
              </a:lnSpc>
              <a:spcBef>
                <a:spcPts val="353"/>
              </a:spcBef>
            </a:pPr>
            <a:r>
              <a:rPr sz="1389" dirty="0">
                <a:latin typeface="Times New Roman"/>
                <a:cs typeface="Times New Roman"/>
              </a:rPr>
              <a:t>h2o.prcomp: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rincipal</a:t>
            </a:r>
            <a:r>
              <a:rPr sz="1389" spc="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onents</a:t>
            </a:r>
            <a:r>
              <a:rPr sz="1389" spc="2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analysis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h2o.randomForest: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random</a:t>
            </a:r>
            <a:r>
              <a:rPr sz="1389" spc="20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h2o.xgboost: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extreme</a:t>
            </a:r>
            <a:r>
              <a:rPr sz="1389" spc="1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gradient</a:t>
            </a:r>
            <a:r>
              <a:rPr sz="1389" spc="254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bo</a:t>
            </a:r>
            <a:r>
              <a:rPr sz="1389" dirty="0">
                <a:latin typeface="Times New Roman"/>
                <a:cs typeface="Times New Roman"/>
              </a:rPr>
              <a:t>osted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1" y="2961089"/>
            <a:ext cx="5635303" cy="1631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raining: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Unsu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ervised</a:t>
            </a:r>
            <a:r>
              <a:rPr sz="1389" spc="-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endParaRPr sz="1389">
              <a:latin typeface="Times New Roman"/>
              <a:cs typeface="Times New Roman"/>
            </a:endParaRPr>
          </a:p>
          <a:p>
            <a:pPr marL="17639" marR="335192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h2o.anomaly: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Detect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anomalies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 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auto-enc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ding.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h2o.deepfeatures: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Extract</a:t>
            </a:r>
            <a:r>
              <a:rPr sz="1389" spc="30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non-line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features</a:t>
            </a:r>
            <a:r>
              <a:rPr sz="1389" spc="2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 using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deep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rning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63"/>
              </a:spcBef>
            </a:pPr>
            <a:r>
              <a:rPr sz="1389" dirty="0">
                <a:latin typeface="Times New Roman"/>
                <a:cs typeface="Times New Roman"/>
              </a:rPr>
              <a:t>h2o.kmeans: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k-means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2" y="4837161"/>
            <a:ext cx="5112657" cy="754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Grid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rch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h2o.grid: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Efficient</a:t>
            </a:r>
            <a:r>
              <a:rPr sz="1389" spc="-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meth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build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dels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with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different hy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5836283"/>
            <a:ext cx="5631747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h2o.predict: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Obtain</a:t>
            </a:r>
            <a:r>
              <a:rPr sz="1389" spc="26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redictions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fitted</a:t>
            </a:r>
            <a:r>
              <a:rPr sz="1389" spc="2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6624528"/>
            <a:ext cx="5761974" cy="54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950"/>
              </a:spcBef>
            </a:pPr>
            <a:r>
              <a:rPr sz="1389" dirty="0">
                <a:latin typeface="Times New Roman"/>
                <a:cs typeface="Times New Roman"/>
              </a:rPr>
              <a:t>ho2.model</a:t>
            </a:r>
            <a:r>
              <a:rPr sz="1389" spc="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r>
              <a:rPr sz="1389" spc="-8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values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(t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rget 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regression,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class-1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168441"/>
            <a:ext cx="5776601" cy="421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robabilities,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binomial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01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er-class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robabilities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multinomial),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compute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endParaRPr sz="1389">
              <a:latin typeface="Times New Roman"/>
              <a:cs typeface="Times New Roman"/>
            </a:endParaRPr>
          </a:p>
          <a:p>
            <a:pPr marL="17639" marR="2635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metrics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1" y="7834521"/>
            <a:ext cx="5634025" cy="1964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692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-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ers</a:t>
            </a:r>
            <a:endParaRPr sz="1389">
              <a:latin typeface="Times New Roman"/>
              <a:cs typeface="Times New Roman"/>
            </a:endParaRPr>
          </a:p>
          <a:p>
            <a:pPr marL="17639" marR="63964">
              <a:lnSpc>
                <a:spcPct val="154166"/>
              </a:lnSpc>
              <a:spcBef>
                <a:spcPts val="338"/>
              </a:spcBef>
            </a:pPr>
            <a:r>
              <a:rPr sz="1389" dirty="0">
                <a:latin typeface="Times New Roman"/>
                <a:cs typeface="Times New Roman"/>
              </a:rPr>
              <a:t>h2o.accuracy: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r>
              <a:rPr sz="1389" spc="9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h2o.auc: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UC</a:t>
            </a:r>
            <a:r>
              <a:rPr sz="1389" spc="-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rea</a:t>
            </a:r>
            <a:r>
              <a:rPr sz="1389" spc="2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under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ROC</a:t>
            </a:r>
            <a:r>
              <a:rPr sz="1389" spc="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curve).</a:t>
            </a:r>
            <a:r>
              <a:rPr sz="1389" spc="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h2o.confusionMatrix: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rs</a:t>
            </a:r>
            <a:r>
              <a:rPr sz="1389" spc="1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classification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nce)</a:t>
            </a:r>
            <a:endParaRPr sz="1389">
              <a:latin typeface="Times New Roman"/>
              <a:cs typeface="Times New Roman"/>
            </a:endParaRPr>
          </a:p>
          <a:p>
            <a:pPr marL="17639" marR="26929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25"/>
              </a:spcBef>
            </a:pPr>
            <a:r>
              <a:rPr sz="1389" dirty="0">
                <a:latin typeface="Times New Roman"/>
                <a:cs typeface="Times New Roman"/>
              </a:rPr>
              <a:t>h2o.hit</a:t>
            </a:r>
            <a:r>
              <a:rPr sz="1389" spc="-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Ratios.  If</a:t>
            </a:r>
            <a:r>
              <a:rPr sz="1389" spc="9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4586" y="9795499"/>
            <a:ext cx="5627467" cy="42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xval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rameters</a:t>
            </a:r>
            <a:r>
              <a:rPr sz="1389" spc="32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F</a:t>
            </a:r>
            <a:r>
              <a:rPr sz="1389" dirty="0">
                <a:latin typeface="Times New Roman"/>
                <a:cs typeface="Times New Roman"/>
              </a:rPr>
              <a:t>ALSE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(default), </a:t>
            </a:r>
            <a:r>
              <a:rPr sz="1389" spc="3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training</a:t>
            </a:r>
            <a:r>
              <a:rPr sz="1389" spc="2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Ratios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value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endParaRPr sz="1389">
              <a:latin typeface="Times New Roman"/>
              <a:cs typeface="Times New Roman"/>
            </a:endParaRPr>
          </a:p>
          <a:p>
            <a:pPr marL="22913" marR="26929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returned. 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If</a:t>
            </a:r>
            <a:r>
              <a:rPr sz="1389" spc="-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than</a:t>
            </a:r>
            <a:r>
              <a:rPr sz="1389" spc="3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rameter </a:t>
            </a:r>
            <a:r>
              <a:rPr sz="1389" spc="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TRUE,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then</a:t>
            </a:r>
            <a:r>
              <a:rPr sz="1389" spc="26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</a:t>
            </a:r>
            <a:r>
              <a:rPr sz="1389" spc="6" dirty="0">
                <a:latin typeface="Times New Roman"/>
                <a:cs typeface="Times New Roman"/>
              </a:rPr>
              <a:t>e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2964926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09861" y="617587"/>
            <a:ext cx="5784683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spcBef>
                <a:spcPts val="74"/>
              </a:spcBef>
            </a:pPr>
            <a:r>
              <a:rPr sz="1389" u="sng" dirty="0">
                <a:latin typeface="Times New Roman"/>
                <a:cs typeface="Times New Roman"/>
              </a:rPr>
              <a:t>                                                                                </a:t>
            </a:r>
            <a:r>
              <a:rPr sz="1389" u="sng" spc="14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136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 </a:t>
            </a:r>
            <a:r>
              <a:rPr sz="1389" u="sng" spc="240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258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43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586" y="1292108"/>
            <a:ext cx="5510986" cy="95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3" marR="12785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Hit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Ratio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tables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returned,</a:t>
            </a:r>
            <a:r>
              <a:rPr sz="1389" spc="3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names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train,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valid,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</a:pPr>
            <a:r>
              <a:rPr sz="1389" dirty="0">
                <a:latin typeface="Times New Roman"/>
                <a:cs typeface="Times New Roman"/>
              </a:rPr>
              <a:t>xval.</a:t>
            </a:r>
            <a:endParaRPr sz="1389">
              <a:latin typeface="Times New Roman"/>
              <a:cs typeface="Times New Roman"/>
            </a:endParaRPr>
          </a:p>
          <a:p>
            <a:pPr marL="18872" indent="40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h2o.performance: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Evaluate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redictive</a:t>
            </a:r>
            <a:r>
              <a:rPr sz="1389" spc="82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rmance</a:t>
            </a:r>
            <a:r>
              <a:rPr sz="1389" spc="16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6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via v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rious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measures.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862" y="2467624"/>
            <a:ext cx="5465671" cy="74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Regression</a:t>
            </a:r>
            <a:r>
              <a:rPr sz="1389" spc="-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h2o.mse: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mean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red</a:t>
            </a:r>
            <a:r>
              <a:rPr sz="1389" spc="2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calculated</a:t>
            </a:r>
            <a:r>
              <a:rPr sz="1389" spc="2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 </a:t>
            </a:r>
            <a:r>
              <a:rPr sz="1389" spc="-35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redicted</a:t>
            </a:r>
            <a:r>
              <a:rPr sz="1389" spc="2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column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actual</a:t>
            </a:r>
            <a:r>
              <a:rPr sz="1389" spc="2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(reference)</a:t>
            </a:r>
            <a:r>
              <a:rPr sz="1389" spc="2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9861" y="3428467"/>
            <a:ext cx="4501997" cy="85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Clustering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Hel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h2o.betweenss: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-35" dirty="0">
                <a:latin typeface="Times New Roman"/>
                <a:cs typeface="Times New Roman"/>
              </a:rPr>
              <a:t>t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een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sum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squ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res.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h2o.centers: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Centers.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9861" y="4591735"/>
            <a:ext cx="2878558" cy="288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069"/>
              </a:lnSpc>
              <a:spcBef>
                <a:spcPts val="103"/>
              </a:spcBef>
            </a:pPr>
            <a:r>
              <a:rPr sz="1944" dirty="0">
                <a:latin typeface="Times New Roman"/>
                <a:cs typeface="Times New Roman"/>
              </a:rPr>
              <a:t>H2O </a:t>
            </a:r>
            <a:r>
              <a:rPr sz="1944" spc="217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Cluster</a:t>
            </a:r>
            <a:r>
              <a:rPr sz="1944" spc="182" dirty="0">
                <a:latin typeface="Times New Roman"/>
                <a:cs typeface="Times New Roman"/>
              </a:rPr>
              <a:t> </a:t>
            </a:r>
            <a:r>
              <a:rPr sz="1944" dirty="0">
                <a:latin typeface="Times New Roman"/>
                <a:cs typeface="Times New Roman"/>
              </a:rPr>
              <a:t>O</a:t>
            </a:r>
            <a:r>
              <a:rPr sz="1944" spc="61" dirty="0">
                <a:latin typeface="Times New Roman"/>
                <a:cs typeface="Times New Roman"/>
              </a:rPr>
              <a:t>p</a:t>
            </a:r>
            <a:r>
              <a:rPr sz="1944" dirty="0">
                <a:latin typeface="Times New Roman"/>
                <a:cs typeface="Times New Roman"/>
              </a:rPr>
              <a:t>erations</a:t>
            </a:r>
            <a:endParaRPr sz="19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5104498"/>
            <a:ext cx="5729610" cy="2023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Key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alue</a:t>
            </a:r>
            <a:r>
              <a:rPr sz="1389" spc="2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2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Access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h2o.assign: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Assign</a:t>
            </a:r>
            <a:r>
              <a:rPr sz="1389" spc="-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hex.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their</a:t>
            </a:r>
            <a:r>
              <a:rPr sz="1389" spc="19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h2o.getFrame: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dataset. </a:t>
            </a:r>
            <a:endParaRPr sz="1389">
              <a:latin typeface="Times New Roman"/>
              <a:cs typeface="Times New Roman"/>
            </a:endParaRPr>
          </a:p>
          <a:p>
            <a:pPr marL="17639" marR="415537">
              <a:lnSpc>
                <a:spcPts val="1596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h2o.getModel: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reference</a:t>
            </a:r>
            <a:r>
              <a:rPr sz="1389" spc="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58"/>
              </a:spcBef>
            </a:pPr>
            <a:r>
              <a:rPr sz="1389" dirty="0">
                <a:latin typeface="Times New Roman"/>
                <a:cs typeface="Times New Roman"/>
              </a:rPr>
              <a:t>h2o.ls:  </a:t>
            </a:r>
            <a:r>
              <a:rPr sz="1389" spc="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list</a:t>
            </a:r>
            <a:r>
              <a:rPr sz="1389" spc="10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1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eys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h2o.rm: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</a:t>
            </a:r>
            <a:r>
              <a:rPr sz="1389" spc="6" dirty="0">
                <a:latin typeface="Times New Roman"/>
                <a:cs typeface="Times New Roman"/>
              </a:rPr>
              <a:t>m</a:t>
            </a:r>
            <a:r>
              <a:rPr sz="1389" dirty="0">
                <a:latin typeface="Times New Roman"/>
                <a:cs typeface="Times New Roman"/>
              </a:rPr>
              <a:t>ove</a:t>
            </a:r>
            <a:r>
              <a:rPr sz="1389" spc="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objects</a:t>
            </a:r>
            <a:r>
              <a:rPr sz="1389" spc="19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where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 running,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but</a:t>
            </a:r>
            <a:r>
              <a:rPr sz="1389" spc="2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es</a:t>
            </a:r>
            <a:r>
              <a:rPr sz="1389" spc="1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not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remove</a:t>
            </a:r>
            <a:r>
              <a:rPr sz="1389" spc="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</a:t>
            </a:r>
            <a:r>
              <a:rPr sz="1389" spc="1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environment.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2" y="7346453"/>
            <a:ext cx="5796535" cy="2445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2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Serialization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850"/>
              </a:spcBef>
            </a:pPr>
            <a:r>
              <a:rPr sz="1389" dirty="0">
                <a:latin typeface="Times New Roman"/>
                <a:cs typeface="Times New Roman"/>
              </a:rPr>
              <a:t>h2o.loadModel: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h2o.saveModel: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Save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H2OM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del</a:t>
            </a:r>
            <a:r>
              <a:rPr sz="1389" spc="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object</a:t>
            </a:r>
            <a:r>
              <a:rPr sz="1389" spc="21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loaded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back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63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</a:t>
            </a:r>
            <a:r>
              <a:rPr sz="1389" spc="1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h2o.loadModel.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924"/>
              </a:spcBef>
            </a:pPr>
            <a:r>
              <a:rPr sz="1389" dirty="0">
                <a:latin typeface="Times New Roman"/>
                <a:cs typeface="Times New Roman"/>
              </a:rPr>
              <a:t>h2o.init 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(nthreads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= 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-1):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Connect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</a:t>
            </a:r>
            <a:r>
              <a:rPr sz="1389" spc="20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using all</a:t>
            </a:r>
            <a:r>
              <a:rPr sz="1389" spc="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CPUs</a:t>
            </a:r>
            <a:r>
              <a:rPr sz="1389" spc="3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8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host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check</a:t>
            </a:r>
            <a:r>
              <a:rPr sz="1389" spc="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-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pac</a:t>
            </a:r>
            <a:r>
              <a:rPr sz="1389" spc="-35" dirty="0">
                <a:latin typeface="Times New Roman"/>
                <a:cs typeface="Times New Roman"/>
              </a:rPr>
              <a:t>k</a:t>
            </a:r>
            <a:r>
              <a:rPr sz="1389" dirty="0">
                <a:latin typeface="Times New Roman"/>
                <a:cs typeface="Times New Roman"/>
              </a:rPr>
              <a:t>age</a:t>
            </a:r>
            <a:r>
              <a:rPr sz="1389" spc="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is</a:t>
            </a:r>
            <a:r>
              <a:rPr sz="1389" spc="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1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rrect</a:t>
            </a:r>
            <a:r>
              <a:rPr sz="1389" spc="14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version.</a:t>
            </a:r>
            <a:endParaRPr sz="1389">
              <a:latin typeface="Times New Roman"/>
              <a:cs typeface="Times New Roman"/>
            </a:endParaRPr>
          </a:p>
          <a:p>
            <a:pPr marL="17639" marR="305045">
              <a:lnSpc>
                <a:spcPct val="99658"/>
              </a:lnSpc>
              <a:spcBef>
                <a:spcPts val="863"/>
              </a:spcBef>
            </a:pPr>
            <a:r>
              <a:rPr sz="1389" dirty="0">
                <a:latin typeface="Times New Roman"/>
                <a:cs typeface="Times New Roman"/>
              </a:rPr>
              <a:t>h2o.shutdown: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Shut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ecified</a:t>
            </a:r>
            <a:r>
              <a:rPr sz="1389" spc="-3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instance. </a:t>
            </a:r>
            <a:r>
              <a:rPr sz="1389" spc="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-7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 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server</a:t>
            </a:r>
            <a:r>
              <a:rPr sz="1389" spc="5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will</a:t>
            </a:r>
            <a:r>
              <a:rPr sz="1389" spc="-118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lost!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10010173"/>
            <a:ext cx="1596263" cy="211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Balancing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573386"/>
            <a:ext cx="3588719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4" name="object 4"/>
          <p:cNvSpPr txBox="1"/>
          <p:nvPr/>
        </p:nvSpPr>
        <p:spPr>
          <a:xfrm>
            <a:off x="8450785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9341661" y="573386"/>
            <a:ext cx="109131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9499470" y="573386"/>
            <a:ext cx="167293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7050953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105469" y="617587"/>
            <a:ext cx="5789082" cy="264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486"/>
              </a:lnSpc>
              <a:tabLst>
                <a:tab pos="5732685" algn="l"/>
              </a:tabLst>
            </a:pPr>
            <a:r>
              <a:rPr sz="1389" u="sng" dirty="0">
                <a:latin typeface="Times New Roman"/>
                <a:cs typeface="Times New Roman"/>
              </a:rPr>
              <a:t>44  </a:t>
            </a:r>
            <a:r>
              <a:rPr sz="1389" u="sng" spc="-165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Cambria"/>
                <a:cs typeface="Cambria"/>
              </a:rPr>
              <a:t>|</a:t>
            </a:r>
            <a:r>
              <a:rPr sz="1389" u="sng" spc="-69" dirty="0">
                <a:latin typeface="Cambria"/>
                <a:cs typeface="Cambria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Ap</a:t>
            </a:r>
            <a:r>
              <a:rPr sz="1389" u="sng" spc="40" dirty="0">
                <a:latin typeface="Times New Roman"/>
                <a:cs typeface="Times New Roman"/>
              </a:rPr>
              <a:t>p</a:t>
            </a:r>
            <a:r>
              <a:rPr sz="1389" u="sng" dirty="0">
                <a:latin typeface="Times New Roman"/>
                <a:cs typeface="Times New Roman"/>
              </a:rPr>
              <a:t>endix: </a:t>
            </a:r>
            <a:r>
              <a:rPr sz="1389" u="sng" spc="-54" dirty="0">
                <a:latin typeface="Times New Roman"/>
                <a:cs typeface="Times New Roman"/>
              </a:rPr>
              <a:t> </a:t>
            </a:r>
            <a:r>
              <a:rPr sz="1389" u="sng" dirty="0">
                <a:latin typeface="Times New Roman"/>
                <a:cs typeface="Times New Roman"/>
              </a:rPr>
              <a:t>Commands 	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862" y="1292108"/>
            <a:ext cx="5776763" cy="636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1507"/>
              </a:lnSpc>
              <a:spcBef>
                <a:spcPts val="75"/>
              </a:spcBef>
            </a:pPr>
            <a:r>
              <a:rPr sz="1389" dirty="0">
                <a:latin typeface="Times New Roman"/>
                <a:cs typeface="Times New Roman"/>
              </a:rPr>
              <a:t>h2o.rebalance: </a:t>
            </a:r>
            <a:r>
              <a:rPr sz="1389" spc="-8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Rebalance</a:t>
            </a:r>
            <a:r>
              <a:rPr sz="1389" spc="-1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(rep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rtition)</a:t>
            </a:r>
            <a:r>
              <a:rPr sz="1389" spc="30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</a:t>
            </a:r>
            <a:r>
              <a:rPr sz="1389" spc="1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-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dataset</a:t>
            </a:r>
            <a:r>
              <a:rPr sz="1389" spc="3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into</a:t>
            </a:r>
            <a:r>
              <a:rPr sz="1389" spc="1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given</a:t>
            </a:r>
            <a:endParaRPr sz="1389">
              <a:latin typeface="Times New Roman"/>
              <a:cs typeface="Times New Roman"/>
            </a:endParaRPr>
          </a:p>
          <a:p>
            <a:pPr marL="17639" marR="291481">
              <a:lnSpc>
                <a:spcPct val="99658"/>
              </a:lnSpc>
            </a:pPr>
            <a:r>
              <a:rPr sz="1389" dirty="0">
                <a:latin typeface="Times New Roman"/>
                <a:cs typeface="Times New Roman"/>
              </a:rPr>
              <a:t>num</a:t>
            </a:r>
            <a:r>
              <a:rPr sz="1389" spc="40" dirty="0">
                <a:latin typeface="Times New Roman"/>
                <a:cs typeface="Times New Roman"/>
              </a:rPr>
              <a:t>b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chunks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210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V</a:t>
            </a:r>
            <a:r>
              <a:rPr sz="1389" dirty="0">
                <a:latin typeface="Times New Roman"/>
                <a:cs typeface="Times New Roman"/>
              </a:rPr>
              <a:t>ec),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load-balancing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across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multiple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threads</a:t>
            </a:r>
            <a:r>
              <a:rPr sz="1389" spc="318" dirty="0">
                <a:latin typeface="Times New Roman"/>
                <a:cs typeface="Times New Roman"/>
              </a:rPr>
              <a:t> </a:t>
            </a:r>
            <a:r>
              <a:rPr sz="1389" spc="-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861" y="2196127"/>
            <a:ext cx="5630656" cy="1322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h2o.clusterInfo: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Displ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y</a:t>
            </a:r>
            <a:r>
              <a:rPr sz="1389" spc="-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name,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version,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uptime,</a:t>
            </a:r>
            <a:r>
              <a:rPr sz="1389" spc="2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n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des,</a:t>
            </a:r>
            <a:r>
              <a:rPr sz="1389" spc="1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 mem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-110" dirty="0">
                <a:latin typeface="Times New Roman"/>
                <a:cs typeface="Times New Roman"/>
              </a:rPr>
              <a:t>y</a:t>
            </a:r>
            <a:r>
              <a:rPr sz="1389" dirty="0">
                <a:latin typeface="Times New Roman"/>
                <a:cs typeface="Times New Roman"/>
              </a:rPr>
              <a:t>,</a:t>
            </a:r>
            <a:r>
              <a:rPr sz="1389" spc="1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total</a:t>
            </a:r>
            <a:r>
              <a:rPr sz="1389" spc="31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health</a:t>
            </a:r>
            <a:r>
              <a:rPr sz="1389" spc="24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</a:t>
            </a:r>
            <a:r>
              <a:rPr sz="1389" spc="19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  <a:p>
            <a:pPr marL="17639" marR="12021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h2o.clusterStatus: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Retrieve</a:t>
            </a:r>
            <a:r>
              <a:rPr sz="1389" spc="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inf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rmation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status </a:t>
            </a:r>
            <a:r>
              <a:rPr sz="1389" spc="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cluster running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862" y="3785691"/>
            <a:ext cx="5762140" cy="3888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12785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9658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h2o.clearLog: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Cle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1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3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6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5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12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5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4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from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 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2785">
              <a:lnSpc>
                <a:spcPct val="95825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h2o.downloadAllLogs: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wnload</a:t>
            </a:r>
            <a:r>
              <a:rPr sz="1389" spc="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all</a:t>
            </a:r>
            <a:r>
              <a:rPr sz="1389" spc="4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9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files</a:t>
            </a:r>
            <a:r>
              <a:rPr sz="1389" spc="-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178360">
              <a:lnSpc>
                <a:spcPct val="99658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h2o.logAndEcho: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35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rite</a:t>
            </a:r>
            <a:r>
              <a:rPr sz="1389" spc="160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</a:t>
            </a:r>
            <a:r>
              <a:rPr sz="1389" spc="15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message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1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Java</a:t>
            </a:r>
            <a:r>
              <a:rPr sz="1389" spc="26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</a:t>
            </a:r>
            <a:r>
              <a:rPr sz="1389" spc="4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echo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it back.</a:t>
            </a:r>
            <a:endParaRPr sz="1389">
              <a:latin typeface="Times New Roman"/>
              <a:cs typeface="Times New Roman"/>
            </a:endParaRPr>
          </a:p>
          <a:p>
            <a:pPr marL="17639" marR="22735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h2o.openLog: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en</a:t>
            </a:r>
            <a:r>
              <a:rPr sz="1389" spc="16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existing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</a:t>
            </a:r>
            <a:r>
              <a:rPr sz="1389" spc="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of</a:t>
            </a:r>
            <a:r>
              <a:rPr sz="1389" spc="7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</a:t>
            </a:r>
            <a:r>
              <a:rPr sz="1389" spc="8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on</a:t>
            </a:r>
            <a:r>
              <a:rPr sz="1389" spc="13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cal</a:t>
            </a:r>
            <a:r>
              <a:rPr sz="1389" spc="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disk.</a:t>
            </a:r>
            <a:endParaRPr sz="1389">
              <a:latin typeface="Times New Roman"/>
              <a:cs typeface="Times New Roman"/>
            </a:endParaRPr>
          </a:p>
          <a:p>
            <a:pPr marL="17639" marR="287840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h2o.getLogPath: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Get</a:t>
            </a:r>
            <a:r>
              <a:rPr sz="1389" spc="13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file</a:t>
            </a:r>
            <a:r>
              <a:rPr sz="1389" spc="-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path</a:t>
            </a:r>
            <a:r>
              <a:rPr sz="1389" spc="31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f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7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the</a:t>
            </a:r>
            <a:r>
              <a:rPr sz="1389" spc="23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</a:t>
            </a:r>
            <a:r>
              <a:rPr sz="1389" spc="2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logs.</a:t>
            </a:r>
            <a:endParaRPr sz="1389">
              <a:latin typeface="Times New Roman"/>
              <a:cs typeface="Times New Roman"/>
            </a:endParaRPr>
          </a:p>
          <a:p>
            <a:pPr marL="17639" marR="248249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h2o.startLogging: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Begin</a:t>
            </a:r>
            <a:r>
              <a:rPr sz="1389" spc="5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  <a:p>
            <a:pPr marL="17639" marR="429823">
              <a:lnSpc>
                <a:spcPct val="99658"/>
              </a:lnSpc>
              <a:spcBef>
                <a:spcPts val="1054"/>
              </a:spcBef>
            </a:pPr>
            <a:r>
              <a:rPr sz="1389" dirty="0">
                <a:latin typeface="Times New Roman"/>
                <a:cs typeface="Times New Roman"/>
              </a:rPr>
              <a:t>h2o.stopLogging: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Stop</a:t>
            </a:r>
            <a:r>
              <a:rPr sz="1389" spc="244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logging</a:t>
            </a:r>
            <a:r>
              <a:rPr sz="1389" spc="-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R</a:t>
            </a:r>
            <a:r>
              <a:rPr sz="1389" spc="8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POST</a:t>
            </a:r>
            <a:r>
              <a:rPr sz="1389" spc="321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commands</a:t>
            </a:r>
            <a:r>
              <a:rPr sz="1389" spc="17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and</a:t>
            </a:r>
            <a:r>
              <a:rPr sz="1389" spc="19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err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r res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onses.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9861" y="7942135"/>
            <a:ext cx="4212164" cy="227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30424">
              <a:lnSpc>
                <a:spcPts val="1479"/>
              </a:lnSpc>
              <a:spcBef>
                <a:spcPts val="74"/>
              </a:spcBef>
            </a:pPr>
            <a:r>
              <a:rPr sz="1389" dirty="0">
                <a:latin typeface="Times New Roman"/>
                <a:cs typeface="Times New Roman"/>
              </a:rPr>
              <a:t>H2O</a:t>
            </a:r>
            <a:r>
              <a:rPr sz="1389" spc="83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Manip</a:t>
            </a:r>
            <a:r>
              <a:rPr sz="1389" spc="6" dirty="0">
                <a:latin typeface="Times New Roman"/>
                <a:cs typeface="Times New Roman"/>
              </a:rPr>
              <a:t>u</a:t>
            </a:r>
            <a:r>
              <a:rPr sz="1389" dirty="0">
                <a:latin typeface="Times New Roman"/>
                <a:cs typeface="Times New Roman"/>
              </a:rPr>
              <a:t>lation</a:t>
            </a:r>
            <a:endParaRPr sz="1389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1042"/>
              </a:spcBef>
            </a:pPr>
            <a:r>
              <a:rPr sz="1389" dirty="0">
                <a:latin typeface="Times New Roman"/>
                <a:cs typeface="Times New Roman"/>
              </a:rPr>
              <a:t>h2o.gsub: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global</a:t>
            </a:r>
            <a:r>
              <a:rPr sz="1389" spc="4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(all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ccurrences).</a:t>
            </a:r>
            <a:endParaRPr sz="1389">
              <a:latin typeface="Times New Roman"/>
              <a:cs typeface="Times New Roman"/>
            </a:endParaRPr>
          </a:p>
          <a:p>
            <a:pPr marL="17639" marR="30424">
              <a:lnSpc>
                <a:spcPct val="95825"/>
              </a:lnSpc>
              <a:spcBef>
                <a:spcPts val="1117"/>
              </a:spcBef>
            </a:pPr>
            <a:r>
              <a:rPr sz="1389" dirty="0">
                <a:latin typeface="Times New Roman"/>
                <a:cs typeface="Times New Roman"/>
              </a:rPr>
              <a:t>h2o.strsplit: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Split.</a:t>
            </a:r>
            <a:endParaRPr sz="1389">
              <a:latin typeface="Times New Roman"/>
              <a:cs typeface="Times New Roman"/>
            </a:endParaRPr>
          </a:p>
          <a:p>
            <a:pPr marL="17639" marR="406331">
              <a:lnSpc>
                <a:spcPts val="2708"/>
              </a:lnSpc>
              <a:spcBef>
                <a:spcPts val="378"/>
              </a:spcBef>
            </a:pPr>
            <a:r>
              <a:rPr sz="1389" dirty="0">
                <a:latin typeface="Times New Roman"/>
                <a:cs typeface="Times New Roman"/>
              </a:rPr>
              <a:t>h2o.sub: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String</a:t>
            </a:r>
            <a:r>
              <a:rPr sz="1389" spc="18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substitution </a:t>
            </a:r>
            <a:r>
              <a:rPr sz="1389" spc="29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(first</a:t>
            </a:r>
            <a:r>
              <a:rPr sz="1389" spc="199" dirty="0">
                <a:latin typeface="Times New Roman"/>
                <a:cs typeface="Times New Roman"/>
              </a:rPr>
              <a:t> </a:t>
            </a:r>
            <a:r>
              <a:rPr sz="1389" spc="40" dirty="0">
                <a:latin typeface="Times New Roman"/>
                <a:cs typeface="Times New Roman"/>
              </a:rPr>
              <a:t>o</a:t>
            </a:r>
            <a:r>
              <a:rPr sz="1389" dirty="0">
                <a:latin typeface="Times New Roman"/>
                <a:cs typeface="Times New Roman"/>
              </a:rPr>
              <a:t>ccurrence). h2o.tolower: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l</a:t>
            </a:r>
            <a:r>
              <a:rPr sz="1389" spc="-35" dirty="0">
                <a:latin typeface="Times New Roman"/>
                <a:cs typeface="Times New Roman"/>
              </a:rPr>
              <a:t>o</a:t>
            </a:r>
            <a:r>
              <a:rPr sz="1389" spc="-40" dirty="0">
                <a:latin typeface="Times New Roman"/>
                <a:cs typeface="Times New Roman"/>
              </a:rPr>
              <a:t>w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-6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h2o.toupper: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Convert</a:t>
            </a:r>
            <a:r>
              <a:rPr sz="1389" spc="117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ch</a:t>
            </a:r>
            <a:r>
              <a:rPr sz="1389" spc="-35" dirty="0">
                <a:latin typeface="Times New Roman"/>
                <a:cs typeface="Times New Roman"/>
              </a:rPr>
              <a:t>a</a:t>
            </a:r>
            <a:r>
              <a:rPr sz="1389" dirty="0">
                <a:latin typeface="Times New Roman"/>
                <a:cs typeface="Times New Roman"/>
              </a:rPr>
              <a:t>racters</a:t>
            </a:r>
            <a:r>
              <a:rPr sz="1389" spc="32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to</a:t>
            </a:r>
            <a:r>
              <a:rPr sz="1389" spc="225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up</a:t>
            </a:r>
            <a:r>
              <a:rPr sz="1389" spc="40" dirty="0">
                <a:latin typeface="Times New Roman"/>
                <a:cs typeface="Times New Roman"/>
              </a:rPr>
              <a:t>p</a:t>
            </a:r>
            <a:r>
              <a:rPr sz="1389" dirty="0">
                <a:latin typeface="Times New Roman"/>
                <a:cs typeface="Times New Roman"/>
              </a:rPr>
              <a:t>er</a:t>
            </a:r>
            <a:r>
              <a:rPr sz="1389" spc="158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case. h2o.trim: </a:t>
            </a:r>
            <a:r>
              <a:rPr sz="1389" spc="-75" dirty="0">
                <a:latin typeface="Times New Roman"/>
                <a:cs typeface="Times New Roman"/>
              </a:rPr>
              <a:t> </a:t>
            </a:r>
            <a:r>
              <a:rPr sz="1389" spc="-110" dirty="0">
                <a:latin typeface="Times New Roman"/>
                <a:cs typeface="Times New Roman"/>
              </a:rPr>
              <a:t>T</a:t>
            </a:r>
            <a:r>
              <a:rPr sz="1389" dirty="0">
                <a:latin typeface="Times New Roman"/>
                <a:cs typeface="Times New Roman"/>
              </a:rPr>
              <a:t>rim</a:t>
            </a:r>
            <a:r>
              <a:rPr sz="1389" spc="172" dirty="0">
                <a:latin typeface="Times New Roman"/>
                <a:cs typeface="Times New Roman"/>
              </a:rPr>
              <a:t> </a:t>
            </a:r>
            <a:r>
              <a:rPr sz="1389" dirty="0">
                <a:latin typeface="Times New Roman"/>
                <a:cs typeface="Times New Roman"/>
              </a:rPr>
              <a:t>spaces.</a:t>
            </a:r>
            <a:endParaRPr sz="138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8836" y="573386"/>
            <a:ext cx="324544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3" name="object 3"/>
          <p:cNvSpPr txBox="1"/>
          <p:nvPr/>
        </p:nvSpPr>
        <p:spPr>
          <a:xfrm>
            <a:off x="5357947" y="573386"/>
            <a:ext cx="78656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  <p:sp>
        <p:nvSpPr>
          <p:cNvPr id="2" name="object 2"/>
          <p:cNvSpPr txBox="1"/>
          <p:nvPr/>
        </p:nvSpPr>
        <p:spPr>
          <a:xfrm>
            <a:off x="6248824" y="573386"/>
            <a:ext cx="3593675" cy="211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78">
              <a:lnSpc>
                <a:spcPts val="1389"/>
              </a:lnSpc>
            </a:pPr>
            <a:endParaRPr sz="1389"/>
          </a:p>
        </p:txBody>
      </p:sp>
    </p:spTree>
    <p:extLst>
      <p:ext uri="{BB962C8B-B14F-4D97-AF65-F5344CB8AC3E}">
        <p14:creationId xmlns:p14="http://schemas.microsoft.com/office/powerpoint/2010/main" val="31372617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328235" y="29403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3" name="object 13"/>
          <p:cNvSpPr/>
          <p:nvPr/>
        </p:nvSpPr>
        <p:spPr>
          <a:xfrm>
            <a:off x="6758870" y="33972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2" name="object 12"/>
          <p:cNvSpPr/>
          <p:nvPr/>
        </p:nvSpPr>
        <p:spPr>
          <a:xfrm>
            <a:off x="7954539" y="3397214"/>
            <a:ext cx="47449" cy="0"/>
          </a:xfrm>
          <a:custGeom>
            <a:avLst/>
            <a:gdLst/>
            <a:ahLst/>
            <a:cxnLst/>
            <a:rect l="l" t="t" r="r" b="b"/>
            <a:pathLst>
              <a:path w="34162">
                <a:moveTo>
                  <a:pt x="0" y="0"/>
                </a:moveTo>
                <a:lnTo>
                  <a:pt x="341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67"/>
          </a:p>
        </p:txBody>
      </p:sp>
      <p:sp>
        <p:nvSpPr>
          <p:cNvPr id="10" name="object 10"/>
          <p:cNvSpPr txBox="1"/>
          <p:nvPr/>
        </p:nvSpPr>
        <p:spPr>
          <a:xfrm>
            <a:off x="4109862" y="1293020"/>
            <a:ext cx="3295407" cy="338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>
              <a:lnSpc>
                <a:spcPts val="2458"/>
              </a:lnSpc>
              <a:spcBef>
                <a:spcPts val="122"/>
              </a:spcBef>
            </a:pPr>
            <a:r>
              <a:rPr sz="2361" dirty="0">
                <a:latin typeface="Times New Roman"/>
                <a:cs typeface="Times New Roman"/>
              </a:rPr>
              <a:t>Common</a:t>
            </a:r>
            <a:r>
              <a:rPr sz="2361" spc="226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R</a:t>
            </a:r>
            <a:r>
              <a:rPr sz="2361" spc="378" dirty="0">
                <a:latin typeface="Times New Roman"/>
                <a:cs typeface="Times New Roman"/>
              </a:rPr>
              <a:t> </a:t>
            </a:r>
            <a:r>
              <a:rPr sz="2361" dirty="0">
                <a:latin typeface="Times New Roman"/>
                <a:cs typeface="Times New Roman"/>
              </a:rPr>
              <a:t>Commands</a:t>
            </a:r>
            <a:endParaRPr sz="236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9192" y="1749413"/>
            <a:ext cx="4796839" cy="1251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75"/>
              </a:lnSpc>
              <a:spcBef>
                <a:spcPts val="68"/>
              </a:spcBef>
            </a:pPr>
            <a:r>
              <a:rPr sz="1250" dirty="0">
                <a:latin typeface="Times New Roman"/>
                <a:cs typeface="Times New Roman"/>
              </a:rPr>
              <a:t>library(h2o):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10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pac</a:t>
            </a:r>
            <a:r>
              <a:rPr sz="1250" spc="-35" dirty="0">
                <a:latin typeface="Times New Roman"/>
                <a:cs typeface="Times New Roman"/>
              </a:rPr>
              <a:t>k</a:t>
            </a:r>
            <a:r>
              <a:rPr sz="1250" dirty="0">
                <a:latin typeface="Times New Roman"/>
                <a:cs typeface="Times New Roman"/>
              </a:rPr>
              <a:t>age.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ct val="138888"/>
              </a:lnSpc>
              <a:spcBef>
                <a:spcPts val="257"/>
              </a:spcBef>
            </a:pPr>
            <a:r>
              <a:rPr sz="1250" dirty="0">
                <a:latin typeface="Times New Roman"/>
                <a:cs typeface="Times New Roman"/>
              </a:rPr>
              <a:t>h2o.init():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Connects</a:t>
            </a:r>
            <a:r>
              <a:rPr sz="1250" spc="30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23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8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rts)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2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h2o.shutdown():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Shuts</a:t>
            </a:r>
            <a:r>
              <a:rPr sz="1250" spc="31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wn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2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cluster. h2o.importFile(path): </a:t>
            </a:r>
            <a:r>
              <a:rPr sz="1250" spc="-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35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rts</a:t>
            </a:r>
            <a:r>
              <a:rPr sz="1250" spc="28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file</a:t>
            </a:r>
            <a:r>
              <a:rPr sz="1250" spc="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into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H2O. h2o.deeplearning(x,y,training</a:t>
            </a:r>
            <a:r>
              <a:rPr sz="1250" spc="-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frame,hidden,epochs):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9192" y="3000480"/>
            <a:ext cx="5511335" cy="457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24231">
              <a:lnSpc>
                <a:spcPts val="1346"/>
              </a:lnSpc>
              <a:spcBef>
                <a:spcPts val="67"/>
              </a:spcBef>
            </a:pPr>
            <a:r>
              <a:rPr sz="1250" dirty="0">
                <a:latin typeface="Times New Roman"/>
                <a:cs typeface="Times New Roman"/>
              </a:rPr>
              <a:t>Creates</a:t>
            </a:r>
            <a:r>
              <a:rPr sz="1250" spc="3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Deep</a:t>
            </a:r>
            <a:r>
              <a:rPr sz="1250" spc="196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</a:t>
            </a:r>
            <a:r>
              <a:rPr sz="1250" spc="-35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rning</a:t>
            </a:r>
            <a:r>
              <a:rPr sz="1250" spc="16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</a:t>
            </a:r>
            <a:r>
              <a:rPr sz="1250" spc="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del.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ct val="95825"/>
              </a:lnSpc>
              <a:spcBef>
                <a:spcPts val="571"/>
              </a:spcBef>
            </a:pPr>
            <a:r>
              <a:rPr sz="1250" dirty="0">
                <a:latin typeface="Times New Roman"/>
                <a:cs typeface="Times New Roman"/>
              </a:rPr>
              <a:t>h2o.grid(algorithm,grid</a:t>
            </a:r>
            <a:r>
              <a:rPr sz="1250" spc="-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id,...,hyper</a:t>
            </a:r>
            <a:r>
              <a:rPr sz="1250" spc="-6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params</a:t>
            </a:r>
            <a:r>
              <a:rPr sz="1250" spc="36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 </a:t>
            </a:r>
            <a:r>
              <a:rPr sz="1250" spc="16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list()): </a:t>
            </a:r>
            <a:r>
              <a:rPr sz="1250" spc="-12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</a:t>
            </a:r>
            <a:r>
              <a:rPr sz="1250" spc="-35" dirty="0">
                <a:latin typeface="Times New Roman"/>
                <a:cs typeface="Times New Roman"/>
              </a:rPr>
              <a:t>a</a:t>
            </a:r>
            <a:r>
              <a:rPr sz="1250" dirty="0">
                <a:latin typeface="Times New Roman"/>
                <a:cs typeface="Times New Roman"/>
              </a:rPr>
              <a:t>rts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9192" y="3457381"/>
            <a:ext cx="5376810" cy="650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39" marR="9743">
              <a:lnSpc>
                <a:spcPts val="1346"/>
              </a:lnSpc>
              <a:spcBef>
                <a:spcPts val="67"/>
              </a:spcBef>
            </a:pP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grid</a:t>
            </a:r>
            <a:r>
              <a:rPr sz="1250" spc="13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sup</a:t>
            </a:r>
            <a:r>
              <a:rPr sz="1250" spc="40" dirty="0">
                <a:latin typeface="Times New Roman"/>
                <a:cs typeface="Times New Roman"/>
              </a:rPr>
              <a:t>p</a:t>
            </a:r>
            <a:r>
              <a:rPr sz="1250" spc="-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rt 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24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gives</a:t>
            </a:r>
            <a:r>
              <a:rPr sz="1250" spc="6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results.</a:t>
            </a:r>
            <a:endParaRPr sz="1250">
              <a:latin typeface="Times New Roman"/>
              <a:cs typeface="Times New Roman"/>
            </a:endParaRPr>
          </a:p>
          <a:p>
            <a:pPr marL="17639">
              <a:lnSpc>
                <a:spcPts val="1436"/>
              </a:lnSpc>
              <a:spcBef>
                <a:spcPts val="571"/>
              </a:spcBef>
            </a:pPr>
            <a:r>
              <a:rPr sz="1250" dirty="0">
                <a:latin typeface="Times New Roman"/>
                <a:cs typeface="Times New Roman"/>
              </a:rPr>
              <a:t>h2o.predict(model,</a:t>
            </a:r>
            <a:r>
              <a:rPr sz="1250" spc="308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newdata): </a:t>
            </a:r>
            <a:r>
              <a:rPr sz="1250" spc="-12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Generate</a:t>
            </a:r>
            <a:r>
              <a:rPr sz="1250" spc="68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</a:t>
            </a:r>
            <a:r>
              <a:rPr sz="1250" dirty="0">
                <a:latin typeface="Times New Roman"/>
                <a:cs typeface="Times New Roman"/>
              </a:rPr>
              <a:t>redictio</a:t>
            </a:r>
            <a:r>
              <a:rPr sz="1250" spc="6" dirty="0">
                <a:latin typeface="Times New Roman"/>
                <a:cs typeface="Times New Roman"/>
              </a:rPr>
              <a:t>n</a:t>
            </a:r>
            <a:r>
              <a:rPr sz="1250" dirty="0">
                <a:latin typeface="Times New Roman"/>
                <a:cs typeface="Times New Roman"/>
              </a:rPr>
              <a:t>s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from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</a:t>
            </a:r>
            <a:r>
              <a:rPr sz="1250" spc="31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H2O</a:t>
            </a:r>
            <a:r>
              <a:rPr sz="1250" spc="-26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</a:t>
            </a:r>
            <a:r>
              <a:rPr sz="1250" spc="35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del on</a:t>
            </a:r>
            <a:r>
              <a:rPr sz="1250" spc="15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72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test </a:t>
            </a:r>
            <a:r>
              <a:rPr sz="1250" spc="47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set.</a:t>
            </a: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44188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276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80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6210" y="1562649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Operations</a:t>
            </a:r>
            <a:endParaRPr lang="es-ES"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01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03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6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 smtClean="0"/>
              <a:t>h2o</a:t>
            </a:r>
            <a:r>
              <a:rPr dirty="0" smtClean="0"/>
              <a:t>: </a:t>
            </a:r>
            <a:r>
              <a:rPr dirty="0"/>
              <a:t>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26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separate or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gro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up together sections</a:t>
            </a:r>
            <a:r>
              <a:rPr dirty="0"/>
              <a:t>.</a:t>
            </a:r>
          </a:p>
        </p:txBody>
      </p:sp>
      <p:sp>
        <p:nvSpPr>
          <p:cNvPr id="328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29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30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31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" name="Rectangle"/>
          <p:cNvSpPr/>
          <p:nvPr/>
        </p:nvSpPr>
        <p:spPr>
          <a:xfrm>
            <a:off x="6351602" y="3205178"/>
            <a:ext cx="840853" cy="37224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36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41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39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2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43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6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 dirty="0"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r>
              <a:rPr b="1" dirty="0" err="1">
                <a:latin typeface="Helvetica Neue"/>
                <a:ea typeface="Helvetica Neue"/>
                <a:cs typeface="Helvetica Neue"/>
                <a:sym typeface="Helvetica Neue"/>
              </a:rPr>
              <a:t>Neue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dirty="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dirty="0"/>
              <a:t>,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www.fontsquirrel.com/fonts/source-sans-pro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rPr dirty="0"/>
              <a:t>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rPr dirty="0"/>
              <a:t>, </a:t>
            </a:r>
            <a:r>
              <a:rPr dirty="0"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 dirty="0"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fortawesome.github.io/Font-Awesome/get-started/</a:t>
            </a:r>
          </a:p>
        </p:txBody>
      </p:sp>
      <p:sp>
        <p:nvSpPr>
          <p:cNvPr id="347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u="sng" dirty="0">
                <a:hlinkClick r:id="rId10"/>
              </a:rPr>
              <a:t>fortawesome.github.io/Font-Awesome/</a:t>
            </a:r>
            <a:r>
              <a:rPr u="sng" dirty="0" err="1">
                <a:hlinkClick r:id="rId10"/>
              </a:rPr>
              <a:t>cheatsheet</a:t>
            </a:r>
            <a:r>
              <a:rPr u="sng" dirty="0">
                <a:hlinkClick r:id="rId10"/>
              </a:rPr>
              <a:t>/</a:t>
            </a:r>
            <a:r>
              <a:rPr dirty="0"/>
              <a:t>. Then set the text font to font awesome.</a:t>
            </a:r>
          </a:p>
        </p:txBody>
      </p:sp>
      <p:sp>
        <p:nvSpPr>
          <p:cNvPr id="348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49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51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52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53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54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55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6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36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36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7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3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8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8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8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8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8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1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93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94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95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97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99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1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402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4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5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06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10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1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323328" y="1997115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 smtClean="0"/>
              <a:t>DATA IMPORT / EXPORT</a:t>
            </a:r>
            <a:endParaRPr dirty="0"/>
          </a:p>
        </p:txBody>
      </p:sp>
      <p:sp>
        <p:nvSpPr>
          <p:cNvPr id="143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320439" y="2255550"/>
            <a:ext cx="4080953" cy="1184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h2o.downloadCSV</a:t>
            </a:r>
            <a:r>
              <a:rPr lang="es-ES" dirty="0">
                <a:latin typeface="+mn-lt"/>
              </a:rPr>
              <a:t>: </a:t>
            </a:r>
            <a:r>
              <a:rPr lang="es-ES" dirty="0" err="1">
                <a:latin typeface="+mn-lt"/>
              </a:rPr>
              <a:t>Download</a:t>
            </a:r>
            <a:r>
              <a:rPr lang="es-ES" dirty="0">
                <a:latin typeface="+mn-lt"/>
              </a:rPr>
              <a:t> a H2O </a:t>
            </a:r>
            <a:r>
              <a:rPr lang="es-ES" dirty="0" err="1">
                <a:latin typeface="+mn-lt"/>
              </a:rPr>
              <a:t>dataset</a:t>
            </a:r>
            <a:r>
              <a:rPr lang="es-ES" dirty="0">
                <a:latin typeface="+mn-lt"/>
              </a:rPr>
              <a:t>  to a CSV file </a:t>
            </a:r>
            <a:r>
              <a:rPr lang="es-ES" dirty="0" err="1">
                <a:latin typeface="+mn-lt"/>
              </a:rPr>
              <a:t>on</a:t>
            </a:r>
            <a:r>
              <a:rPr lang="es-ES" dirty="0">
                <a:latin typeface="+mn-lt"/>
              </a:rPr>
              <a:t> local disk</a:t>
            </a:r>
            <a:r>
              <a:rPr lang="es-ES" dirty="0" smtClean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+mn-lt"/>
              </a:rPr>
              <a:t>h2o.exportFile</a:t>
            </a:r>
            <a:r>
              <a:rPr lang="es-ES" dirty="0">
                <a:latin typeface="+mn-lt"/>
              </a:rPr>
              <a:t>:  </a:t>
            </a:r>
            <a:r>
              <a:rPr lang="es-ES" dirty="0" err="1">
                <a:latin typeface="+mn-lt"/>
              </a:rPr>
              <a:t>Export</a:t>
            </a:r>
            <a:r>
              <a:rPr lang="es-ES" dirty="0">
                <a:latin typeface="+mn-lt"/>
              </a:rPr>
              <a:t> H2O Data </a:t>
            </a:r>
            <a:r>
              <a:rPr lang="es-ES" dirty="0" err="1">
                <a:latin typeface="+mn-lt"/>
              </a:rPr>
              <a:t>Frame</a:t>
            </a:r>
            <a:r>
              <a:rPr lang="es-ES" dirty="0">
                <a:latin typeface="+mn-lt"/>
              </a:rPr>
              <a:t> to a file. h2o.importFile:  </a:t>
            </a:r>
            <a:r>
              <a:rPr lang="es-ES" dirty="0" err="1">
                <a:latin typeface="+mn-lt"/>
              </a:rPr>
              <a:t>Import</a:t>
            </a:r>
            <a:r>
              <a:rPr lang="es-ES" dirty="0">
                <a:latin typeface="+mn-lt"/>
              </a:rPr>
              <a:t> a file </a:t>
            </a:r>
            <a:r>
              <a:rPr lang="es-ES" dirty="0" err="1">
                <a:latin typeface="+mn-lt"/>
              </a:rPr>
              <a:t>from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local </a:t>
            </a:r>
            <a:r>
              <a:rPr lang="es-ES" dirty="0" err="1">
                <a:latin typeface="+mn-lt"/>
              </a:rPr>
              <a:t>path</a:t>
            </a:r>
            <a:r>
              <a:rPr lang="es-ES" dirty="0">
                <a:latin typeface="+mn-lt"/>
              </a:rPr>
              <a:t> and </a:t>
            </a:r>
            <a:r>
              <a:rPr lang="es-ES" dirty="0" err="1">
                <a:latin typeface="+mn-lt"/>
              </a:rPr>
              <a:t>parse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it</a:t>
            </a:r>
            <a:r>
              <a:rPr lang="es-ES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s-ES" dirty="0" smtClean="0">
                <a:latin typeface="Menlo"/>
                <a:sym typeface="Source Sans Pro"/>
              </a:rPr>
              <a:t>  </a:t>
            </a:r>
            <a:endParaRPr u="sng" dirty="0">
              <a:latin typeface="Menlo"/>
              <a:sym typeface="Source Sans Pro"/>
              <a:hlinkClick r:id="rId9"/>
            </a:endParaRP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128" y="6169460"/>
            <a:ext cx="448425" cy="44854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4051965073"/>
              </p:ext>
            </p:extLst>
          </p:nvPr>
        </p:nvGraphicFramePr>
        <p:xfrm>
          <a:off x="1015268" y="7285512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" name="Group"/>
          <p:cNvGrpSpPr/>
          <p:nvPr/>
        </p:nvGrpSpPr>
        <p:grpSpPr>
          <a:xfrm>
            <a:off x="2686725" y="6169459"/>
            <a:ext cx="448425" cy="448545"/>
            <a:chOff x="0" y="0"/>
            <a:chExt cx="448424" cy="448544"/>
          </a:xfrm>
        </p:grpSpPr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4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1576327" y="6169460"/>
            <a:ext cx="448425" cy="448544"/>
            <a:chOff x="0" y="0"/>
            <a:chExt cx="448424" cy="448543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18" name="ICONS"/>
          <p:cNvSpPr txBox="1"/>
          <p:nvPr/>
        </p:nvSpPr>
        <p:spPr>
          <a:xfrm>
            <a:off x="868835" y="6688309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ICONS</a:t>
            </a:r>
          </a:p>
        </p:txBody>
      </p:sp>
      <p:sp>
        <p:nvSpPr>
          <p:cNvPr id="119" name="MOCK TABLES"/>
          <p:cNvSpPr txBox="1"/>
          <p:nvPr/>
        </p:nvSpPr>
        <p:spPr>
          <a:xfrm>
            <a:off x="841088" y="5456009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120" name="MOCK GRAPHS"/>
          <p:cNvSpPr txBox="1"/>
          <p:nvPr/>
        </p:nvSpPr>
        <p:spPr>
          <a:xfrm>
            <a:off x="816994" y="5814710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121" name="TABLES"/>
          <p:cNvSpPr txBox="1"/>
          <p:nvPr/>
        </p:nvSpPr>
        <p:spPr>
          <a:xfrm>
            <a:off x="816994" y="6960824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2131526" y="6169460"/>
            <a:ext cx="448425" cy="448544"/>
            <a:chOff x="0" y="0"/>
            <a:chExt cx="448424" cy="448543"/>
          </a:xfrm>
        </p:grpSpPr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25" name="Line"/>
          <p:cNvSpPr/>
          <p:nvPr/>
        </p:nvSpPr>
        <p:spPr>
          <a:xfrm>
            <a:off x="827593" y="663312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ine"/>
          <p:cNvSpPr/>
          <p:nvPr/>
        </p:nvSpPr>
        <p:spPr>
          <a:xfrm>
            <a:off x="775752" y="576516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Line"/>
          <p:cNvSpPr/>
          <p:nvPr/>
        </p:nvSpPr>
        <p:spPr>
          <a:xfrm>
            <a:off x="775752" y="69147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5074930" y="3272575"/>
            <a:ext cx="827379" cy="215901"/>
            <a:chOff x="0" y="0"/>
            <a:chExt cx="827378" cy="215900"/>
          </a:xfrm>
        </p:grpSpPr>
        <p:sp>
          <p:nvSpPr>
            <p:cNvPr id="129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dirty="0"/>
                <a:t>Section 1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1952213" y="4385026"/>
            <a:ext cx="4103268" cy="774822"/>
            <a:chOff x="26928" y="-558920"/>
            <a:chExt cx="4103263" cy="774820"/>
          </a:xfrm>
        </p:grpSpPr>
        <p:sp>
          <p:nvSpPr>
            <p:cNvPr id="132" name="Rectangle"/>
            <p:cNvSpPr/>
            <p:nvPr/>
          </p:nvSpPr>
          <p:spPr>
            <a:xfrm>
              <a:off x="3289339" y="-558920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dirty="0"/>
                <a:t>Section 2</a:t>
              </a:r>
            </a:p>
          </p:txBody>
        </p:sp>
      </p:grpSp>
      <p:grpSp>
        <p:nvGrpSpPr>
          <p:cNvPr id="134" name="Group"/>
          <p:cNvGrpSpPr/>
          <p:nvPr/>
        </p:nvGrpSpPr>
        <p:grpSpPr>
          <a:xfrm>
            <a:off x="1271480" y="3585494"/>
            <a:ext cx="840342" cy="679873"/>
            <a:chOff x="0" y="0"/>
            <a:chExt cx="840341" cy="679872"/>
          </a:xfrm>
        </p:grpSpPr>
        <p:sp>
          <p:nvSpPr>
            <p:cNvPr id="135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sp>
        <p:nvSpPr>
          <p:cNvPr id="137" name="KEYNOTE"/>
          <p:cNvSpPr txBox="1"/>
          <p:nvPr/>
        </p:nvSpPr>
        <p:spPr>
          <a:xfrm>
            <a:off x="1026881" y="4543750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KEYNOTE</a:t>
            </a:r>
          </a:p>
        </p:txBody>
      </p:sp>
      <p:sp>
        <p:nvSpPr>
          <p:cNvPr id="138" name="Line"/>
          <p:cNvSpPr/>
          <p:nvPr/>
        </p:nvSpPr>
        <p:spPr>
          <a:xfrm>
            <a:off x="949682" y="440973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2861</Words>
  <Application>Microsoft Office PowerPoint</Application>
  <PresentationFormat>Personalizado</PresentationFormat>
  <Paragraphs>375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3" baseType="lpstr">
      <vt:lpstr>Avenir Roman</vt:lpstr>
      <vt:lpstr>Cambria</vt:lpstr>
      <vt:lpstr>ChunkFive-Roman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h2o: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Juan</cp:lastModifiedBy>
  <cp:revision>46</cp:revision>
  <dcterms:modified xsi:type="dcterms:W3CDTF">2018-02-11T02:23:43Z</dcterms:modified>
</cp:coreProperties>
</file>