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>
        <p:scale>
          <a:sx n="66" d="100"/>
          <a:sy n="66" d="100"/>
        </p:scale>
        <p:origin x="2292" y="330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wmf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wmf"/><Relationship Id="rId5" Type="http://schemas.openxmlformats.org/officeDocument/2006/relationships/hyperlink" Target="http://docs.h2o.ai/" TargetMode="External"/><Relationship Id="rId15" Type="http://schemas.openxmlformats.org/officeDocument/2006/relationships/image" Target="../media/image12.wmf"/><Relationship Id="rId10" Type="http://schemas.openxmlformats.org/officeDocument/2006/relationships/image" Target="../media/image7.wmf"/><Relationship Id="rId4" Type="http://schemas.openxmlformats.org/officeDocument/2006/relationships/hyperlink" Target="mailto:jtelleria.rproject@gmail.com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"/>
          <p:cNvSpPr/>
          <p:nvPr/>
        </p:nvSpPr>
        <p:spPr>
          <a:xfrm>
            <a:off x="10412281" y="7622015"/>
            <a:ext cx="3266680" cy="271367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Group"/>
          <p:cNvSpPr/>
          <p:nvPr/>
        </p:nvSpPr>
        <p:spPr>
          <a:xfrm>
            <a:off x="10414218" y="1216703"/>
            <a:ext cx="3261283" cy="2561194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Group"/>
          <p:cNvSpPr/>
          <p:nvPr/>
        </p:nvSpPr>
        <p:spPr>
          <a:xfrm>
            <a:off x="10414386" y="3774229"/>
            <a:ext cx="3261283" cy="3847787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Group"/>
          <p:cNvSpPr/>
          <p:nvPr/>
        </p:nvSpPr>
        <p:spPr>
          <a:xfrm>
            <a:off x="7114051" y="1219642"/>
            <a:ext cx="3084896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3865174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8" name="CODE"/>
          <p:cNvSpPr txBox="1"/>
          <p:nvPr/>
        </p:nvSpPr>
        <p:spPr>
          <a:xfrm>
            <a:off x="3771155" y="156657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15161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50630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14589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3515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757908"/>
            <a:ext cx="3141665" cy="2105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h2o.uploadFile: </a:t>
            </a:r>
            <a:r>
              <a:rPr lang="en-US" b="0" dirty="0">
                <a:cs typeface="Times New Roman"/>
              </a:rPr>
              <a:t>Upload a file into H2O from a client-side path, and parse it.</a:t>
            </a:r>
          </a:p>
          <a:p>
            <a:pPr algn="just"/>
            <a:endParaRPr lang="es-ES" sz="1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Download</a:t>
            </a:r>
            <a:r>
              <a:rPr lang="es-ES" b="0" dirty="0">
                <a:latin typeface="+mn-lt"/>
                <a:cs typeface="Times New Roman"/>
              </a:rPr>
              <a:t> a H2O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 to a </a:t>
            </a:r>
            <a:r>
              <a:rPr lang="es-ES" b="0" dirty="0" err="1">
                <a:cs typeface="Times New Roman"/>
              </a:rPr>
              <a:t>client-side</a:t>
            </a:r>
            <a:r>
              <a:rPr lang="es-ES" b="0" dirty="0"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 file.</a:t>
            </a:r>
            <a:endParaRPr lang="es-ES" sz="200" b="0" dirty="0">
              <a:latin typeface="+mn-lt"/>
              <a:cs typeface="Times New Roman"/>
            </a:endParaRPr>
          </a:p>
          <a:p>
            <a:pPr algn="just"/>
            <a:endParaRPr lang="es-ES" sz="100" dirty="0">
              <a:cs typeface="Times New Roman"/>
            </a:endParaRPr>
          </a:p>
          <a:p>
            <a:pPr algn="just"/>
            <a:r>
              <a:rPr lang="es-ES" dirty="0">
                <a:cs typeface="Times New Roman"/>
              </a:rPr>
              <a:t>h2o.importFile: </a:t>
            </a:r>
            <a:r>
              <a:rPr lang="es-ES" b="0" dirty="0" err="1">
                <a:cs typeface="Times New Roman"/>
              </a:rPr>
              <a:t>Im</a:t>
            </a:r>
            <a:r>
              <a:rPr lang="es-ES" b="0" spc="40" dirty="0" err="1">
                <a:cs typeface="Times New Roman"/>
              </a:rPr>
              <a:t>p</a:t>
            </a:r>
            <a:r>
              <a:rPr lang="es-ES" b="0" spc="-40" dirty="0" err="1">
                <a:cs typeface="Times New Roman"/>
              </a:rPr>
              <a:t>o</a:t>
            </a:r>
            <a:r>
              <a:rPr lang="es-ES" b="0" dirty="0" err="1">
                <a:cs typeface="Times New Roman"/>
              </a:rPr>
              <a:t>rt</a:t>
            </a:r>
            <a:r>
              <a:rPr lang="es-ES" b="0" spc="185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153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file </a:t>
            </a:r>
            <a:r>
              <a:rPr lang="es-ES" b="0" dirty="0" err="1">
                <a:cs typeface="Times New Roman"/>
              </a:rPr>
              <a:t>into</a:t>
            </a:r>
            <a:r>
              <a:rPr lang="es-ES" b="0" dirty="0">
                <a:cs typeface="Times New Roman"/>
              </a:rPr>
              <a:t> H2O </a:t>
            </a:r>
            <a:r>
              <a:rPr lang="es-ES" b="0" dirty="0" err="1">
                <a:cs typeface="Times New Roman"/>
              </a:rPr>
              <a:t>from</a:t>
            </a:r>
            <a:r>
              <a:rPr lang="es-ES" b="0" spc="90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236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server-</a:t>
            </a:r>
            <a:r>
              <a:rPr lang="es-ES" b="0" dirty="0" err="1">
                <a:cs typeface="Times New Roman"/>
              </a:rPr>
              <a:t>side</a:t>
            </a:r>
            <a:r>
              <a:rPr lang="es-ES" b="0" spc="36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path</a:t>
            </a:r>
            <a:r>
              <a:rPr lang="es-ES" b="0" dirty="0">
                <a:cs typeface="Times New Roman"/>
              </a:rPr>
              <a:t>,</a:t>
            </a:r>
            <a:r>
              <a:rPr lang="es-ES" b="0" spc="308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and</a:t>
            </a:r>
            <a:r>
              <a:rPr lang="es-ES" b="0" spc="19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</a:t>
            </a:r>
            <a:r>
              <a:rPr lang="es-ES" b="0" spc="-35" dirty="0" err="1">
                <a:cs typeface="Times New Roman"/>
              </a:rPr>
              <a:t>a</a:t>
            </a:r>
            <a:r>
              <a:rPr lang="es-ES" b="0" dirty="0" err="1">
                <a:cs typeface="Times New Roman"/>
              </a:rPr>
              <a:t>rse</a:t>
            </a:r>
            <a:r>
              <a:rPr lang="es-ES" b="0" spc="16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it</a:t>
            </a:r>
            <a:r>
              <a:rPr lang="es-ES" b="0" dirty="0">
                <a:cs typeface="Times New Roman"/>
              </a:rPr>
              <a:t>.</a:t>
            </a:r>
            <a:endParaRPr lang="es-ES" dirty="0">
              <a:latin typeface="+mn-lt"/>
              <a:cs typeface="Times New Roman"/>
            </a:endParaRPr>
          </a:p>
          <a:p>
            <a:pPr algn="just"/>
            <a:endParaRPr lang="es-ES" sz="1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 a server-</a:t>
            </a:r>
            <a:r>
              <a:rPr lang="es-ES" b="0" dirty="0" err="1">
                <a:latin typeface="+mn-lt"/>
                <a:cs typeface="Times New Roman"/>
              </a:rPr>
              <a:t>side</a:t>
            </a:r>
            <a:r>
              <a:rPr lang="es-ES" b="0" dirty="0">
                <a:latin typeface="+mn-lt"/>
                <a:cs typeface="Times New Roman"/>
              </a:rPr>
              <a:t> file.</a:t>
            </a:r>
            <a:endParaRPr lang="en-US" sz="200" b="0" dirty="0">
              <a:latin typeface="+mn-lt"/>
              <a:cs typeface="Times New Roman"/>
            </a:endParaRPr>
          </a:p>
          <a:p>
            <a:pPr algn="just"/>
            <a:endParaRPr lang="en-US" sz="1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h2o.parseRaw: </a:t>
            </a:r>
            <a:r>
              <a:rPr lang="en-US" b="0" dirty="0">
                <a:cs typeface="Times New Roman"/>
              </a:rPr>
              <a:t>Parse a raw data  file.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094771"/>
            <a:ext cx="3141665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4503758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463105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204323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5311930"/>
            <a:ext cx="3141665" cy="2921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cs typeface="Times New Roman"/>
              </a:rPr>
              <a:t>Creates a data frame in H2O with real-valued, categorical, integer, and binary columns specified by the user, </a:t>
            </a:r>
            <a:r>
              <a:rPr lang="en-US" b="0" dirty="0">
                <a:latin typeface="+mn-lt"/>
                <a:cs typeface="Times New Roman"/>
              </a:rPr>
              <a:t>with optional randomization.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s-ES" dirty="0"/>
              <a:t>h2o.target_encode_apply: </a:t>
            </a:r>
            <a:r>
              <a:rPr lang="es-ES" b="0" dirty="0"/>
              <a:t>T</a:t>
            </a:r>
            <a:r>
              <a:rPr lang="en-US" b="0" dirty="0" err="1"/>
              <a:t>arget</a:t>
            </a:r>
            <a:r>
              <a:rPr lang="en-US" b="0" dirty="0"/>
              <a:t> encoding map to an H2O Data Frame, which can improve performance of supervised learning models for high cardinality categorical columns.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285" name="SUBTITLE"/>
          <p:cNvSpPr txBox="1"/>
          <p:nvPr/>
        </p:nvSpPr>
        <p:spPr>
          <a:xfrm>
            <a:off x="282034" y="821992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347624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7244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8972613"/>
            <a:ext cx="3141665" cy="1423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h2o.na_omit: </a:t>
            </a:r>
            <a:r>
              <a:rPr lang="en-US" b="0" dirty="0">
                <a:cs typeface="Times New Roman"/>
              </a:rPr>
              <a:t>Remove Rows With NAs.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66511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(/push) pieces from (/to) a H2O Parsed Data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71648" y="3125647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11475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235366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h2o.head, h2o.tail: </a:t>
            </a:r>
            <a:r>
              <a:rPr lang="en-US" b="0" dirty="0">
                <a:cs typeface="Times New Roman"/>
              </a:rPr>
              <a:t>Object’s Start or End.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35008" y="7660927"/>
            <a:ext cx="219611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BASIC DATA MANIPULATION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53887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96741" y="7765587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43" name="CODE"/>
          <p:cNvSpPr txBox="1"/>
          <p:nvPr/>
        </p:nvSpPr>
        <p:spPr>
          <a:xfrm>
            <a:off x="3801883" y="3563816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826050" y="764133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3676394"/>
            <a:ext cx="3077418" cy="28186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h2o.names: </a:t>
            </a:r>
            <a:r>
              <a:rPr lang="en-US" b="0" dirty="0">
                <a:cs typeface="Times New Roman"/>
              </a:rPr>
              <a:t>Return column names for a parsed H2O data obj. Also: </a:t>
            </a:r>
            <a:r>
              <a:rPr lang="en-US" dirty="0">
                <a:cs typeface="Times New Roman"/>
              </a:rPr>
              <a:t>h2o.colnames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</a:t>
            </a:r>
            <a:r>
              <a:rPr lang="en-US" b="0" dirty="0">
                <a:cs typeface="Times New Roman"/>
              </a:rPr>
              <a:t>Set the row or column names of a matrix-like object. Also: </a:t>
            </a:r>
            <a:r>
              <a:rPr lang="en-US" dirty="0" err="1">
                <a:cs typeface="Times New Roman"/>
              </a:rPr>
              <a:t>colnames</a:t>
            </a:r>
            <a:r>
              <a:rPr lang="en-US" dirty="0">
                <a:cs typeface="Times New Roman"/>
              </a:rPr>
              <a:t>&lt;-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h2o.dim: </a:t>
            </a:r>
            <a:r>
              <a:rPr lang="en-US" b="0" dirty="0">
                <a:latin typeface="+mn-lt"/>
                <a:cs typeface="Times New Roman"/>
              </a:rPr>
              <a:t>Retrieve </a:t>
            </a:r>
            <a:r>
              <a:rPr lang="en-US" b="0" dirty="0">
                <a:cs typeface="Times New Roman"/>
              </a:rPr>
              <a:t>object </a:t>
            </a:r>
            <a:r>
              <a:rPr lang="en-US" b="0" dirty="0">
                <a:latin typeface="+mn-lt"/>
                <a:cs typeface="Times New Roman"/>
              </a:rPr>
              <a:t>dimensions.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h2o.length: </a:t>
            </a:r>
            <a:r>
              <a:rPr lang="en-US" b="0" dirty="0">
                <a:cs typeface="Times New Roman"/>
              </a:rPr>
              <a:t>Length of </a:t>
            </a:r>
            <a:r>
              <a:rPr lang="en-US" b="0" dirty="0">
                <a:latin typeface="+mn-lt"/>
                <a:cs typeface="Times New Roman"/>
              </a:rPr>
              <a:t>vector, list or factor.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h2o.nrow: </a:t>
            </a:r>
            <a:r>
              <a:rPr lang="en-US" b="0" dirty="0">
                <a:latin typeface="+mn-lt"/>
                <a:cs typeface="Times New Roman"/>
              </a:rPr>
              <a:t>Number of H2O Frame rows.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h2o.ncol: </a:t>
            </a:r>
            <a:r>
              <a:rPr lang="en-US" b="0" dirty="0">
                <a:latin typeface="+mn-lt"/>
                <a:cs typeface="Times New Roman"/>
              </a:rPr>
              <a:t>Number of H2O Frame columns.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H2OFrame object has any categorical data columns.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is.character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is.numeric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Column’s Data Type.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15161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50396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817908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83499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386375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445544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43574" y="6465786"/>
            <a:ext cx="26850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COERCION: </a:t>
            </a:r>
            <a:r>
              <a:rPr lang="es-ES" b="0" dirty="0" err="1"/>
              <a:t>Convert</a:t>
            </a:r>
            <a:r>
              <a:rPr lang="es-ES" b="0" dirty="0"/>
              <a:t> </a:t>
            </a:r>
            <a:r>
              <a:rPr lang="es-ES" b="0" dirty="0" err="1"/>
              <a:t>to</a:t>
            </a:r>
            <a:r>
              <a:rPr lang="es-ES" b="0" dirty="0"/>
              <a:t>: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644029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6584743"/>
            <a:ext cx="3075830" cy="1074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h2o.asfactor, </a:t>
            </a:r>
            <a:r>
              <a:rPr lang="en-US" dirty="0" err="1"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Factor.</a:t>
            </a:r>
            <a:endParaRPr lang="en-US" sz="100" b="0" dirty="0">
              <a:latin typeface="+mn-lt"/>
              <a:cs typeface="Times New Roman"/>
            </a:endParaRP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h2o.as_date, </a:t>
            </a:r>
            <a:r>
              <a:rPr lang="en-US" dirty="0" err="1"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Date.</a:t>
            </a:r>
            <a:endParaRPr lang="en-US" sz="100" dirty="0">
              <a:latin typeface="+mn-lt"/>
              <a:cs typeface="Times New Roman"/>
            </a:endParaRPr>
          </a:p>
          <a:p>
            <a:pPr algn="just"/>
            <a:endParaRPr lang="en-US" sz="1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h2o.ascharacter, </a:t>
            </a:r>
            <a:r>
              <a:rPr lang="en-US" dirty="0" err="1">
                <a:cs typeface="Times New Roman"/>
              </a:rPr>
              <a:t>as.character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Character.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h2o.asnumeric, </a:t>
            </a:r>
            <a:r>
              <a:rPr lang="en-US" dirty="0" err="1">
                <a:cs typeface="Times New Roman"/>
              </a:rPr>
              <a:t>as.numeric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Numeric.</a:t>
            </a:r>
            <a:endParaRPr lang="en-US" dirty="0"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865818"/>
            <a:ext cx="46968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883052"/>
            <a:ext cx="3042158" cy="57066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h2o.sqrt:  </a:t>
            </a:r>
            <a:r>
              <a:rPr lang="en-US" b="0" dirty="0">
                <a:latin typeface="+mn-lt"/>
                <a:cs typeface="Times New Roman"/>
              </a:rPr>
              <a:t>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h2o.floor: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h2o.trunc: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h2o.log: </a:t>
            </a:r>
            <a:r>
              <a:rPr lang="en-US" b="0" dirty="0">
                <a:latin typeface="+mn-lt"/>
                <a:cs typeface="Times New Roman"/>
              </a:rPr>
              <a:t>Compute natural logarithms. See also: </a:t>
            </a:r>
            <a:r>
              <a:rPr lang="en-US" dirty="0">
                <a:latin typeface="+mn-lt"/>
                <a:cs typeface="Times New Roman"/>
              </a:rPr>
              <a:t>h2o.log10, h2o.log2, h2o.log1p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h2o.exp: </a:t>
            </a:r>
            <a:r>
              <a:rPr lang="en-US" b="0" dirty="0">
                <a:latin typeface="+mn-lt"/>
                <a:cs typeface="Times New Roman"/>
              </a:rPr>
              <a:t>Compute the exponential function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h2o.cos, h2o.cosh, h2o.acos, h2o.sin, h2o.tan, h2o.tanh, </a:t>
            </a:r>
            <a:r>
              <a:rPr lang="en-US" b="0" u="sng" dirty="0">
                <a:cs typeface="Times New Roman"/>
              </a:rPr>
              <a:t>Math</a:t>
            </a:r>
            <a:r>
              <a:rPr lang="en-US" b="0" dirty="0">
                <a:cs typeface="Times New Roman"/>
              </a:rPr>
              <a:t>: ?</a:t>
            </a:r>
            <a:r>
              <a:rPr lang="en-US" b="0" dirty="0" err="1">
                <a:cs typeface="Times New Roman"/>
              </a:rPr>
              <a:t>groupGeneric</a:t>
            </a:r>
            <a:endParaRPr lang="en-US" b="0" dirty="0">
              <a:latin typeface="+mn-lt"/>
              <a:cs typeface="Times New Roman"/>
            </a:endParaRP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&amp;&amp; </a:t>
            </a:r>
            <a:r>
              <a:rPr lang="en-US" b="0" dirty="0">
                <a:cs typeface="Times New Roman"/>
              </a:rPr>
              <a:t>(Vectorized AND)</a:t>
            </a:r>
            <a:r>
              <a:rPr lang="en-US" dirty="0">
                <a:cs typeface="Times New Roman"/>
              </a:rPr>
              <a:t>, || </a:t>
            </a:r>
            <a:r>
              <a:rPr lang="en-US" b="0" dirty="0">
                <a:cs typeface="Times New Roman"/>
              </a:rPr>
              <a:t>(Vectorized OR)</a:t>
            </a:r>
            <a:r>
              <a:rPr lang="en-US" dirty="0">
                <a:cs typeface="Times New Roman"/>
              </a:rPr>
              <a:t>, !x, %in%, </a:t>
            </a:r>
            <a:r>
              <a:rPr lang="en-US" b="0" u="sng" dirty="0">
                <a:cs typeface="Times New Roman"/>
              </a:rPr>
              <a:t>Ops</a:t>
            </a:r>
            <a:r>
              <a:rPr lang="en-US" b="0" dirty="0">
                <a:cs typeface="Times New Roman"/>
              </a:rPr>
              <a:t>:</a:t>
            </a:r>
            <a:r>
              <a:rPr lang="en-US" dirty="0">
                <a:cs typeface="Times New Roman"/>
              </a:rPr>
              <a:t> +, -, *, /, ^, %%, %/%, ==, !=, &lt;, &lt;=, &gt;=, &gt;, &amp;, |, !</a:t>
            </a:r>
            <a:endParaRPr lang="en-US" b="0" dirty="0">
              <a:cs typeface="Times New Roman"/>
            </a:endParaRPr>
          </a:p>
        </p:txBody>
      </p:sp>
      <p:sp>
        <p:nvSpPr>
          <p:cNvPr id="80" name="Line"/>
          <p:cNvSpPr/>
          <p:nvPr/>
        </p:nvSpPr>
        <p:spPr>
          <a:xfrm>
            <a:off x="7124085" y="74499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7537468"/>
            <a:ext cx="3042158" cy="1854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h2o.cummax: </a:t>
            </a:r>
            <a:r>
              <a:rPr lang="en-US" b="0" dirty="0">
                <a:latin typeface="+mn-lt"/>
                <a:cs typeface="Times New Roman"/>
              </a:rPr>
              <a:t>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h2o.cummin: </a:t>
            </a:r>
            <a:r>
              <a:rPr lang="en-US" b="0" dirty="0">
                <a:latin typeface="+mn-lt"/>
                <a:cs typeface="Times New Roman"/>
              </a:rPr>
              <a:t>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h2o.cumprod: </a:t>
            </a:r>
            <a:r>
              <a:rPr lang="en-US" b="0" dirty="0">
                <a:latin typeface="+mn-lt"/>
                <a:cs typeface="Times New Roman"/>
              </a:rPr>
              <a:t>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h2o.cumsum: </a:t>
            </a:r>
            <a:r>
              <a:rPr lang="en-US" b="0" dirty="0">
                <a:latin typeface="+mn-lt"/>
                <a:cs typeface="Times New Roman"/>
              </a:rPr>
              <a:t>Vector of the cumulative sums of the elements of the argument.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7167462" y="9320506"/>
            <a:ext cx="8720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PRECISION</a:t>
            </a:r>
          </a:p>
        </p:txBody>
      </p:sp>
      <p:sp>
        <p:nvSpPr>
          <p:cNvPr id="87" name="Line"/>
          <p:cNvSpPr/>
          <p:nvPr/>
        </p:nvSpPr>
        <p:spPr>
          <a:xfrm>
            <a:off x="7167462" y="932497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7141986" y="9431426"/>
            <a:ext cx="3042158" cy="94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h2o.round: </a:t>
            </a:r>
            <a:r>
              <a:rPr lang="en-US" b="0" dirty="0">
                <a:latin typeface="+mn-lt"/>
                <a:cs typeface="Times New Roman"/>
              </a:rPr>
              <a:t>Round values to the specified number of decimal places. The default is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h2o.signif: </a:t>
            </a:r>
            <a:r>
              <a:rPr lang="en-US" b="0" dirty="0">
                <a:latin typeface="+mn-lt"/>
                <a:cs typeface="Times New Roman"/>
              </a:rPr>
              <a:t>Round values to the specified number of significant digits.</a:t>
            </a:r>
          </a:p>
        </p:txBody>
      </p:sp>
      <p:sp>
        <p:nvSpPr>
          <p:cNvPr id="63" name="Line"/>
          <p:cNvSpPr/>
          <p:nvPr/>
        </p:nvSpPr>
        <p:spPr>
          <a:xfrm>
            <a:off x="7120311" y="122645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CuadroTexto 144"/>
          <p:cNvSpPr txBox="1"/>
          <p:nvPr/>
        </p:nvSpPr>
        <p:spPr>
          <a:xfrm>
            <a:off x="10473112" y="1766733"/>
            <a:ext cx="3202389" cy="2090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Count the number of rows.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max: </a:t>
            </a:r>
            <a:r>
              <a:rPr lang="en-US" b="0" dirty="0">
                <a:latin typeface="+mn-lt"/>
                <a:cs typeface="Times New Roman"/>
              </a:rPr>
              <a:t>All input argument’s Maximum.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min: </a:t>
            </a:r>
            <a:r>
              <a:rPr lang="en-US" b="0" dirty="0">
                <a:latin typeface="+mn-lt"/>
                <a:cs typeface="Times New Roman"/>
              </a:rPr>
              <a:t>All input argument’s </a:t>
            </a:r>
            <a:r>
              <a:rPr lang="en-US" b="0" dirty="0">
                <a:cs typeface="Times New Roman"/>
              </a:rPr>
              <a:t>Minimum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sum: </a:t>
            </a:r>
            <a:r>
              <a:rPr lang="en-US" b="0" dirty="0">
                <a:latin typeface="+mn-lt"/>
                <a:cs typeface="Times New Roman"/>
              </a:rPr>
              <a:t>All </a:t>
            </a:r>
            <a:r>
              <a:rPr lang="en-US" b="0" dirty="0">
                <a:cs typeface="Times New Roman"/>
              </a:rPr>
              <a:t>argument </a:t>
            </a:r>
            <a:r>
              <a:rPr lang="en-US" b="0" dirty="0">
                <a:latin typeface="+mn-lt"/>
                <a:cs typeface="Times New Roman"/>
              </a:rPr>
              <a:t>values </a:t>
            </a:r>
            <a:r>
              <a:rPr lang="en-US" b="0" dirty="0">
                <a:cs typeface="Times New Roman"/>
              </a:rPr>
              <a:t>Sum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mean: </a:t>
            </a:r>
            <a:r>
              <a:rPr lang="en-US" b="0" dirty="0">
                <a:cs typeface="Times New Roman"/>
              </a:rPr>
              <a:t>(Trimmed) arithmetic mean.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 err="1">
                <a:cs typeface="Times New Roman"/>
              </a:rPr>
              <a:t>sd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Calculate the standard deviation of a column of continuous real valued data.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 err="1">
                <a:cs typeface="Times New Roman"/>
              </a:rPr>
              <a:t>var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Compute the variance of x.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71" name="CuadroTexto 148"/>
          <p:cNvSpPr txBox="1"/>
          <p:nvPr/>
        </p:nvSpPr>
        <p:spPr>
          <a:xfrm>
            <a:off x="10484439" y="5796605"/>
            <a:ext cx="3167912" cy="12387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h2o.prod: </a:t>
            </a:r>
            <a:r>
              <a:rPr lang="en-US" b="0" dirty="0">
                <a:latin typeface="+mn-lt"/>
                <a:cs typeface="Times New Roman"/>
              </a:rPr>
              <a:t>Product of all </a:t>
            </a:r>
            <a:r>
              <a:rPr lang="en-US" b="0" dirty="0">
                <a:cs typeface="Times New Roman"/>
              </a:rPr>
              <a:t>arguments </a:t>
            </a:r>
            <a:r>
              <a:rPr lang="en-US" b="0" dirty="0">
                <a:latin typeface="+mn-lt"/>
                <a:cs typeface="Times New Roman"/>
              </a:rPr>
              <a:t>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</p:txBody>
      </p:sp>
      <p:sp>
        <p:nvSpPr>
          <p:cNvPr id="74" name="Basics"/>
          <p:cNvSpPr txBox="1"/>
          <p:nvPr/>
        </p:nvSpPr>
        <p:spPr>
          <a:xfrm>
            <a:off x="10468486" y="7663149"/>
            <a:ext cx="191238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Aggregations</a:t>
            </a:r>
            <a:endParaRPr lang="es-ES" dirty="0"/>
          </a:p>
        </p:txBody>
      </p:sp>
      <p:sp>
        <p:nvSpPr>
          <p:cNvPr id="75" name="FONTS"/>
          <p:cNvSpPr txBox="1"/>
          <p:nvPr/>
        </p:nvSpPr>
        <p:spPr>
          <a:xfrm>
            <a:off x="10532054" y="7997385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76" name="CuadroTexto 157"/>
          <p:cNvSpPr txBox="1"/>
          <p:nvPr/>
        </p:nvSpPr>
        <p:spPr>
          <a:xfrm>
            <a:off x="10481883" y="7098398"/>
            <a:ext cx="3193618" cy="5872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77" name="FONTS"/>
          <p:cNvSpPr txBox="1"/>
          <p:nvPr/>
        </p:nvSpPr>
        <p:spPr>
          <a:xfrm>
            <a:off x="10487751" y="4128227"/>
            <a:ext cx="226344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NON-GROUP_BY SUMMARIES</a:t>
            </a:r>
          </a:p>
        </p:txBody>
      </p:sp>
      <p:sp>
        <p:nvSpPr>
          <p:cNvPr id="78" name="CuadroTexto 159"/>
          <p:cNvSpPr txBox="1"/>
          <p:nvPr/>
        </p:nvSpPr>
        <p:spPr>
          <a:xfrm>
            <a:off x="11734799" y="8101521"/>
            <a:ext cx="1940701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 margins.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2" name="FONTS"/>
          <p:cNvSpPr txBox="1"/>
          <p:nvPr/>
        </p:nvSpPr>
        <p:spPr>
          <a:xfrm>
            <a:off x="10531986" y="8782353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83" name="CuadroTexto 161"/>
          <p:cNvSpPr txBox="1"/>
          <p:nvPr/>
        </p:nvSpPr>
        <p:spPr>
          <a:xfrm>
            <a:off x="11734800" y="8889430"/>
            <a:ext cx="1938302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h2o.group_by: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9" name="FONTS"/>
          <p:cNvSpPr txBox="1"/>
          <p:nvPr/>
        </p:nvSpPr>
        <p:spPr>
          <a:xfrm>
            <a:off x="10522476" y="9567816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90" name="CuadroTexto 163"/>
          <p:cNvSpPr txBox="1"/>
          <p:nvPr/>
        </p:nvSpPr>
        <p:spPr>
          <a:xfrm>
            <a:off x="11088546" y="9686976"/>
            <a:ext cx="2556000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94" name="Line"/>
          <p:cNvSpPr/>
          <p:nvPr/>
        </p:nvSpPr>
        <p:spPr>
          <a:xfrm flipV="1">
            <a:off x="10480112" y="5861775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" name="Line"/>
          <p:cNvSpPr/>
          <p:nvPr/>
        </p:nvSpPr>
        <p:spPr>
          <a:xfrm flipV="1">
            <a:off x="10505603" y="8769456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Line"/>
          <p:cNvSpPr/>
          <p:nvPr/>
        </p:nvSpPr>
        <p:spPr>
          <a:xfrm flipV="1">
            <a:off x="10496950" y="9548200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Line"/>
          <p:cNvSpPr/>
          <p:nvPr/>
        </p:nvSpPr>
        <p:spPr>
          <a:xfrm>
            <a:off x="7122240" y="10326412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10412281" y="1216807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Line"/>
          <p:cNvSpPr/>
          <p:nvPr/>
        </p:nvSpPr>
        <p:spPr>
          <a:xfrm>
            <a:off x="10414186" y="762344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Line"/>
          <p:cNvSpPr/>
          <p:nvPr/>
        </p:nvSpPr>
        <p:spPr>
          <a:xfrm>
            <a:off x="10434055" y="10332604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30470" y="1602515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ummary function"/>
          <p:cNvSpPr txBox="1"/>
          <p:nvPr/>
        </p:nvSpPr>
        <p:spPr>
          <a:xfrm>
            <a:off x="10975149" y="1675058"/>
            <a:ext cx="2140009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s-ES" dirty="0"/>
              <a:t>(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) </a:t>
            </a:r>
            <a:r>
              <a:rPr dirty="0"/>
              <a:t>summary function</a:t>
            </a:r>
          </a:p>
        </p:txBody>
      </p:sp>
      <p:sp>
        <p:nvSpPr>
          <p:cNvPr id="101" name="Layout Suggestions"/>
          <p:cNvSpPr txBox="1"/>
          <p:nvPr/>
        </p:nvSpPr>
        <p:spPr>
          <a:xfrm>
            <a:off x="7148973" y="1261130"/>
            <a:ext cx="23964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Math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5" name="Layout Suggestions"/>
          <p:cNvSpPr txBox="1"/>
          <p:nvPr/>
        </p:nvSpPr>
        <p:spPr>
          <a:xfrm>
            <a:off x="10487255" y="1261132"/>
            <a:ext cx="30905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Group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By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Summaries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6" name="CODE"/>
          <p:cNvSpPr txBox="1"/>
          <p:nvPr/>
        </p:nvSpPr>
        <p:spPr>
          <a:xfrm>
            <a:off x="7134168" y="7447937"/>
            <a:ext cx="10339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CUMULATIVE</a:t>
            </a:r>
            <a:endParaRPr dirty="0"/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20916" y="1586411"/>
            <a:ext cx="2483943" cy="27623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vectorized function"/>
          <p:cNvSpPr txBox="1"/>
          <p:nvPr/>
        </p:nvSpPr>
        <p:spPr>
          <a:xfrm>
            <a:off x="7547878" y="1651302"/>
            <a:ext cx="1925207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(math) </a:t>
            </a:r>
            <a:r>
              <a:rPr dirty="0"/>
              <a:t>vectorized function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10514967" y="6985068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0" name="CuadroTexto 148"/>
          <p:cNvSpPr txBox="1"/>
          <p:nvPr/>
        </p:nvSpPr>
        <p:spPr>
          <a:xfrm>
            <a:off x="10484439" y="4245769"/>
            <a:ext cx="3167912" cy="1305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h2o.median: </a:t>
            </a:r>
            <a:r>
              <a:rPr lang="en-US" b="0" dirty="0">
                <a:cs typeface="Times New Roman"/>
              </a:rPr>
              <a:t>Calculate the median of x.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h2o.range:</a:t>
            </a:r>
            <a:r>
              <a:rPr lang="en-US" b="0" dirty="0">
                <a:cs typeface="Times New Roman"/>
              </a:rPr>
              <a:t> Input argument’s Min/Max Vector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h2o.cor: </a:t>
            </a:r>
            <a:r>
              <a:rPr lang="en-US" b="0" dirty="0">
                <a:cs typeface="Times New Roman"/>
              </a:rPr>
              <a:t>Correlation Matrix of H2OFrames.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h2o.quantile: </a:t>
            </a:r>
            <a:r>
              <a:rPr lang="en-US" b="0" dirty="0">
                <a:cs typeface="Times New Roman"/>
              </a:rPr>
              <a:t>Obtain and display quantiles for H2O parsed data.</a:t>
            </a:r>
          </a:p>
        </p:txBody>
      </p:sp>
      <p:sp>
        <p:nvSpPr>
          <p:cNvPr id="112" name="Line"/>
          <p:cNvSpPr/>
          <p:nvPr/>
        </p:nvSpPr>
        <p:spPr>
          <a:xfrm>
            <a:off x="10414186" y="377422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FONTS"/>
          <p:cNvSpPr txBox="1"/>
          <p:nvPr/>
        </p:nvSpPr>
        <p:spPr>
          <a:xfrm>
            <a:off x="10489681" y="7016337"/>
            <a:ext cx="30585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NON-GROUP_BY SUMMARIES: GENERIC</a:t>
            </a:r>
          </a:p>
        </p:txBody>
      </p:sp>
      <p:sp>
        <p:nvSpPr>
          <p:cNvPr id="113" name="Layout Suggestions"/>
          <p:cNvSpPr txBox="1"/>
          <p:nvPr/>
        </p:nvSpPr>
        <p:spPr>
          <a:xfrm>
            <a:off x="10479998" y="3807519"/>
            <a:ext cx="285815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Generic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Summaries</a:t>
            </a:r>
            <a:endParaRPr lang="es-ES" sz="2500" dirty="0">
              <a:latin typeface="+mj-lt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2803" y="8964758"/>
            <a:ext cx="1031237" cy="573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7344" y="8198681"/>
            <a:ext cx="1168438" cy="6054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055370" y="5420391"/>
            <a:ext cx="263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h2o.hist: </a:t>
            </a:r>
            <a:r>
              <a:rPr lang="en-US" b="0" dirty="0">
                <a:cs typeface="Times New Roman"/>
              </a:rPr>
              <a:t>Compute a histogram over a numeric column.</a:t>
            </a:r>
          </a:p>
        </p:txBody>
      </p:sp>
      <p:grpSp>
        <p:nvGrpSpPr>
          <p:cNvPr id="111" name="Group"/>
          <p:cNvGrpSpPr/>
          <p:nvPr/>
        </p:nvGrpSpPr>
        <p:grpSpPr>
          <a:xfrm>
            <a:off x="10637655" y="5467133"/>
            <a:ext cx="357938" cy="358033"/>
            <a:chOff x="0" y="0"/>
            <a:chExt cx="357936" cy="358032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7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9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0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2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4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236140" y="8000227"/>
            <a:ext cx="2628000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h2o.cbind; h2o.rbind: </a:t>
            </a:r>
            <a:r>
              <a:rPr lang="en-US" b="0" dirty="0">
                <a:cs typeface="Times New Roman"/>
              </a:rPr>
              <a:t>Combine a sequence of H2O datasets by column (</a:t>
            </a:r>
            <a:r>
              <a:rPr lang="en-US" b="0" dirty="0" err="1">
                <a:cs typeface="Times New Roman"/>
              </a:rPr>
              <a:t>cbind</a:t>
            </a:r>
            <a:r>
              <a:rPr lang="en-US" b="0" dirty="0">
                <a:cs typeface="Times New Roman"/>
              </a:rPr>
              <a:t>) or rows (</a:t>
            </a:r>
            <a:r>
              <a:rPr lang="en-US" b="0" dirty="0" err="1">
                <a:cs typeface="Times New Roman"/>
              </a:rPr>
              <a:t>rbind</a:t>
            </a:r>
            <a:r>
              <a:rPr lang="en-US" b="0" dirty="0">
                <a:cs typeface="Times New Roman"/>
              </a:rPr>
              <a:t>).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h2o.merge: </a:t>
            </a:r>
            <a:r>
              <a:rPr lang="en-US" b="0" dirty="0">
                <a:cs typeface="Times New Roman"/>
              </a:rPr>
              <a:t>Merges 2 H2OFrames.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h2o.arrange: </a:t>
            </a:r>
            <a:r>
              <a:rPr lang="en-US" b="0" dirty="0">
                <a:cs typeface="Times New Roman"/>
              </a:rPr>
              <a:t>Sorts H2OFrame by columns.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38764" y="8077934"/>
            <a:ext cx="685023" cy="501062"/>
          </a:xfrm>
          <a:prstGeom prst="rect">
            <a:avLst/>
          </a:prstGeom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911849" y="8641644"/>
            <a:ext cx="286135" cy="182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5320" y="8883722"/>
            <a:ext cx="450089" cy="390033"/>
          </a:xfrm>
          <a:prstGeom prst="rect">
            <a:avLst/>
          </a:prstGeom>
        </p:spPr>
      </p:pic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2474459684"/>
              </p:ext>
            </p:extLst>
          </p:nvPr>
        </p:nvGraphicFramePr>
        <p:xfrm>
          <a:off x="10591705" y="9902042"/>
          <a:ext cx="454912" cy="25088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7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710"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*</a:t>
                      </a:r>
                      <a:endParaRPr sz="9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9" name="FONTS">
            <a:extLst>
              <a:ext uri="{FF2B5EF4-FFF2-40B4-BE49-F238E27FC236}">
                <a16:creationId xmlns:a16="http://schemas.microsoft.com/office/drawing/2014/main" id="{4BBFDAC8-2FFD-4BFF-8F7E-F7A6DB1B961E}"/>
              </a:ext>
            </a:extLst>
          </p:cNvPr>
          <p:cNvSpPr txBox="1"/>
          <p:nvPr/>
        </p:nvSpPr>
        <p:spPr>
          <a:xfrm>
            <a:off x="3791853" y="9330503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149" name="CuadroTexto 47">
            <a:extLst>
              <a:ext uri="{FF2B5EF4-FFF2-40B4-BE49-F238E27FC236}">
                <a16:creationId xmlns:a16="http://schemas.microsoft.com/office/drawing/2014/main" id="{5B037161-6ACC-460E-BE6F-28C16370D897}"/>
              </a:ext>
            </a:extLst>
          </p:cNvPr>
          <p:cNvSpPr txBox="1"/>
          <p:nvPr/>
        </p:nvSpPr>
        <p:spPr>
          <a:xfrm>
            <a:off x="3802909" y="9457157"/>
            <a:ext cx="3061231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T</a:t>
            </a:r>
            <a:r>
              <a:rPr lang="en-US" b="0" dirty="0">
                <a:cs typeface="Times New Roman"/>
              </a:rPr>
              <a:t>rue </a:t>
            </a:r>
            <a:r>
              <a:rPr lang="en-US" b="0" dirty="0">
                <a:latin typeface="+mn-lt"/>
                <a:cs typeface="Times New Roman"/>
              </a:rPr>
              <a:t>Condition’s Row Numbers</a:t>
            </a:r>
          </a:p>
        </p:txBody>
      </p:sp>
      <p:sp>
        <p:nvSpPr>
          <p:cNvPr id="158" name="FONTS">
            <a:extLst>
              <a:ext uri="{FF2B5EF4-FFF2-40B4-BE49-F238E27FC236}">
                <a16:creationId xmlns:a16="http://schemas.microsoft.com/office/drawing/2014/main" id="{E76B2D83-DB39-4032-A586-EC497E67F164}"/>
              </a:ext>
            </a:extLst>
          </p:cNvPr>
          <p:cNvSpPr txBox="1"/>
          <p:nvPr/>
        </p:nvSpPr>
        <p:spPr>
          <a:xfrm>
            <a:off x="3805932" y="9770321"/>
            <a:ext cx="324979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CONDITIONAL VALUE SELECTION</a:t>
            </a:r>
          </a:p>
        </p:txBody>
      </p:sp>
      <p:sp>
        <p:nvSpPr>
          <p:cNvPr id="159" name="CuadroTexto 47">
            <a:extLst>
              <a:ext uri="{FF2B5EF4-FFF2-40B4-BE49-F238E27FC236}">
                <a16:creationId xmlns:a16="http://schemas.microsoft.com/office/drawing/2014/main" id="{D4DC326F-3822-4D3B-A7E8-C5DCCA1C5E03}"/>
              </a:ext>
            </a:extLst>
          </p:cNvPr>
          <p:cNvSpPr txBox="1"/>
          <p:nvPr/>
        </p:nvSpPr>
        <p:spPr>
          <a:xfrm>
            <a:off x="3791853" y="9886495"/>
            <a:ext cx="3072287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a H2OFrame.</a:t>
            </a:r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0307ED35-DF5C-43BD-A8D5-8075C49AD39C}"/>
              </a:ext>
            </a:extLst>
          </p:cNvPr>
          <p:cNvSpPr/>
          <p:nvPr/>
        </p:nvSpPr>
        <p:spPr>
          <a:xfrm flipV="1">
            <a:off x="3802911" y="97644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1" name="Line">
            <a:extLst>
              <a:ext uri="{FF2B5EF4-FFF2-40B4-BE49-F238E27FC236}">
                <a16:creationId xmlns:a16="http://schemas.microsoft.com/office/drawing/2014/main" id="{A0F834AA-46A3-4956-B7A1-E0B8F1BB6398}"/>
              </a:ext>
            </a:extLst>
          </p:cNvPr>
          <p:cNvSpPr/>
          <p:nvPr/>
        </p:nvSpPr>
        <p:spPr>
          <a:xfrm>
            <a:off x="3815184" y="931069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242816" y="1216378"/>
            <a:ext cx="6836774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46" name="Layout Suggestions"/>
          <p:cNvSpPr txBox="1"/>
          <p:nvPr/>
        </p:nvSpPr>
        <p:spPr>
          <a:xfrm>
            <a:off x="7239927" y="1262680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51" name="Line"/>
          <p:cNvSpPr/>
          <p:nvPr/>
        </p:nvSpPr>
        <p:spPr>
          <a:xfrm>
            <a:off x="239590" y="1213685"/>
            <a:ext cx="6840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288616" y="1259674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67" name="Line"/>
          <p:cNvSpPr/>
          <p:nvPr/>
        </p:nvSpPr>
        <p:spPr>
          <a:xfrm flipV="1">
            <a:off x="7267651" y="339169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7250983" y="343109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7250981" y="3580914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by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breaking</a:t>
            </a:r>
            <a:r>
              <a:rPr lang="pt-BR" b="0" dirty="0">
                <a:latin typeface="+mn-lt"/>
                <a:cs typeface="Times New Roman"/>
              </a:rPr>
              <a:t> it </a:t>
            </a:r>
            <a:r>
              <a:rPr lang="pt-BR" b="0" dirty="0" err="1">
                <a:latin typeface="+mn-lt"/>
                <a:cs typeface="Times New Roman"/>
              </a:rPr>
              <a:t>into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Intervals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7267651" y="4076810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7250980" y="411117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7250981" y="4187843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“</a:t>
            </a:r>
            <a:r>
              <a:rPr lang="en-US" b="0" dirty="0">
                <a:latin typeface="+mn-lt"/>
                <a:cs typeface="Times New Roman"/>
              </a:rPr>
              <a:t>String Split”: Splits the given factor column on the input split.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“</a:t>
            </a:r>
            <a:r>
              <a:rPr lang="en-US" b="0" dirty="0">
                <a:latin typeface="+mn-lt"/>
                <a:cs typeface="Times New Roman"/>
              </a:rPr>
              <a:t>Trim spaces”: Remove leading and trailing white space.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7267651" y="725748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7231100" y="207376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7222612" y="2214362"/>
            <a:ext cx="3110602" cy="1192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</a:t>
            </a:r>
            <a:r>
              <a:rPr lang="en-US" b="0" dirty="0">
                <a:cs typeface="Times New Roman"/>
              </a:rPr>
              <a:t>categorical data </a:t>
            </a:r>
            <a:r>
              <a:rPr lang="en-US" b="0" dirty="0">
                <a:latin typeface="+mn-lt"/>
                <a:cs typeface="Times New Roman"/>
              </a:rPr>
              <a:t>column.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h2o.relevel: </a:t>
            </a:r>
            <a:r>
              <a:rPr lang="en-US" b="0" dirty="0">
                <a:latin typeface="+mn-lt"/>
                <a:cs typeface="Times New Roman"/>
              </a:rPr>
              <a:t>Reorders levels of an H2O factor, similarly to standard R's relevel.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h2o.setLevels: </a:t>
            </a:r>
            <a:r>
              <a:rPr lang="en-US" b="0" dirty="0">
                <a:latin typeface="+mn-lt"/>
                <a:cs typeface="Times New Roman"/>
              </a:rPr>
              <a:t>Set Levels of H2O Factor.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7245916" y="7278554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7255519" y="7395213"/>
            <a:ext cx="3077902" cy="224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Milliseconds to Months in H2O Datasets (</a:t>
            </a:r>
            <a:r>
              <a:rPr lang="en-US" b="0" dirty="0">
                <a:cs typeface="Times New Roman"/>
              </a:rPr>
              <a:t>Scale: </a:t>
            </a:r>
            <a:r>
              <a:rPr lang="en-US" b="0" dirty="0">
                <a:latin typeface="+mn-lt"/>
                <a:cs typeface="Times New Roman"/>
              </a:rPr>
              <a:t>0 to 11).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Milliseconds to Years in H2O Datasets, indexed starting from 1900.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h2o.day</a:t>
            </a:r>
            <a:r>
              <a:rPr lang="en-US" b="0" dirty="0">
                <a:latin typeface="+mn-lt"/>
                <a:cs typeface="Times New Roman"/>
              </a:rPr>
              <a:t>: Convert Milliseconds to Day of Month in H2O Datasets (Scale: 1 to 31).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h2o.hour: </a:t>
            </a:r>
            <a:r>
              <a:rPr lang="en-US" b="0" dirty="0">
                <a:latin typeface="+mn-lt"/>
                <a:cs typeface="Times New Roman"/>
              </a:rPr>
              <a:t>Convert Milliseconds to Hour of Day in H2O Datasets (Scale: 0 to 23).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h2o.dayOfWeek: </a:t>
            </a:r>
            <a:r>
              <a:rPr lang="en-US" b="0" dirty="0">
                <a:latin typeface="+mn-lt"/>
                <a:cs typeface="Times New Roman"/>
              </a:rPr>
              <a:t>Convert Milliseconds to Day of Week in a H2OFrame (Scale: 0 to 6)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7250979" y="96457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7234309" y="9780275"/>
            <a:ext cx="3077902" cy="571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</a:t>
            </a:r>
            <a:r>
              <a:rPr lang="en-US" b="0" dirty="0">
                <a:cs typeface="Times New Roman"/>
              </a:rPr>
              <a:t>conformable </a:t>
            </a:r>
            <a:r>
              <a:rPr lang="en-US" b="0" dirty="0">
                <a:latin typeface="+mn-lt"/>
                <a:cs typeface="Times New Roman"/>
              </a:rPr>
              <a:t>matrices.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t:</a:t>
            </a:r>
            <a:r>
              <a:rPr lang="en-US" b="0" dirty="0">
                <a:latin typeface="+mn-lt"/>
                <a:cs typeface="Times New Roman"/>
              </a:rPr>
              <a:t> Returns the transpose of an H2O Frame.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7259316" y="961499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7265992" y="2051656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269836" y="1599836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248425" y="1746467"/>
            <a:ext cx="3240000" cy="42959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h2o.deeplearning: </a:t>
            </a:r>
            <a:r>
              <a:rPr lang="en-US" b="0" dirty="0">
                <a:latin typeface="+mn-lt"/>
                <a:cs typeface="Times New Roman"/>
              </a:rPr>
              <a:t>Perform Deep Learning Neural Networks on an H2OFrame.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h2o.gbm: </a:t>
            </a:r>
            <a:r>
              <a:rPr lang="en-US" b="0" dirty="0">
                <a:latin typeface="+mn-lt"/>
                <a:cs typeface="Times New Roman"/>
              </a:rPr>
              <a:t>Build Gradient Boosted </a:t>
            </a:r>
            <a:r>
              <a:rPr lang="en-US" b="0" dirty="0">
                <a:cs typeface="Times New Roman"/>
              </a:rPr>
              <a:t>Regression Trees or </a:t>
            </a:r>
            <a:r>
              <a:rPr lang="en-US" b="0" dirty="0">
                <a:latin typeface="+mn-lt"/>
                <a:cs typeface="Times New Roman"/>
              </a:rPr>
              <a:t>Classification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h2o.glm: </a:t>
            </a:r>
            <a:r>
              <a:rPr lang="en-US" b="0" dirty="0">
                <a:latin typeface="+mn-lt"/>
                <a:cs typeface="Times New Roman"/>
              </a:rPr>
              <a:t>Fit a Generalized Linear Model, specified by a response variable, a set of predictors, and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h2o.naiveBayes: </a:t>
            </a:r>
            <a:r>
              <a:rPr lang="en-US" b="0" dirty="0">
                <a:latin typeface="+mn-lt"/>
                <a:cs typeface="Times New Roman"/>
              </a:rPr>
              <a:t>Compute Naive Bayes classification probabilities on an H2O Frame.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h2o.randomForest: </a:t>
            </a:r>
            <a:r>
              <a:rPr lang="en-US" b="0" dirty="0">
                <a:latin typeface="+mn-lt"/>
                <a:cs typeface="Times New Roman"/>
              </a:rPr>
              <a:t>Perform Random Forest Classification on an H2O Frame.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h2o.xgboost: </a:t>
            </a:r>
            <a:r>
              <a:rPr lang="en-US" b="0" dirty="0">
                <a:latin typeface="+mn-lt"/>
                <a:cs typeface="Times New Roman"/>
              </a:rPr>
              <a:t>Build an Extreme Gradient Boosted Model using the </a:t>
            </a:r>
            <a:r>
              <a:rPr lang="en-US" b="0" dirty="0" err="1">
                <a:latin typeface="+mn-lt"/>
                <a:cs typeface="Times New Roman"/>
              </a:rPr>
              <a:t>XGBoost</a:t>
            </a:r>
            <a:r>
              <a:rPr lang="en-US" b="0" dirty="0">
                <a:latin typeface="+mn-lt"/>
                <a:cs typeface="Times New Roman"/>
              </a:rPr>
              <a:t> backend.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h2o.stackedEnsemble: </a:t>
            </a:r>
            <a:r>
              <a:rPr lang="en-US" b="0" dirty="0">
                <a:latin typeface="+mn-lt"/>
                <a:cs typeface="Times New Roman"/>
              </a:rPr>
              <a:t>Build a stacked ensemble (aka. Super Learner) using the specified H2O base learning algorithms.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h2o.automl: </a:t>
            </a:r>
            <a:r>
              <a:rPr lang="en-US" b="0" dirty="0">
                <a:latin typeface="+mn-lt"/>
                <a:cs typeface="Times New Roman"/>
              </a:rPr>
              <a:t>Automates the Supervised Machine Learning Model Training Process: Automatically Trains and Cross-validates a set of Models, and trains a Stacked Ensemble.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272217" y="597237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273825" y="6095897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248247" y="6304571"/>
            <a:ext cx="3240000" cy="35060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h2o.prcomp: </a:t>
            </a:r>
            <a:r>
              <a:rPr lang="en-US" b="0" dirty="0">
                <a:cs typeface="Times New Roman"/>
              </a:rPr>
              <a:t>Perform Principal Components Analysis on the given H2O Frame.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h2o.kmeans: </a:t>
            </a:r>
            <a:r>
              <a:rPr lang="en-US" b="0" dirty="0">
                <a:cs typeface="Times New Roman"/>
              </a:rPr>
              <a:t>Perform k-means Clustering on the given H2O Frame.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h2o.anomaly: </a:t>
            </a:r>
            <a:r>
              <a:rPr lang="en-US" b="0" dirty="0">
                <a:latin typeface="+mn-lt"/>
                <a:cs typeface="Times New Roman"/>
              </a:rPr>
              <a:t>Detect anomalies in a H2O Frame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h2o.deepfeatures: </a:t>
            </a:r>
            <a:r>
              <a:rPr lang="en-US" b="0" dirty="0">
                <a:latin typeface="+mn-lt"/>
                <a:cs typeface="Times New Roman"/>
              </a:rPr>
              <a:t>Extract the non-linear features from a H2O Frame using a H2O Deep Learning Model.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h2o.glrm: </a:t>
            </a:r>
            <a:r>
              <a:rPr lang="en-US" b="0" dirty="0">
                <a:latin typeface="+mn-lt"/>
                <a:cs typeface="Times New Roman"/>
              </a:rPr>
              <a:t>Builds a Generalized Low Rank Decomposition of an H2O Frame.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h2o.svd: </a:t>
            </a:r>
            <a:r>
              <a:rPr lang="en-US" b="0" dirty="0">
                <a:latin typeface="+mn-lt"/>
                <a:cs typeface="Times New Roman"/>
              </a:rPr>
              <a:t>Singular value decomposition of an H2O Frame using the power method.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h2o.word2vec: </a:t>
            </a:r>
            <a:r>
              <a:rPr lang="en-US" b="0" dirty="0">
                <a:latin typeface="+mn-lt"/>
                <a:cs typeface="Times New Roman"/>
              </a:rPr>
              <a:t>Trains a word2vec model on a String column of an H2O data frame.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-3769835" y="5358436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-3792766" y="5366109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-3805276" y="5469883"/>
            <a:ext cx="3240000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-3769841" y="5926438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-3792776" y="5942375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-3805276" y="6045068"/>
            <a:ext cx="3240000" cy="843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ho2.model metrics: </a:t>
            </a:r>
            <a:r>
              <a:rPr lang="en-US" sz="1150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-3769843" y="6841475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-3792776" y="6853286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-3825742" y="6957740"/>
            <a:ext cx="3240000" cy="666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h2o.mse: </a:t>
            </a:r>
            <a:r>
              <a:rPr lang="en-US" sz="1150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-3790840" y="7611826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-3797478" y="7705029"/>
            <a:ext cx="3240000" cy="1641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h2o.accuracy: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h2o.auc: </a:t>
            </a:r>
            <a:r>
              <a:rPr lang="en-US" sz="1150" b="0" dirty="0">
                <a:latin typeface="+mn-lt"/>
                <a:cs typeface="Times New Roman"/>
              </a:rPr>
              <a:t>AUC (area under ROC curve).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h2o.confusionMatrix: </a:t>
            </a:r>
            <a:r>
              <a:rPr lang="en-US" sz="1150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sz="1150" b="0" dirty="0">
                <a:cs typeface="Times New Roman"/>
              </a:rPr>
              <a:t>(predicted vs reference)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h2o.hit_ratio_table: </a:t>
            </a:r>
            <a:r>
              <a:rPr lang="en-US" sz="1150" b="0" dirty="0">
                <a:latin typeface="+mn-lt"/>
                <a:cs typeface="Times New Roman"/>
              </a:rPr>
              <a:t>Retrieve the Hit Ratios.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h2o.performance: </a:t>
            </a:r>
            <a:r>
              <a:rPr lang="en-US" sz="1150" b="0" dirty="0">
                <a:latin typeface="+mn-lt"/>
                <a:cs typeface="Times New Roman"/>
              </a:rPr>
              <a:t>Evaluate the predictive performance of a model via various measures.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-3762610" y="9319094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-3812140" y="9308805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-3827515" y="9424300"/>
            <a:ext cx="3240000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h2o.betweenss: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h2o.centers: </a:t>
            </a:r>
            <a:r>
              <a:rPr lang="en-US" sz="1150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239590" y="10330002"/>
            <a:ext cx="6840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592523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689536"/>
            <a:ext cx="3270734" cy="2123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R objects.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dataset R</a:t>
            </a:r>
            <a:r>
              <a:rPr lang="en-US" sz="1150" b="0" dirty="0">
                <a:latin typeface="+mn-lt"/>
                <a:cs typeface="Times New Roman"/>
              </a:rPr>
              <a:t>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model</a:t>
            </a:r>
            <a:r>
              <a:rPr lang="en-US" sz="1150" b="0" dirty="0">
                <a:latin typeface="+mn-lt"/>
                <a:cs typeface="Times New Roman"/>
              </a:rPr>
              <a:t> reference.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specified H2O Objects from the </a:t>
            </a:r>
            <a:r>
              <a:rPr lang="en-US" sz="1150" b="0" dirty="0">
                <a:cs typeface="Times New Roman"/>
              </a:rPr>
              <a:t>H2O </a:t>
            </a:r>
            <a:r>
              <a:rPr lang="en-US" sz="1150" b="0" dirty="0">
                <a:latin typeface="+mn-lt"/>
                <a:cs typeface="Times New Roman"/>
              </a:rPr>
              <a:t>server, but not from the R environment.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h2o.removeAll: </a:t>
            </a:r>
            <a:r>
              <a:rPr lang="en-US" sz="1150" b="0" dirty="0">
                <a:latin typeface="+mn-lt"/>
                <a:cs typeface="Times New Roman"/>
              </a:rPr>
              <a:t>Remove All H2O Objects </a:t>
            </a:r>
            <a:r>
              <a:rPr lang="en-US" sz="1150" b="0" dirty="0">
                <a:cs typeface="Times New Roman"/>
              </a:rPr>
              <a:t>from the H2O server, </a:t>
            </a:r>
            <a:r>
              <a:rPr lang="en-US" sz="1150" b="0" dirty="0">
                <a:latin typeface="+mn-lt"/>
                <a:cs typeface="Times New Roman"/>
              </a:rPr>
              <a:t>but not from </a:t>
            </a:r>
            <a:r>
              <a:rPr lang="en-US" sz="1150" b="0" dirty="0">
                <a:cs typeface="Times New Roman"/>
              </a:rPr>
              <a:t>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3721987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3742419"/>
            <a:ext cx="234679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MODEL IMPORT / EXPORT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3853416"/>
            <a:ext cx="3268271" cy="14285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h2o.download_pojo: </a:t>
            </a:r>
            <a:r>
              <a:rPr lang="en-US" sz="1150" b="0" dirty="0">
                <a:latin typeface="+mn-lt"/>
                <a:cs typeface="Times New Roman"/>
              </a:rPr>
              <a:t>Download the Scoring POJO (Plain Old Java Object) of an H2O Model.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h2o.download_mojo: </a:t>
            </a:r>
            <a:r>
              <a:rPr lang="en-US" sz="1150" b="0" dirty="0">
                <a:latin typeface="+mn-lt"/>
                <a:cs typeface="Times New Roman"/>
              </a:rPr>
              <a:t>Download the model in MOJO format.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52301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Line"/>
          <p:cNvSpPr/>
          <p:nvPr/>
        </p:nvSpPr>
        <p:spPr>
          <a:xfrm flipV="1">
            <a:off x="-3769843" y="759680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5256087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5382438"/>
            <a:ext cx="3268271" cy="91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481302" y="62786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301367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6446811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7505108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7514217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7644902"/>
            <a:ext cx="3268271" cy="2767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  <p:pic>
        <p:nvPicPr>
          <p:cNvPr id="110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127" name="Line"/>
          <p:cNvSpPr/>
          <p:nvPr/>
        </p:nvSpPr>
        <p:spPr>
          <a:xfrm>
            <a:off x="7240750" y="10332617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Line"/>
          <p:cNvSpPr/>
          <p:nvPr/>
        </p:nvSpPr>
        <p:spPr>
          <a:xfrm>
            <a:off x="7231100" y="1213685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8" name="FONTS">
            <a:extLst>
              <a:ext uri="{FF2B5EF4-FFF2-40B4-BE49-F238E27FC236}">
                <a16:creationId xmlns:a16="http://schemas.microsoft.com/office/drawing/2014/main" id="{2A1629AB-12AC-4AF0-9FAF-52FAE2DD2807}"/>
              </a:ext>
            </a:extLst>
          </p:cNvPr>
          <p:cNvSpPr txBox="1"/>
          <p:nvPr/>
        </p:nvSpPr>
        <p:spPr>
          <a:xfrm>
            <a:off x="7236544" y="1601965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sp>
        <p:nvSpPr>
          <p:cNvPr id="109" name="CuadroTexto 47">
            <a:extLst>
              <a:ext uri="{FF2B5EF4-FFF2-40B4-BE49-F238E27FC236}">
                <a16:creationId xmlns:a16="http://schemas.microsoft.com/office/drawing/2014/main" id="{7EA88445-4B62-4422-97E4-79D1A34EA542}"/>
              </a:ext>
            </a:extLst>
          </p:cNvPr>
          <p:cNvSpPr txBox="1"/>
          <p:nvPr/>
        </p:nvSpPr>
        <p:spPr>
          <a:xfrm>
            <a:off x="7222612" y="1732480"/>
            <a:ext cx="311060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</a:t>
            </a:r>
            <a:r>
              <a:rPr lang="en-US" b="0" dirty="0">
                <a:latin typeface="+mn-lt"/>
                <a:cs typeface="Times New Roman"/>
              </a:rPr>
              <a:t> Display missing elements.</a:t>
            </a:r>
          </a:p>
        </p:txBody>
      </p:sp>
      <p:sp>
        <p:nvSpPr>
          <p:cNvPr id="112" name="FONTS">
            <a:extLst>
              <a:ext uri="{FF2B5EF4-FFF2-40B4-BE49-F238E27FC236}">
                <a16:creationId xmlns:a16="http://schemas.microsoft.com/office/drawing/2014/main" id="{D2D142B4-DE45-4B1E-B5FF-96CADA3771FA}"/>
              </a:ext>
            </a:extLst>
          </p:cNvPr>
          <p:cNvSpPr txBox="1"/>
          <p:nvPr/>
        </p:nvSpPr>
        <p:spPr>
          <a:xfrm>
            <a:off x="273825" y="9756672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SURVIVAL MODELS: TIME-TO-EVENT</a:t>
            </a:r>
          </a:p>
        </p:txBody>
      </p:sp>
      <p:sp>
        <p:nvSpPr>
          <p:cNvPr id="119" name="Line">
            <a:extLst>
              <a:ext uri="{FF2B5EF4-FFF2-40B4-BE49-F238E27FC236}">
                <a16:creationId xmlns:a16="http://schemas.microsoft.com/office/drawing/2014/main" id="{00084F00-5AE3-45EC-A958-3598A6411963}"/>
              </a:ext>
            </a:extLst>
          </p:cNvPr>
          <p:cNvSpPr/>
          <p:nvPr/>
        </p:nvSpPr>
        <p:spPr>
          <a:xfrm flipV="1">
            <a:off x="272217" y="974427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0" name="CuadroTexto 144">
            <a:extLst>
              <a:ext uri="{FF2B5EF4-FFF2-40B4-BE49-F238E27FC236}">
                <a16:creationId xmlns:a16="http://schemas.microsoft.com/office/drawing/2014/main" id="{1D71B01D-E5D4-474D-BD0F-E6E444491EDD}"/>
              </a:ext>
            </a:extLst>
          </p:cNvPr>
          <p:cNvSpPr txBox="1"/>
          <p:nvPr/>
        </p:nvSpPr>
        <p:spPr>
          <a:xfrm>
            <a:off x="248247" y="9881431"/>
            <a:ext cx="3240000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h2o.coxph: </a:t>
            </a:r>
            <a:r>
              <a:rPr lang="en-US" b="0" dirty="0">
                <a:cs typeface="Times New Roman"/>
              </a:rPr>
              <a:t>Trains a Cox Proportional Hazards Model (</a:t>
            </a:r>
            <a:r>
              <a:rPr lang="en-US" b="0" dirty="0" err="1">
                <a:cs typeface="Times New Roman"/>
              </a:rPr>
              <a:t>CoxPH</a:t>
            </a:r>
            <a:r>
              <a:rPr lang="en-US" b="0" dirty="0">
                <a:cs typeface="Times New Roman"/>
              </a:rPr>
              <a:t>) on an H2O Frame.</a:t>
            </a:r>
          </a:p>
        </p:txBody>
      </p:sp>
      <p:sp>
        <p:nvSpPr>
          <p:cNvPr id="128" name="FONTS">
            <a:extLst>
              <a:ext uri="{FF2B5EF4-FFF2-40B4-BE49-F238E27FC236}">
                <a16:creationId xmlns:a16="http://schemas.microsoft.com/office/drawing/2014/main" id="{8CF47FF5-DDD8-4490-8B1C-73F8AD1E02C4}"/>
              </a:ext>
            </a:extLst>
          </p:cNvPr>
          <p:cNvSpPr txBox="1"/>
          <p:nvPr/>
        </p:nvSpPr>
        <p:spPr>
          <a:xfrm>
            <a:off x="3787736" y="1587136"/>
            <a:ext cx="110126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130" name="CuadroTexto 144">
            <a:extLst>
              <a:ext uri="{FF2B5EF4-FFF2-40B4-BE49-F238E27FC236}">
                <a16:creationId xmlns:a16="http://schemas.microsoft.com/office/drawing/2014/main" id="{6A92490D-9C46-42DC-9169-A7909A09A7E8}"/>
              </a:ext>
            </a:extLst>
          </p:cNvPr>
          <p:cNvSpPr txBox="1"/>
          <p:nvPr/>
        </p:nvSpPr>
        <p:spPr>
          <a:xfrm>
            <a:off x="3766325" y="1742568"/>
            <a:ext cx="3240000" cy="9001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h2o.grid: </a:t>
            </a:r>
            <a:r>
              <a:rPr lang="en-US" b="0" dirty="0">
                <a:cs typeface="Times New Roman"/>
              </a:rPr>
              <a:t>Efficient method to build multiple models with different hyperparameters.</a:t>
            </a:r>
          </a:p>
          <a:p>
            <a:pPr algn="just"/>
            <a:r>
              <a:rPr lang="en-US" dirty="0">
                <a:cs typeface="Times New Roman"/>
              </a:rPr>
              <a:t>h2o.getGrid: </a:t>
            </a:r>
            <a:r>
              <a:rPr lang="en-US" b="0" dirty="0">
                <a:cs typeface="Times New Roman"/>
              </a:rPr>
              <a:t>Get a grid object from H2O distributed K/V store.</a:t>
            </a:r>
          </a:p>
        </p:txBody>
      </p:sp>
      <p:sp>
        <p:nvSpPr>
          <p:cNvPr id="131" name="Line">
            <a:extLst>
              <a:ext uri="{FF2B5EF4-FFF2-40B4-BE49-F238E27FC236}">
                <a16:creationId xmlns:a16="http://schemas.microsoft.com/office/drawing/2014/main" id="{C3289EC5-80AB-4F46-8047-8470ED20E4FE}"/>
              </a:ext>
            </a:extLst>
          </p:cNvPr>
          <p:cNvSpPr/>
          <p:nvPr/>
        </p:nvSpPr>
        <p:spPr>
          <a:xfrm flipV="1">
            <a:off x="3792499" y="2633208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" name="FONTS">
            <a:extLst>
              <a:ext uri="{FF2B5EF4-FFF2-40B4-BE49-F238E27FC236}">
                <a16:creationId xmlns:a16="http://schemas.microsoft.com/office/drawing/2014/main" id="{9D94E0FC-C867-4627-8C03-FEB2DA84C308}"/>
              </a:ext>
            </a:extLst>
          </p:cNvPr>
          <p:cNvSpPr txBox="1"/>
          <p:nvPr/>
        </p:nvSpPr>
        <p:spPr>
          <a:xfrm>
            <a:off x="3789677" y="2647586"/>
            <a:ext cx="134331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133" name="CuadroTexto 144">
            <a:extLst>
              <a:ext uri="{FF2B5EF4-FFF2-40B4-BE49-F238E27FC236}">
                <a16:creationId xmlns:a16="http://schemas.microsoft.com/office/drawing/2014/main" id="{90E9B11E-5880-4DF6-BB80-79C2ADCCDF19}"/>
              </a:ext>
            </a:extLst>
          </p:cNvPr>
          <p:cNvSpPr txBox="1"/>
          <p:nvPr/>
        </p:nvSpPr>
        <p:spPr>
          <a:xfrm>
            <a:off x="3765112" y="2988870"/>
            <a:ext cx="3240000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h2o.predict: </a:t>
            </a:r>
            <a:r>
              <a:rPr lang="en-US" b="0" dirty="0">
                <a:cs typeface="Times New Roman"/>
              </a:rPr>
              <a:t>Obtain predictions from various fitted H2O model objects.</a:t>
            </a:r>
          </a:p>
        </p:txBody>
      </p:sp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2510</Words>
  <Application>Microsoft Office PowerPoint</Application>
  <PresentationFormat>Custom</PresentationFormat>
  <Paragraphs>299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</vt:lpstr>
      <vt:lpstr>h2o: : CHEAT SHEET </vt:lpstr>
    </vt:vector>
  </TitlesOfParts>
  <Manager>jtelleria.rproject@gmail.com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: : CHEAT SHEET</dc:title>
  <dc:creator>Juan Telleria Ruiz de Aguirre</dc:creator>
  <cp:lastModifiedBy>TELLERIA, JUAN</cp:lastModifiedBy>
  <cp:revision>200</cp:revision>
  <dcterms:modified xsi:type="dcterms:W3CDTF">2018-06-22T06:01:27Z</dcterms:modified>
</cp:coreProperties>
</file>