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>
        <p:scale>
          <a:sx n="66" d="100"/>
          <a:sy n="66" d="100"/>
        </p:scale>
        <p:origin x="77" y="-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wmf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wmf"/><Relationship Id="rId5" Type="http://schemas.openxmlformats.org/officeDocument/2006/relationships/hyperlink" Target="http://docs.h2o.ai/" TargetMode="External"/><Relationship Id="rId15" Type="http://schemas.openxmlformats.org/officeDocument/2006/relationships/image" Target="../media/image12.wmf"/><Relationship Id="rId10" Type="http://schemas.openxmlformats.org/officeDocument/2006/relationships/image" Target="../media/image7.wmf"/><Relationship Id="rId4" Type="http://schemas.openxmlformats.org/officeDocument/2006/relationships/hyperlink" Target="mailto:jtelleria.rproject@gmail.com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"/>
          <p:cNvSpPr/>
          <p:nvPr/>
        </p:nvSpPr>
        <p:spPr>
          <a:xfrm>
            <a:off x="10412281" y="7622015"/>
            <a:ext cx="3266680" cy="271367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Group"/>
          <p:cNvSpPr/>
          <p:nvPr/>
        </p:nvSpPr>
        <p:spPr>
          <a:xfrm>
            <a:off x="10414218" y="1216703"/>
            <a:ext cx="3261283" cy="2946794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" name="Group"/>
          <p:cNvSpPr/>
          <p:nvPr/>
        </p:nvSpPr>
        <p:spPr>
          <a:xfrm>
            <a:off x="10414386" y="4166333"/>
            <a:ext cx="3261283" cy="3455683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Group"/>
          <p:cNvSpPr/>
          <p:nvPr/>
        </p:nvSpPr>
        <p:spPr>
          <a:xfrm>
            <a:off x="7114051" y="1219642"/>
            <a:ext cx="3084896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382959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8" name="CODE"/>
          <p:cNvSpPr txBox="1"/>
          <p:nvPr/>
        </p:nvSpPr>
        <p:spPr>
          <a:xfrm>
            <a:off x="3771155" y="163515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59393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30721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3515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720100"/>
            <a:ext cx="3141665" cy="2187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h2o.uploadFile: </a:t>
            </a:r>
            <a:r>
              <a:rPr lang="en-US" b="0" dirty="0">
                <a:cs typeface="Times New Roman"/>
              </a:rPr>
              <a:t>Upload a file into H2O from a client-side path, and parse it.</a:t>
            </a: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Download</a:t>
            </a:r>
            <a:r>
              <a:rPr lang="es-ES" b="0" dirty="0">
                <a:latin typeface="+mn-lt"/>
                <a:cs typeface="Times New Roman"/>
              </a:rPr>
              <a:t> a H2O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 to a </a:t>
            </a:r>
            <a:r>
              <a:rPr lang="es-ES" b="0" dirty="0" err="1">
                <a:cs typeface="Times New Roman"/>
              </a:rPr>
              <a:t>client-side</a:t>
            </a:r>
            <a:r>
              <a:rPr lang="es-ES" b="0" dirty="0"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 file.</a:t>
            </a:r>
            <a:endParaRPr lang="es-ES" sz="200" b="0" dirty="0">
              <a:latin typeface="+mn-lt"/>
              <a:cs typeface="Times New Roman"/>
            </a:endParaRPr>
          </a:p>
          <a:p>
            <a:pPr algn="just"/>
            <a:endParaRPr lang="es-ES" sz="200" dirty="0">
              <a:cs typeface="Times New Roman"/>
            </a:endParaRPr>
          </a:p>
          <a:p>
            <a:pPr algn="just"/>
            <a:r>
              <a:rPr lang="es-ES" dirty="0">
                <a:cs typeface="Times New Roman"/>
              </a:rPr>
              <a:t>h2o.importFile: </a:t>
            </a:r>
            <a:r>
              <a:rPr lang="es-ES" b="0" dirty="0" err="1">
                <a:cs typeface="Times New Roman"/>
              </a:rPr>
              <a:t>Im</a:t>
            </a:r>
            <a:r>
              <a:rPr lang="es-ES" b="0" spc="40" dirty="0" err="1">
                <a:cs typeface="Times New Roman"/>
              </a:rPr>
              <a:t>p</a:t>
            </a:r>
            <a:r>
              <a:rPr lang="es-ES" b="0" spc="-40" dirty="0" err="1">
                <a:cs typeface="Times New Roman"/>
              </a:rPr>
              <a:t>o</a:t>
            </a:r>
            <a:r>
              <a:rPr lang="es-ES" b="0" dirty="0" err="1">
                <a:cs typeface="Times New Roman"/>
              </a:rPr>
              <a:t>rt</a:t>
            </a:r>
            <a:r>
              <a:rPr lang="es-ES" b="0" spc="185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153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file </a:t>
            </a:r>
            <a:r>
              <a:rPr lang="es-ES" b="0" dirty="0" err="1">
                <a:cs typeface="Times New Roman"/>
              </a:rPr>
              <a:t>into</a:t>
            </a:r>
            <a:r>
              <a:rPr lang="es-ES" b="0" dirty="0">
                <a:cs typeface="Times New Roman"/>
              </a:rPr>
              <a:t> H2O </a:t>
            </a:r>
            <a:r>
              <a:rPr lang="es-ES" b="0" dirty="0" err="1">
                <a:cs typeface="Times New Roman"/>
              </a:rPr>
              <a:t>from</a:t>
            </a:r>
            <a:r>
              <a:rPr lang="es-ES" b="0" spc="90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236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server-</a:t>
            </a:r>
            <a:r>
              <a:rPr lang="es-ES" b="0" dirty="0" err="1">
                <a:cs typeface="Times New Roman"/>
              </a:rPr>
              <a:t>side</a:t>
            </a:r>
            <a:r>
              <a:rPr lang="es-ES" b="0" spc="36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path</a:t>
            </a:r>
            <a:r>
              <a:rPr lang="es-ES" b="0" dirty="0">
                <a:cs typeface="Times New Roman"/>
              </a:rPr>
              <a:t>,</a:t>
            </a:r>
            <a:r>
              <a:rPr lang="es-ES" b="0" spc="308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and</a:t>
            </a:r>
            <a:r>
              <a:rPr lang="es-ES" b="0" spc="19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</a:t>
            </a:r>
            <a:r>
              <a:rPr lang="es-ES" b="0" spc="-35" dirty="0" err="1">
                <a:cs typeface="Times New Roman"/>
              </a:rPr>
              <a:t>a</a:t>
            </a:r>
            <a:r>
              <a:rPr lang="es-ES" b="0" dirty="0" err="1">
                <a:cs typeface="Times New Roman"/>
              </a:rPr>
              <a:t>rse</a:t>
            </a:r>
            <a:r>
              <a:rPr lang="es-ES" b="0" spc="16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it</a:t>
            </a:r>
            <a:r>
              <a:rPr lang="es-ES" b="0" dirty="0">
                <a:cs typeface="Times New Roman"/>
              </a:rPr>
              <a:t>.</a:t>
            </a:r>
            <a:endParaRPr lang="es-ES" dirty="0">
              <a:latin typeface="+mn-lt"/>
              <a:cs typeface="Times New Roman"/>
            </a:endParaRP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 a server-</a:t>
            </a:r>
            <a:r>
              <a:rPr lang="es-ES" b="0" dirty="0" err="1">
                <a:latin typeface="+mn-lt"/>
                <a:cs typeface="Times New Roman"/>
              </a:rPr>
              <a:t>side</a:t>
            </a:r>
            <a:r>
              <a:rPr lang="es-ES" b="0" dirty="0">
                <a:latin typeface="+mn-lt"/>
                <a:cs typeface="Times New Roman"/>
              </a:rPr>
              <a:t> file.</a:t>
            </a:r>
            <a:endParaRPr lang="en-US" sz="200" b="0" dirty="0">
              <a:latin typeface="+mn-lt"/>
              <a:cs typeface="Times New Roman"/>
            </a:endParaRPr>
          </a:p>
          <a:p>
            <a:pPr algn="just"/>
            <a:endParaRPr lang="en-US" sz="2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h2o.parseRaw: </a:t>
            </a:r>
            <a:r>
              <a:rPr lang="en-US" b="0" dirty="0">
                <a:cs typeface="Times New Roman"/>
              </a:rPr>
              <a:t>Parse a raw data  file.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03957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463934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478395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35740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5492032"/>
            <a:ext cx="3141665" cy="2598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latin typeface="+mn-lt"/>
                <a:cs typeface="Times New Roman"/>
              </a:rPr>
              <a:t>Create an H2O data  frame, with optional randomization.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s-ES" dirty="0"/>
              <a:t>h2o.target_encode_apply: </a:t>
            </a:r>
            <a:r>
              <a:rPr lang="es-ES" b="0" dirty="0"/>
              <a:t>T</a:t>
            </a:r>
            <a:r>
              <a:rPr lang="en-US" b="0" dirty="0" err="1"/>
              <a:t>arget</a:t>
            </a:r>
            <a:r>
              <a:rPr lang="en-US" b="0" dirty="0"/>
              <a:t> encoding map to an H2O Data Frame, which can improve performance of supervised learning models for high cardinality categorical columns.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285" name="SUBTITLE"/>
          <p:cNvSpPr txBox="1"/>
          <p:nvPr/>
        </p:nvSpPr>
        <p:spPr>
          <a:xfrm>
            <a:off x="282034" y="816277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29285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2482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8972613"/>
            <a:ext cx="3141665" cy="1423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h2o.na_omit: </a:t>
            </a:r>
            <a:r>
              <a:rPr lang="en-US" b="0" dirty="0">
                <a:cs typeface="Times New Roman"/>
              </a:rPr>
              <a:t>Remove Rows With NAs.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77814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(/push) pieces from (/to) a H2O Parsed Data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98944" y="325083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2150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354200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h2o.head, h2o.tail: </a:t>
            </a:r>
            <a:r>
              <a:rPr lang="en-US" b="0" dirty="0">
                <a:cs typeface="Times New Roman"/>
              </a:rPr>
              <a:t>Object’s Start or End.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1198" y="3699806"/>
            <a:ext cx="219611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BASIC DATA MANIPULATION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67675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3826238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43" name="CODE"/>
          <p:cNvSpPr txBox="1"/>
          <p:nvPr/>
        </p:nvSpPr>
        <p:spPr>
          <a:xfrm>
            <a:off x="3801883" y="547335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783791" y="542798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631071"/>
            <a:ext cx="3077418" cy="30033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h2o.names: </a:t>
            </a:r>
            <a:r>
              <a:rPr lang="en-US" b="0" dirty="0">
                <a:cs typeface="Times New Roman"/>
              </a:rPr>
              <a:t>Return column names for a parsed H2O data obj. Also: </a:t>
            </a:r>
            <a:r>
              <a:rPr lang="en-US" dirty="0">
                <a:cs typeface="Times New Roman"/>
              </a:rPr>
              <a:t>h2o.colnames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</a:t>
            </a:r>
            <a:r>
              <a:rPr lang="en-US" b="0" dirty="0">
                <a:cs typeface="Times New Roman"/>
              </a:rPr>
              <a:t>Set the row or column names of a matrix-like object. Also: </a:t>
            </a:r>
            <a:r>
              <a:rPr lang="en-US" dirty="0" err="1">
                <a:cs typeface="Times New Roman"/>
              </a:rPr>
              <a:t>colnames</a:t>
            </a:r>
            <a:r>
              <a:rPr lang="en-US" dirty="0">
                <a:cs typeface="Times New Roman"/>
              </a:rPr>
              <a:t>&lt;-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h2o.dim: </a:t>
            </a:r>
            <a:r>
              <a:rPr lang="en-US" b="0" dirty="0">
                <a:latin typeface="+mn-lt"/>
                <a:cs typeface="Times New Roman"/>
              </a:rPr>
              <a:t>Retrieve </a:t>
            </a:r>
            <a:r>
              <a:rPr lang="en-US" b="0" dirty="0">
                <a:cs typeface="Times New Roman"/>
              </a:rPr>
              <a:t>object </a:t>
            </a:r>
            <a:r>
              <a:rPr lang="en-US" b="0" dirty="0">
                <a:latin typeface="+mn-lt"/>
                <a:cs typeface="Times New Roman"/>
              </a:rPr>
              <a:t>dimensions.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h2o.length: </a:t>
            </a:r>
            <a:r>
              <a:rPr lang="en-US" b="0" dirty="0">
                <a:latin typeface="+mn-lt"/>
                <a:cs typeface="Times New Roman"/>
              </a:rPr>
              <a:t>Get the length of vectors (including lists) and factors.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h2o.nrow: </a:t>
            </a:r>
            <a:r>
              <a:rPr lang="en-US" b="0" dirty="0">
                <a:latin typeface="+mn-lt"/>
                <a:cs typeface="Times New Roman"/>
              </a:rPr>
              <a:t>Number of H2O Frame rows.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h2o.ncol: </a:t>
            </a:r>
            <a:r>
              <a:rPr lang="en-US" b="0" dirty="0">
                <a:latin typeface="+mn-lt"/>
                <a:cs typeface="Times New Roman"/>
              </a:rPr>
              <a:t>Number of H2O Frame columns.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H2OFrame object has any categorical data columns.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is.character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is.numeric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Column’s Data Type.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59159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808860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79213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38595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458087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43574" y="8687151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86221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8867736"/>
            <a:ext cx="3075830" cy="1443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h2o.asfactor, </a:t>
            </a:r>
            <a:r>
              <a:rPr lang="en-US" dirty="0" err="1"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to Factor.</a:t>
            </a:r>
            <a:endParaRPr lang="en-US" sz="100" b="0" dirty="0">
              <a:latin typeface="+mn-lt"/>
              <a:cs typeface="Times New Roman"/>
            </a:endParaRP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h2o.as_date, </a:t>
            </a:r>
            <a:r>
              <a:rPr lang="en-US" dirty="0" err="1"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to Date.</a:t>
            </a:r>
            <a:endParaRPr lang="en-US" sz="100" dirty="0">
              <a:latin typeface="+mn-lt"/>
              <a:cs typeface="Times New Roman"/>
            </a:endParaRPr>
          </a:p>
          <a:p>
            <a:pPr algn="just"/>
            <a:endParaRPr lang="en-US" sz="1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h2o.ascharacter, </a:t>
            </a:r>
            <a:r>
              <a:rPr lang="en-US" dirty="0" err="1">
                <a:cs typeface="Times New Roman"/>
              </a:rPr>
              <a:t>as.character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Convert to Characters.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h2o.asnumeric, </a:t>
            </a:r>
            <a:r>
              <a:rPr lang="en-US" dirty="0" err="1">
                <a:cs typeface="Times New Roman"/>
              </a:rPr>
              <a:t>as.numeric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Convert to Numeric.</a:t>
            </a:r>
            <a:endParaRPr lang="en-US" dirty="0"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865818"/>
            <a:ext cx="46968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886733"/>
            <a:ext cx="3042158" cy="547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h2o.sqrt:  </a:t>
            </a:r>
            <a:r>
              <a:rPr lang="en-US" b="0" dirty="0">
                <a:latin typeface="+mn-lt"/>
                <a:cs typeface="Times New Roman"/>
              </a:rPr>
              <a:t>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h2o.floor: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h2o.trunc: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h2o.log: </a:t>
            </a:r>
            <a:r>
              <a:rPr lang="en-US" b="0" dirty="0">
                <a:latin typeface="+mn-lt"/>
                <a:cs typeface="Times New Roman"/>
              </a:rPr>
              <a:t>Compute natural logarithms.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h2o.exp: </a:t>
            </a:r>
            <a:r>
              <a:rPr lang="en-US" b="0" dirty="0">
                <a:latin typeface="+mn-lt"/>
                <a:cs typeface="Times New Roman"/>
              </a:rPr>
              <a:t>Compute the exponential function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&amp;&amp; </a:t>
            </a:r>
            <a:r>
              <a:rPr lang="en-US" b="0" dirty="0">
                <a:cs typeface="Times New Roman"/>
              </a:rPr>
              <a:t>(</a:t>
            </a:r>
            <a:r>
              <a:rPr lang="en-US" b="0" dirty="0" err="1">
                <a:cs typeface="Times New Roman"/>
              </a:rPr>
              <a:t>Vectorized</a:t>
            </a:r>
            <a:r>
              <a:rPr lang="en-US" b="0" dirty="0">
                <a:cs typeface="Times New Roman"/>
              </a:rPr>
              <a:t> AND)</a:t>
            </a:r>
            <a:r>
              <a:rPr lang="en-US" dirty="0">
                <a:cs typeface="Times New Roman"/>
              </a:rPr>
              <a:t>, || </a:t>
            </a:r>
            <a:r>
              <a:rPr lang="en-US" b="0" dirty="0">
                <a:cs typeface="Times New Roman"/>
              </a:rPr>
              <a:t>(</a:t>
            </a:r>
            <a:r>
              <a:rPr lang="en-US" b="0" dirty="0" err="1">
                <a:cs typeface="Times New Roman"/>
              </a:rPr>
              <a:t>Vectorized</a:t>
            </a:r>
            <a:r>
              <a:rPr lang="en-US" b="0" dirty="0">
                <a:cs typeface="Times New Roman"/>
              </a:rPr>
              <a:t> OR)</a:t>
            </a:r>
            <a:r>
              <a:rPr lang="en-US" dirty="0">
                <a:cs typeface="Times New Roman"/>
              </a:rPr>
              <a:t>, !x, %in%, log10, log2, log1p, </a:t>
            </a:r>
            <a:r>
              <a:rPr lang="en-US" dirty="0" err="1">
                <a:cs typeface="Times New Roman"/>
              </a:rPr>
              <a:t>acos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acosh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asin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asinh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atan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atanh</a:t>
            </a:r>
            <a:r>
              <a:rPr lang="en-US" dirty="0">
                <a:cs typeface="Times New Roman"/>
              </a:rPr>
              <a:t>, expm1, cos, </a:t>
            </a:r>
            <a:r>
              <a:rPr lang="en-US" dirty="0" err="1">
                <a:cs typeface="Times New Roman"/>
              </a:rPr>
              <a:t>cosh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cospi</a:t>
            </a:r>
            <a:r>
              <a:rPr lang="en-US" dirty="0">
                <a:cs typeface="Times New Roman"/>
              </a:rPr>
              <a:t>, sin, </a:t>
            </a:r>
            <a:r>
              <a:rPr lang="en-US" dirty="0" err="1">
                <a:cs typeface="Times New Roman"/>
              </a:rPr>
              <a:t>sinh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sinpi</a:t>
            </a:r>
            <a:r>
              <a:rPr lang="en-US" dirty="0">
                <a:cs typeface="Times New Roman"/>
              </a:rPr>
              <a:t>, tan, tanh, </a:t>
            </a:r>
            <a:r>
              <a:rPr lang="en-US" dirty="0" err="1">
                <a:cs typeface="Times New Roman"/>
              </a:rPr>
              <a:t>tanpi</a:t>
            </a:r>
            <a:r>
              <a:rPr lang="en-US" dirty="0">
                <a:cs typeface="Times New Roman"/>
              </a:rPr>
              <a:t>, gamma, </a:t>
            </a:r>
            <a:r>
              <a:rPr lang="en-US" dirty="0" err="1">
                <a:cs typeface="Times New Roman"/>
              </a:rPr>
              <a:t>lgamma</a:t>
            </a:r>
            <a:r>
              <a:rPr lang="en-US" dirty="0">
                <a:cs typeface="Times New Roman"/>
              </a:rPr>
              <a:t>, digamma</a:t>
            </a:r>
          </a:p>
        </p:txBody>
      </p:sp>
      <p:sp>
        <p:nvSpPr>
          <p:cNvPr id="80" name="Line"/>
          <p:cNvSpPr/>
          <p:nvPr/>
        </p:nvSpPr>
        <p:spPr>
          <a:xfrm>
            <a:off x="7124085" y="724040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7427925"/>
            <a:ext cx="3042158" cy="18542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h2o.cummax: </a:t>
            </a:r>
            <a:r>
              <a:rPr lang="en-US" b="0" dirty="0">
                <a:latin typeface="+mn-lt"/>
                <a:cs typeface="Times New Roman"/>
              </a:rPr>
              <a:t>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h2o.cummin: </a:t>
            </a:r>
            <a:r>
              <a:rPr lang="en-US" b="0" dirty="0">
                <a:latin typeface="+mn-lt"/>
                <a:cs typeface="Times New Roman"/>
              </a:rPr>
              <a:t>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h2o.cumprod: </a:t>
            </a:r>
            <a:r>
              <a:rPr lang="en-US" b="0" dirty="0">
                <a:latin typeface="+mn-lt"/>
                <a:cs typeface="Times New Roman"/>
              </a:rPr>
              <a:t>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h2o.cumsum: </a:t>
            </a:r>
            <a:r>
              <a:rPr lang="en-US" b="0" dirty="0">
                <a:latin typeface="+mn-lt"/>
                <a:cs typeface="Times New Roman"/>
              </a:rPr>
              <a:t>Vector of the cumulative sums of the elements of the argument.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7167462" y="9287165"/>
            <a:ext cx="8720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PRECISION</a:t>
            </a:r>
          </a:p>
        </p:txBody>
      </p:sp>
      <p:sp>
        <p:nvSpPr>
          <p:cNvPr id="87" name="Line"/>
          <p:cNvSpPr/>
          <p:nvPr/>
        </p:nvSpPr>
        <p:spPr>
          <a:xfrm>
            <a:off x="7167462" y="923448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7141986" y="9417137"/>
            <a:ext cx="3042158" cy="94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h2o.round: </a:t>
            </a:r>
            <a:r>
              <a:rPr lang="en-US" b="0" dirty="0">
                <a:latin typeface="+mn-lt"/>
                <a:cs typeface="Times New Roman"/>
              </a:rPr>
              <a:t>Round values to the specified number of decimal places. The default is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h2o.signif: </a:t>
            </a:r>
            <a:r>
              <a:rPr lang="en-US" b="0" dirty="0">
                <a:latin typeface="+mn-lt"/>
                <a:cs typeface="Times New Roman"/>
              </a:rPr>
              <a:t>Round values to the specified number of significant digits.</a:t>
            </a:r>
          </a:p>
        </p:txBody>
      </p:sp>
      <p:sp>
        <p:nvSpPr>
          <p:cNvPr id="63" name="Line"/>
          <p:cNvSpPr/>
          <p:nvPr/>
        </p:nvSpPr>
        <p:spPr>
          <a:xfrm>
            <a:off x="7120311" y="1226455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CuadroTexto 144"/>
          <p:cNvSpPr txBox="1"/>
          <p:nvPr/>
        </p:nvSpPr>
        <p:spPr>
          <a:xfrm>
            <a:off x="10473112" y="1770964"/>
            <a:ext cx="3202389" cy="1372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h2o.nrow: </a:t>
            </a:r>
            <a:r>
              <a:rPr lang="en-US" b="0" dirty="0">
                <a:latin typeface="+mn-lt"/>
                <a:cs typeface="Times New Roman"/>
              </a:rPr>
              <a:t>Count the number of rows.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h2o.max: </a:t>
            </a:r>
            <a:r>
              <a:rPr lang="en-US" b="0" dirty="0">
                <a:latin typeface="+mn-lt"/>
                <a:cs typeface="Times New Roman"/>
              </a:rPr>
              <a:t>All input argument’s Maximum.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h2o.min: </a:t>
            </a:r>
            <a:r>
              <a:rPr lang="en-US" b="0" dirty="0">
                <a:latin typeface="+mn-lt"/>
                <a:cs typeface="Times New Roman"/>
              </a:rPr>
              <a:t>All input argument’s </a:t>
            </a:r>
            <a:r>
              <a:rPr lang="en-US" b="0" dirty="0">
                <a:cs typeface="Times New Roman"/>
              </a:rPr>
              <a:t>Minimum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h2o.range:</a:t>
            </a:r>
            <a:r>
              <a:rPr lang="en-US" b="0" dirty="0">
                <a:latin typeface="+mn-lt"/>
                <a:cs typeface="Times New Roman"/>
              </a:rPr>
              <a:t> Input argument’s Min/Max Vector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h2o.sum: </a:t>
            </a:r>
            <a:r>
              <a:rPr lang="en-US" b="0" dirty="0">
                <a:latin typeface="+mn-lt"/>
                <a:cs typeface="Times New Roman"/>
              </a:rPr>
              <a:t>All </a:t>
            </a:r>
            <a:r>
              <a:rPr lang="en-US" b="0" dirty="0">
                <a:cs typeface="Times New Roman"/>
              </a:rPr>
              <a:t>argument </a:t>
            </a:r>
            <a:r>
              <a:rPr lang="en-US" b="0" dirty="0">
                <a:latin typeface="+mn-lt"/>
                <a:cs typeface="Times New Roman"/>
              </a:rPr>
              <a:t>values </a:t>
            </a:r>
            <a:r>
              <a:rPr lang="en-US" b="0" dirty="0">
                <a:cs typeface="Times New Roman"/>
              </a:rPr>
              <a:t>Sum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CuadroTexto 148"/>
          <p:cNvSpPr txBox="1"/>
          <p:nvPr/>
        </p:nvSpPr>
        <p:spPr>
          <a:xfrm>
            <a:off x="10484439" y="3006382"/>
            <a:ext cx="3167912" cy="1264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h2o.prod: </a:t>
            </a:r>
            <a:r>
              <a:rPr lang="en-US" b="0" dirty="0">
                <a:latin typeface="+mn-lt"/>
                <a:cs typeface="Times New Roman"/>
              </a:rPr>
              <a:t>Product of all </a:t>
            </a:r>
            <a:r>
              <a:rPr lang="en-US" b="0" dirty="0">
                <a:cs typeface="Times New Roman"/>
              </a:rPr>
              <a:t>arguments </a:t>
            </a:r>
            <a:r>
              <a:rPr lang="en-US" b="0" dirty="0">
                <a:latin typeface="+mn-lt"/>
                <a:cs typeface="Times New Roman"/>
              </a:rPr>
              <a:t>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74" name="Basics"/>
          <p:cNvSpPr txBox="1"/>
          <p:nvPr/>
        </p:nvSpPr>
        <p:spPr>
          <a:xfrm>
            <a:off x="10468486" y="7663149"/>
            <a:ext cx="191238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Aggregations</a:t>
            </a:r>
            <a:endParaRPr lang="es-ES" dirty="0"/>
          </a:p>
        </p:txBody>
      </p:sp>
      <p:sp>
        <p:nvSpPr>
          <p:cNvPr id="75" name="FONTS"/>
          <p:cNvSpPr txBox="1"/>
          <p:nvPr/>
        </p:nvSpPr>
        <p:spPr>
          <a:xfrm>
            <a:off x="10532054" y="7997385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76" name="CuadroTexto 157"/>
          <p:cNvSpPr txBox="1"/>
          <p:nvPr/>
        </p:nvSpPr>
        <p:spPr>
          <a:xfrm>
            <a:off x="10481883" y="6071851"/>
            <a:ext cx="3193618" cy="1192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h2o.cor: </a:t>
            </a:r>
            <a:r>
              <a:rPr lang="en-US" b="0" dirty="0">
                <a:latin typeface="+mn-lt"/>
                <a:cs typeface="Times New Roman"/>
              </a:rPr>
              <a:t>Correlation Matrix of H2OFrames.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h2o.quantile: </a:t>
            </a:r>
            <a:r>
              <a:rPr lang="en-US" b="0" dirty="0">
                <a:latin typeface="+mn-lt"/>
                <a:cs typeface="Times New Roman"/>
              </a:rPr>
              <a:t>Obtain and display quantiles for H2O parsed data.</a:t>
            </a:r>
          </a:p>
        </p:txBody>
      </p:sp>
      <p:sp>
        <p:nvSpPr>
          <p:cNvPr id="77" name="FONTS"/>
          <p:cNvSpPr txBox="1"/>
          <p:nvPr/>
        </p:nvSpPr>
        <p:spPr>
          <a:xfrm>
            <a:off x="10487751" y="4521927"/>
            <a:ext cx="272029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STATS: SINGLE-OUTPUT</a:t>
            </a:r>
          </a:p>
        </p:txBody>
      </p:sp>
      <p:sp>
        <p:nvSpPr>
          <p:cNvPr id="78" name="CuadroTexto 159"/>
          <p:cNvSpPr txBox="1"/>
          <p:nvPr/>
        </p:nvSpPr>
        <p:spPr>
          <a:xfrm>
            <a:off x="11734799" y="8101521"/>
            <a:ext cx="1940701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 margins.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2" name="FONTS"/>
          <p:cNvSpPr txBox="1"/>
          <p:nvPr/>
        </p:nvSpPr>
        <p:spPr>
          <a:xfrm>
            <a:off x="10531986" y="8782353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83" name="CuadroTexto 161"/>
          <p:cNvSpPr txBox="1"/>
          <p:nvPr/>
        </p:nvSpPr>
        <p:spPr>
          <a:xfrm>
            <a:off x="11734800" y="8889430"/>
            <a:ext cx="1938302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h2o.group_by: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9" name="FONTS"/>
          <p:cNvSpPr txBox="1"/>
          <p:nvPr/>
        </p:nvSpPr>
        <p:spPr>
          <a:xfrm>
            <a:off x="10522476" y="9567816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90" name="CuadroTexto 163"/>
          <p:cNvSpPr txBox="1"/>
          <p:nvPr/>
        </p:nvSpPr>
        <p:spPr>
          <a:xfrm>
            <a:off x="11088546" y="9686976"/>
            <a:ext cx="2556000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94" name="Line"/>
          <p:cNvSpPr/>
          <p:nvPr/>
        </p:nvSpPr>
        <p:spPr>
          <a:xfrm flipV="1">
            <a:off x="10513039" y="3071477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" name="Line"/>
          <p:cNvSpPr/>
          <p:nvPr/>
        </p:nvSpPr>
        <p:spPr>
          <a:xfrm flipV="1">
            <a:off x="10505603" y="8769456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Line"/>
          <p:cNvSpPr/>
          <p:nvPr/>
        </p:nvSpPr>
        <p:spPr>
          <a:xfrm flipV="1">
            <a:off x="10496950" y="9548200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Line"/>
          <p:cNvSpPr/>
          <p:nvPr/>
        </p:nvSpPr>
        <p:spPr>
          <a:xfrm>
            <a:off x="7122240" y="10314507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10412281" y="1216807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Line"/>
          <p:cNvSpPr/>
          <p:nvPr/>
        </p:nvSpPr>
        <p:spPr>
          <a:xfrm>
            <a:off x="10414186" y="762344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Line"/>
          <p:cNvSpPr/>
          <p:nvPr/>
        </p:nvSpPr>
        <p:spPr>
          <a:xfrm>
            <a:off x="10434055" y="10332604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30470" y="1602515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ummary function"/>
          <p:cNvSpPr txBox="1"/>
          <p:nvPr/>
        </p:nvSpPr>
        <p:spPr>
          <a:xfrm>
            <a:off x="10975149" y="1675058"/>
            <a:ext cx="2140009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s-ES" dirty="0"/>
              <a:t>(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) </a:t>
            </a:r>
            <a:r>
              <a:rPr dirty="0"/>
              <a:t>summary function</a:t>
            </a:r>
          </a:p>
        </p:txBody>
      </p:sp>
      <p:sp>
        <p:nvSpPr>
          <p:cNvPr id="101" name="Layout Suggestions"/>
          <p:cNvSpPr txBox="1"/>
          <p:nvPr/>
        </p:nvSpPr>
        <p:spPr>
          <a:xfrm>
            <a:off x="7148973" y="1261130"/>
            <a:ext cx="23964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Math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5" name="Layout Suggestions"/>
          <p:cNvSpPr txBox="1"/>
          <p:nvPr/>
        </p:nvSpPr>
        <p:spPr>
          <a:xfrm>
            <a:off x="10487255" y="1261132"/>
            <a:ext cx="305532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Summary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6" name="CODE"/>
          <p:cNvSpPr txBox="1"/>
          <p:nvPr/>
        </p:nvSpPr>
        <p:spPr>
          <a:xfrm>
            <a:off x="7134168" y="7305055"/>
            <a:ext cx="10339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CUMULATIVE</a:t>
            </a:r>
            <a:endParaRPr dirty="0"/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420916" y="1586411"/>
            <a:ext cx="2483943" cy="27623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vectorized function"/>
          <p:cNvSpPr txBox="1"/>
          <p:nvPr/>
        </p:nvSpPr>
        <p:spPr>
          <a:xfrm>
            <a:off x="7547878" y="1651302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dirty="0" err="1"/>
              <a:t>vectorized</a:t>
            </a:r>
            <a:r>
              <a:rPr dirty="0"/>
              <a:t> function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10514967" y="5892868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0" name="CuadroTexto 148"/>
          <p:cNvSpPr txBox="1"/>
          <p:nvPr/>
        </p:nvSpPr>
        <p:spPr>
          <a:xfrm>
            <a:off x="10484439" y="4647454"/>
            <a:ext cx="3167912" cy="1259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h2o.mean: </a:t>
            </a:r>
            <a:r>
              <a:rPr lang="en-US" b="0" dirty="0">
                <a:cs typeface="Times New Roman"/>
              </a:rPr>
              <a:t>(Trimmed) arithmetic mean.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h2o.median: </a:t>
            </a:r>
            <a:r>
              <a:rPr lang="en-US" b="0" dirty="0">
                <a:cs typeface="Times New Roman"/>
              </a:rPr>
              <a:t>Calculate the median of x.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h2o.sd: </a:t>
            </a:r>
            <a:r>
              <a:rPr lang="en-US" b="0" dirty="0">
                <a:cs typeface="Times New Roman"/>
              </a:rPr>
              <a:t>Calculate the standard  deviation of a column of continuous real valued data.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h2o.var: </a:t>
            </a:r>
            <a:r>
              <a:rPr lang="en-US" b="0" dirty="0">
                <a:cs typeface="Times New Roman"/>
              </a:rPr>
              <a:t>Compute the variance of x.</a:t>
            </a:r>
          </a:p>
        </p:txBody>
      </p:sp>
      <p:sp>
        <p:nvSpPr>
          <p:cNvPr id="112" name="Line"/>
          <p:cNvSpPr/>
          <p:nvPr/>
        </p:nvSpPr>
        <p:spPr>
          <a:xfrm>
            <a:off x="10414186" y="4167144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FONTS"/>
          <p:cNvSpPr txBox="1"/>
          <p:nvPr/>
        </p:nvSpPr>
        <p:spPr>
          <a:xfrm>
            <a:off x="10489681" y="5936837"/>
            <a:ext cx="315791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MISCELLANEOUS STATS: MULTI-OUTPUT</a:t>
            </a:r>
          </a:p>
        </p:txBody>
      </p:sp>
      <p:sp>
        <p:nvSpPr>
          <p:cNvPr id="113" name="Layout Suggestions"/>
          <p:cNvSpPr txBox="1"/>
          <p:nvPr/>
        </p:nvSpPr>
        <p:spPr>
          <a:xfrm>
            <a:off x="10479998" y="4207572"/>
            <a:ext cx="305372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Statistical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2803" y="8964758"/>
            <a:ext cx="1031237" cy="573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7344" y="8198681"/>
            <a:ext cx="1168438" cy="6054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75149" y="7192962"/>
            <a:ext cx="2636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h2o.hist: </a:t>
            </a:r>
            <a:r>
              <a:rPr lang="en-US" b="0" dirty="0">
                <a:cs typeface="Times New Roman"/>
              </a:rPr>
              <a:t>Compute a histogram over a numeric column.</a:t>
            </a:r>
          </a:p>
        </p:txBody>
      </p:sp>
      <p:grpSp>
        <p:nvGrpSpPr>
          <p:cNvPr id="111" name="Group"/>
          <p:cNvGrpSpPr/>
          <p:nvPr/>
        </p:nvGrpSpPr>
        <p:grpSpPr>
          <a:xfrm>
            <a:off x="10559145" y="7211807"/>
            <a:ext cx="357938" cy="358033"/>
            <a:chOff x="0" y="0"/>
            <a:chExt cx="357936" cy="358032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7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9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0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2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4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198682" y="4060878"/>
            <a:ext cx="2628000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h2o.cbind; h2o.rbind: </a:t>
            </a:r>
            <a:r>
              <a:rPr lang="en-US" b="0" dirty="0">
                <a:cs typeface="Times New Roman"/>
              </a:rPr>
              <a:t>Combine a sequence of H2O datasets by column (</a:t>
            </a:r>
            <a:r>
              <a:rPr lang="en-US" b="0" dirty="0" err="1">
                <a:cs typeface="Times New Roman"/>
              </a:rPr>
              <a:t>cbind</a:t>
            </a:r>
            <a:r>
              <a:rPr lang="en-US" b="0" dirty="0">
                <a:cs typeface="Times New Roman"/>
              </a:rPr>
              <a:t>) or rows (</a:t>
            </a:r>
            <a:r>
              <a:rPr lang="en-US" b="0" dirty="0" err="1">
                <a:cs typeface="Times New Roman"/>
              </a:rPr>
              <a:t>rbind</a:t>
            </a:r>
            <a:r>
              <a:rPr lang="en-US" b="0" dirty="0">
                <a:cs typeface="Times New Roman"/>
              </a:rPr>
              <a:t>).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h2o.merge: </a:t>
            </a:r>
            <a:r>
              <a:rPr lang="en-US" b="0" dirty="0">
                <a:cs typeface="Times New Roman"/>
              </a:rPr>
              <a:t>Merges 2 H2OFrames.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h2o.arrange: </a:t>
            </a:r>
            <a:r>
              <a:rPr lang="en-US" b="0" dirty="0">
                <a:cs typeface="Times New Roman"/>
              </a:rPr>
              <a:t>Sorts H2OFrame by columns.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83485" y="4150383"/>
            <a:ext cx="685023" cy="501062"/>
          </a:xfrm>
          <a:prstGeom prst="rect">
            <a:avLst/>
          </a:prstGeom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874391" y="4707058"/>
            <a:ext cx="286135" cy="182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87862" y="4963423"/>
            <a:ext cx="450089" cy="390033"/>
          </a:xfrm>
          <a:prstGeom prst="rect">
            <a:avLst/>
          </a:prstGeom>
        </p:spPr>
      </p:pic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2474459684"/>
              </p:ext>
            </p:extLst>
          </p:nvPr>
        </p:nvGraphicFramePr>
        <p:xfrm>
          <a:off x="10591705" y="9902042"/>
          <a:ext cx="454912" cy="25088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7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710"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*</a:t>
                      </a:r>
                      <a:endParaRPr sz="9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6741108" y="1216703"/>
            <a:ext cx="3560773" cy="9117612"/>
          </a:xfrm>
          <a:prstGeom prst="rect">
            <a:avLst/>
          </a:prstGeom>
          <a:solidFill>
            <a:schemeClr val="accent3"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245583" y="162185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41" name="CuadroTexto 40"/>
          <p:cNvSpPr txBox="1"/>
          <p:nvPr/>
        </p:nvSpPr>
        <p:spPr>
          <a:xfrm>
            <a:off x="245584" y="1748200"/>
            <a:ext cx="307228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  </a:t>
            </a:r>
            <a:r>
              <a:rPr lang="en-US" b="0" dirty="0">
                <a:latin typeface="+mn-lt"/>
                <a:cs typeface="Times New Roman"/>
              </a:rPr>
              <a:t>Display missing elements.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42" name="FONTS"/>
          <p:cNvSpPr txBox="1"/>
          <p:nvPr/>
        </p:nvSpPr>
        <p:spPr>
          <a:xfrm>
            <a:off x="245582" y="2076704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46" name="Layout Suggestions"/>
          <p:cNvSpPr txBox="1"/>
          <p:nvPr/>
        </p:nvSpPr>
        <p:spPr>
          <a:xfrm>
            <a:off x="245585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6638" y="2193575"/>
            <a:ext cx="3061231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Display the row numbers for which the condition is true.</a:t>
            </a:r>
          </a:p>
        </p:txBody>
      </p:sp>
      <p:sp>
        <p:nvSpPr>
          <p:cNvPr id="51" name="Line"/>
          <p:cNvSpPr/>
          <p:nvPr/>
        </p:nvSpPr>
        <p:spPr>
          <a:xfrm>
            <a:off x="6737882" y="1214010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6786908" y="1259999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60" name="FONTS"/>
          <p:cNvSpPr txBox="1"/>
          <p:nvPr/>
        </p:nvSpPr>
        <p:spPr>
          <a:xfrm>
            <a:off x="257949" y="2687292"/>
            <a:ext cx="3249791" cy="20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CONDITIONAL ELEMENT VALUE SELECTION</a:t>
            </a:r>
          </a:p>
        </p:txBody>
      </p:sp>
      <p:sp>
        <p:nvSpPr>
          <p:cNvPr id="61" name="CuadroTexto 47"/>
          <p:cNvSpPr txBox="1"/>
          <p:nvPr/>
        </p:nvSpPr>
        <p:spPr>
          <a:xfrm>
            <a:off x="245582" y="2788363"/>
            <a:ext cx="3072287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H2O parsed data objects.</a:t>
            </a:r>
          </a:p>
        </p:txBody>
      </p:sp>
      <p:sp>
        <p:nvSpPr>
          <p:cNvPr id="64" name="Line"/>
          <p:cNvSpPr/>
          <p:nvPr/>
        </p:nvSpPr>
        <p:spPr>
          <a:xfrm flipV="1">
            <a:off x="256640" y="207693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Line"/>
          <p:cNvSpPr/>
          <p:nvPr/>
        </p:nvSpPr>
        <p:spPr>
          <a:xfrm flipV="1">
            <a:off x="256640" y="266748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ine"/>
          <p:cNvSpPr/>
          <p:nvPr/>
        </p:nvSpPr>
        <p:spPr>
          <a:xfrm flipV="1">
            <a:off x="273309" y="347995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256641" y="34834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256639" y="3593633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by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breaking</a:t>
            </a:r>
            <a:r>
              <a:rPr lang="pt-BR" b="0" dirty="0">
                <a:latin typeface="+mn-lt"/>
                <a:cs typeface="Times New Roman"/>
              </a:rPr>
              <a:t> it </a:t>
            </a:r>
            <a:r>
              <a:rPr lang="pt-BR" b="0" dirty="0" err="1">
                <a:latin typeface="+mn-lt"/>
                <a:cs typeface="Times New Roman"/>
              </a:rPr>
              <a:t>into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Intervals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273309" y="40657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256638" y="406154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256639" y="4136776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</a:t>
            </a:r>
            <a:r>
              <a:rPr lang="en-US" b="0" dirty="0">
                <a:latin typeface="+mn-lt"/>
                <a:cs typeface="Times New Roman"/>
              </a:rPr>
              <a:t>String Split: “Splits the given factor column on the input split”.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</a:t>
            </a:r>
            <a:r>
              <a:rPr lang="en-US" b="0" dirty="0">
                <a:latin typeface="+mn-lt"/>
                <a:cs typeface="Times New Roman"/>
              </a:rPr>
              <a:t>Trim spaces: “Remove leading and trailing white space”.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273309" y="721560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256637" y="7243581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264974" y="7420742"/>
            <a:ext cx="3077902" cy="1423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</a:t>
            </a:r>
            <a:r>
              <a:rPr lang="en-US" b="0" dirty="0">
                <a:cs typeface="Times New Roman"/>
              </a:rPr>
              <a:t>categorical data </a:t>
            </a:r>
            <a:r>
              <a:rPr lang="en-US" b="0" dirty="0">
                <a:latin typeface="+mn-lt"/>
                <a:cs typeface="Times New Roman"/>
              </a:rPr>
              <a:t>column.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h2o.relevel: </a:t>
            </a:r>
            <a:r>
              <a:rPr lang="en-US" b="0" dirty="0">
                <a:latin typeface="+mn-lt"/>
                <a:cs typeface="Times New Roman"/>
              </a:rPr>
              <a:t>Reorders levels of an H2O factor, similarly to standard R's relevel.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h2o.setLevels: </a:t>
            </a:r>
            <a:r>
              <a:rPr lang="en-US" b="0" dirty="0">
                <a:latin typeface="+mn-lt"/>
                <a:cs typeface="Times New Roman"/>
              </a:rPr>
              <a:t>Set Levels of H2O Factor Column.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80" name="FONTS"/>
          <p:cNvSpPr txBox="1"/>
          <p:nvPr/>
        </p:nvSpPr>
        <p:spPr>
          <a:xfrm>
            <a:off x="3502292" y="159666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3484085" y="1910338"/>
            <a:ext cx="3077902" cy="94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Milliseconds to Months in H2O Datasets (</a:t>
            </a:r>
            <a:r>
              <a:rPr lang="en-US" b="0" dirty="0">
                <a:cs typeface="Times New Roman"/>
              </a:rPr>
              <a:t>Scale: </a:t>
            </a:r>
            <a:r>
              <a:rPr lang="en-US" b="0" dirty="0">
                <a:latin typeface="+mn-lt"/>
                <a:cs typeface="Times New Roman"/>
              </a:rPr>
              <a:t>0 to 11).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Milliseconds to Years in H2O Datasets</a:t>
            </a:r>
            <a:r>
              <a:rPr lang="en-US" b="0" dirty="0">
                <a:latin typeface="+mn-lt"/>
                <a:cs typeface="Times New Roman"/>
              </a:rPr>
              <a:t>, indexed starting from 1900.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256637" y="951500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239967" y="9625409"/>
            <a:ext cx="3077902" cy="75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</a:t>
            </a:r>
            <a:r>
              <a:rPr lang="en-US" b="0" dirty="0">
                <a:cs typeface="Times New Roman"/>
              </a:rPr>
              <a:t>conformable </a:t>
            </a:r>
            <a:r>
              <a:rPr lang="en-US" b="0" dirty="0">
                <a:latin typeface="+mn-lt"/>
                <a:cs typeface="Times New Roman"/>
              </a:rPr>
              <a:t>matrices.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t:</a:t>
            </a:r>
            <a:r>
              <a:rPr lang="en-US" b="0" dirty="0">
                <a:latin typeface="+mn-lt"/>
                <a:cs typeface="Times New Roman"/>
              </a:rPr>
              <a:t> Given a matrix or </a:t>
            </a:r>
            <a:r>
              <a:rPr lang="en-US" b="0" dirty="0" err="1">
                <a:latin typeface="+mn-lt"/>
                <a:cs typeface="Times New Roman"/>
              </a:rPr>
              <a:t>data.frame</a:t>
            </a:r>
            <a:r>
              <a:rPr lang="en-US" b="0" dirty="0">
                <a:latin typeface="+mn-lt"/>
                <a:cs typeface="Times New Roman"/>
              </a:rPr>
              <a:t>  x, t returns the transpose of x.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264974" y="948422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3519676" y="411884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6768128" y="1600161"/>
            <a:ext cx="33005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6746717" y="1666887"/>
            <a:ext cx="3555164" cy="21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h2o.deeplearning: </a:t>
            </a:r>
            <a:r>
              <a:rPr lang="en-US" sz="1150" b="0" dirty="0">
                <a:latin typeface="+mn-lt"/>
                <a:cs typeface="Times New Roman"/>
              </a:rPr>
              <a:t>Deep Learning Neural Networks.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h2o.gbm: </a:t>
            </a:r>
            <a:r>
              <a:rPr lang="en-US" sz="1150" b="0" dirty="0">
                <a:latin typeface="+mn-lt"/>
                <a:cs typeface="Times New Roman"/>
              </a:rPr>
              <a:t>Gradient Boosted Classification Trees and Gradient Boosted Regression Trees.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h2o.glm: </a:t>
            </a:r>
            <a:r>
              <a:rPr lang="en-US" sz="1150" b="0" dirty="0">
                <a:latin typeface="+mn-lt"/>
                <a:cs typeface="Times New Roman"/>
              </a:rPr>
              <a:t>Generalized Linear Model, fit by specifying a response variable, a set of predictors, and a description of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h2o.naiveBayes: </a:t>
            </a:r>
            <a:r>
              <a:rPr lang="en-US" sz="1150" b="0" dirty="0">
                <a:latin typeface="+mn-lt"/>
                <a:cs typeface="Times New Roman"/>
              </a:rPr>
              <a:t>Naive Bayes Classifier.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h2o.randomForest: </a:t>
            </a:r>
            <a:r>
              <a:rPr lang="en-US" sz="1150" b="0" dirty="0">
                <a:latin typeface="+mn-lt"/>
                <a:cs typeface="Times New Roman"/>
              </a:rPr>
              <a:t>Random Forest Classification.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h2o.xgboost: </a:t>
            </a:r>
            <a:r>
              <a:rPr lang="en-US" sz="1150" b="0" dirty="0">
                <a:latin typeface="+mn-lt"/>
                <a:cs typeface="Times New Roman"/>
              </a:rPr>
              <a:t>Extreme Gradient Boosted Model.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6788681" y="3702546"/>
            <a:ext cx="3492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6768127" y="3698944"/>
            <a:ext cx="35337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6746717" y="3791475"/>
            <a:ext cx="3555164" cy="13977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cs typeface="Times New Roman"/>
              </a:rPr>
              <a:t>h2o.prcomp: </a:t>
            </a:r>
            <a:r>
              <a:rPr lang="en-US" sz="1150" b="0" dirty="0">
                <a:cs typeface="Times New Roman"/>
              </a:rPr>
              <a:t>Principal Components Analysis.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sz="1150" dirty="0">
                <a:cs typeface="Times New Roman"/>
              </a:rPr>
              <a:t>h2o.kmeans: </a:t>
            </a:r>
            <a:r>
              <a:rPr lang="en-US" sz="1150" b="0" dirty="0">
                <a:cs typeface="Times New Roman"/>
              </a:rPr>
              <a:t>k-means Clustering.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h2o.anomaly: </a:t>
            </a:r>
            <a:r>
              <a:rPr lang="en-US" sz="1150" b="0" dirty="0">
                <a:latin typeface="+mn-lt"/>
                <a:cs typeface="Times New Roman"/>
              </a:rPr>
              <a:t>Detect anomalies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h2o.deepfeatures: </a:t>
            </a:r>
            <a:r>
              <a:rPr lang="en-US" sz="1150" b="0" dirty="0">
                <a:latin typeface="+mn-lt"/>
                <a:cs typeface="Times New Roman"/>
              </a:rPr>
              <a:t>Extract the non-linear features using a H2O deep learning model.</a:t>
            </a:r>
          </a:p>
        </p:txBody>
      </p:sp>
      <p:sp>
        <p:nvSpPr>
          <p:cNvPr id="78" name="Line"/>
          <p:cNvSpPr/>
          <p:nvPr/>
        </p:nvSpPr>
        <p:spPr>
          <a:xfrm flipV="1">
            <a:off x="6788682" y="5153664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/>
          <p:cNvSpPr txBox="1"/>
          <p:nvPr/>
        </p:nvSpPr>
        <p:spPr>
          <a:xfrm>
            <a:off x="6759399" y="5154677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82" name="CuadroTexto 144"/>
          <p:cNvSpPr txBox="1"/>
          <p:nvPr/>
        </p:nvSpPr>
        <p:spPr>
          <a:xfrm>
            <a:off x="6757777" y="5266071"/>
            <a:ext cx="3544104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h2o.grid: </a:t>
            </a:r>
            <a:r>
              <a:rPr lang="en-US" sz="1150" b="0" dirty="0">
                <a:latin typeface="+mn-lt"/>
                <a:cs typeface="Times New Roman"/>
              </a:rPr>
              <a:t>Efficient method to build multiple models with different hyperparameters.</a:t>
            </a:r>
          </a:p>
        </p:txBody>
      </p:sp>
      <p:sp>
        <p:nvSpPr>
          <p:cNvPr id="87" name="Line"/>
          <p:cNvSpPr/>
          <p:nvPr/>
        </p:nvSpPr>
        <p:spPr>
          <a:xfrm flipV="1">
            <a:off x="6788680" y="5718819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/>
          <p:cNvSpPr txBox="1"/>
          <p:nvPr/>
        </p:nvSpPr>
        <p:spPr>
          <a:xfrm>
            <a:off x="6765749" y="572649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91" name="CuadroTexto 144"/>
          <p:cNvSpPr txBox="1"/>
          <p:nvPr/>
        </p:nvSpPr>
        <p:spPr>
          <a:xfrm>
            <a:off x="6753239" y="5830266"/>
            <a:ext cx="3548641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h2o.predict: </a:t>
            </a:r>
            <a:r>
              <a:rPr lang="en-US" sz="1150" b="0" dirty="0">
                <a:latin typeface="+mn-lt"/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92" name="Line"/>
          <p:cNvSpPr/>
          <p:nvPr/>
        </p:nvSpPr>
        <p:spPr>
          <a:xfrm flipV="1">
            <a:off x="6788674" y="6286821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FONTS"/>
          <p:cNvSpPr txBox="1"/>
          <p:nvPr/>
        </p:nvSpPr>
        <p:spPr>
          <a:xfrm>
            <a:off x="6765739" y="6302758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6753239" y="6405451"/>
            <a:ext cx="3527442" cy="843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ho2.model metrics: </a:t>
            </a:r>
            <a:r>
              <a:rPr lang="en-US" sz="1150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6788672" y="7201858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6765739" y="721366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6732773" y="7318123"/>
            <a:ext cx="3569107" cy="666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h2o.mse: </a:t>
            </a:r>
            <a:r>
              <a:rPr lang="en-US" sz="1150" b="0" dirty="0">
                <a:latin typeface="+mn-lt"/>
                <a:cs typeface="Times New Roman"/>
              </a:rPr>
              <a:t>Display the mean squared error calculated from a column of predicted responses and a column of actual (reference) responses.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6767675" y="7972209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6761037" y="8065412"/>
            <a:ext cx="3540843" cy="1641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h2o.accuracy: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h2o.auc: </a:t>
            </a:r>
            <a:r>
              <a:rPr lang="en-US" sz="1150" b="0" dirty="0">
                <a:latin typeface="+mn-lt"/>
                <a:cs typeface="Times New Roman"/>
              </a:rPr>
              <a:t>AUC (area under ROC curve).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h2o.confusionMatrix: </a:t>
            </a:r>
            <a:r>
              <a:rPr lang="en-US" sz="1150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sz="1150" b="0" dirty="0">
                <a:cs typeface="Times New Roman"/>
              </a:rPr>
              <a:t>(predicted vs reference)</a:t>
            </a:r>
            <a:r>
              <a:rPr lang="en-US" sz="1150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h2o.hit_ratio_table: </a:t>
            </a:r>
            <a:r>
              <a:rPr lang="en-US" sz="1150" b="0" dirty="0">
                <a:latin typeface="+mn-lt"/>
                <a:cs typeface="Times New Roman"/>
              </a:rPr>
              <a:t>Retrieve the Hit Ratios.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h2o.performance: </a:t>
            </a:r>
            <a:r>
              <a:rPr lang="en-US" sz="1150" b="0" dirty="0">
                <a:latin typeface="+mn-lt"/>
                <a:cs typeface="Times New Roman"/>
              </a:rPr>
              <a:t>Evaluate the predictive performance of a model via various measures.</a:t>
            </a:r>
          </a:p>
        </p:txBody>
      </p:sp>
      <p:sp>
        <p:nvSpPr>
          <p:cNvPr id="100" name="Line"/>
          <p:cNvSpPr/>
          <p:nvPr/>
        </p:nvSpPr>
        <p:spPr>
          <a:xfrm flipV="1">
            <a:off x="6795905" y="9679477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FONTS"/>
          <p:cNvSpPr txBox="1"/>
          <p:nvPr/>
        </p:nvSpPr>
        <p:spPr>
          <a:xfrm>
            <a:off x="6746375" y="9669188"/>
            <a:ext cx="297427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6731000" y="9784683"/>
            <a:ext cx="3570879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h2o.betweenss: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h2o.centers: </a:t>
            </a:r>
            <a:r>
              <a:rPr lang="en-US" sz="1150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6737882" y="10330327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FONTS"/>
          <p:cNvSpPr txBox="1"/>
          <p:nvPr/>
        </p:nvSpPr>
        <p:spPr>
          <a:xfrm>
            <a:off x="10470787" y="1619819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1746605"/>
            <a:ext cx="3270734" cy="1818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R objects.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dataset R</a:t>
            </a:r>
            <a:r>
              <a:rPr lang="en-US" sz="1150" b="0" dirty="0">
                <a:latin typeface="+mn-lt"/>
                <a:cs typeface="Times New Roman"/>
              </a:rPr>
              <a:t>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model</a:t>
            </a:r>
            <a:r>
              <a:rPr lang="en-US" sz="1150" b="0" dirty="0">
                <a:latin typeface="+mn-lt"/>
                <a:cs typeface="Times New Roman"/>
              </a:rPr>
              <a:t> reference.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</a:t>
            </a:r>
            <a:r>
              <a:rPr lang="en-US" sz="1150" b="0" dirty="0">
                <a:latin typeface="+mn-lt"/>
                <a:cs typeface="Times New Roman"/>
              </a:rPr>
              <a:t>Remove H2O objects from the server where the instance of H2O is running, but does not remove it from 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3503619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3510403"/>
            <a:ext cx="22329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OBJECT SERIALIZATION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70786" y="3642938"/>
            <a:ext cx="3268271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H2OModel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H2OModel object to disk.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416558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Line"/>
          <p:cNvSpPr/>
          <p:nvPr/>
        </p:nvSpPr>
        <p:spPr>
          <a:xfrm flipV="1">
            <a:off x="6788672" y="7957183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FONTS"/>
          <p:cNvSpPr txBox="1"/>
          <p:nvPr/>
        </p:nvSpPr>
        <p:spPr>
          <a:xfrm>
            <a:off x="10470787" y="4177909"/>
            <a:ext cx="21881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CONNECTION</a:t>
            </a:r>
          </a:p>
        </p:txBody>
      </p:sp>
      <p:sp>
        <p:nvSpPr>
          <p:cNvPr id="105" name="CuadroTexto 144"/>
          <p:cNvSpPr txBox="1"/>
          <p:nvPr/>
        </p:nvSpPr>
        <p:spPr>
          <a:xfrm>
            <a:off x="10470786" y="4290612"/>
            <a:ext cx="3268271" cy="91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h2o.init ( </a:t>
            </a:r>
            <a:r>
              <a:rPr lang="en-US" sz="1150" dirty="0" err="1">
                <a:latin typeface="+mn-lt"/>
                <a:cs typeface="Times New Roman"/>
              </a:rPr>
              <a:t>nthreads</a:t>
            </a:r>
            <a:r>
              <a:rPr lang="en-US" sz="1150" dirty="0">
                <a:latin typeface="+mn-lt"/>
                <a:cs typeface="Times New Roman"/>
              </a:rPr>
              <a:t> = -1 ):</a:t>
            </a:r>
            <a:r>
              <a:rPr lang="en-US" sz="1150" b="0" dirty="0">
                <a:latin typeface="+mn-lt"/>
                <a:cs typeface="Times New Roman"/>
              </a:rPr>
              <a:t> Connect to a running H2O instance using all CPUs on the host.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h2o.shutdown: </a:t>
            </a:r>
            <a:r>
              <a:rPr lang="en-US" sz="1150" b="0" dirty="0">
                <a:latin typeface="+mn-lt"/>
                <a:cs typeface="Times New Roman"/>
              </a:rPr>
              <a:t>Shut down the specified H2O instance.  All data  on the server will be lost!</a:t>
            </a:r>
          </a:p>
        </p:txBody>
      </p:sp>
      <p:sp>
        <p:nvSpPr>
          <p:cNvPr id="108" name="Line"/>
          <p:cNvSpPr/>
          <p:nvPr/>
        </p:nvSpPr>
        <p:spPr>
          <a:xfrm flipV="1">
            <a:off x="10451734" y="51610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9" name="FONTS"/>
          <p:cNvSpPr txBox="1"/>
          <p:nvPr/>
        </p:nvSpPr>
        <p:spPr>
          <a:xfrm>
            <a:off x="10470787" y="5173339"/>
            <a:ext cx="17857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LOAD BALANCING</a:t>
            </a:r>
          </a:p>
        </p:txBody>
      </p:sp>
      <p:sp>
        <p:nvSpPr>
          <p:cNvPr id="120" name="CuadroTexto 144"/>
          <p:cNvSpPr txBox="1"/>
          <p:nvPr/>
        </p:nvSpPr>
        <p:spPr>
          <a:xfrm>
            <a:off x="10473058" y="5284291"/>
            <a:ext cx="3268271" cy="869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h2o.rebalance: </a:t>
            </a:r>
            <a:r>
              <a:rPr lang="en-US" sz="1150" b="0" dirty="0">
                <a:latin typeface="+mn-lt"/>
                <a:cs typeface="Times New Roman"/>
              </a:rPr>
              <a:t>Rebalance (repartition) an existing H2O dataset into given number of chunks (per </a:t>
            </a:r>
            <a:r>
              <a:rPr lang="en-US" sz="1150" b="0" dirty="0" err="1">
                <a:latin typeface="+mn-lt"/>
                <a:cs typeface="Times New Roman"/>
              </a:rPr>
              <a:t>Vec</a:t>
            </a:r>
            <a:r>
              <a:rPr lang="en-US" sz="1150" b="0" dirty="0">
                <a:latin typeface="+mn-lt"/>
                <a:cs typeface="Times New Roman"/>
              </a:rPr>
              <a:t>), for load-balancing across multiple threads or nodes.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481302" y="612848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FONTS"/>
          <p:cNvSpPr txBox="1"/>
          <p:nvPr/>
        </p:nvSpPr>
        <p:spPr>
          <a:xfrm>
            <a:off x="10470787" y="6151239"/>
            <a:ext cx="22409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INFORMATION</a:t>
            </a:r>
          </a:p>
        </p:txBody>
      </p:sp>
      <p:sp>
        <p:nvSpPr>
          <p:cNvPr id="123" name="CuadroTexto 144"/>
          <p:cNvSpPr txBox="1"/>
          <p:nvPr/>
        </p:nvSpPr>
        <p:spPr>
          <a:xfrm>
            <a:off x="10475330" y="6283035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h2o.clusterInfo: </a:t>
            </a:r>
            <a:r>
              <a:rPr lang="en-US" sz="1150" b="0" dirty="0">
                <a:latin typeface="+mn-lt"/>
                <a:cs typeface="Times New Roman"/>
              </a:rPr>
              <a:t>Display the name, version, uptime, total nodes, total memory, total cores and health of a cluster running H2O.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h2o.clusterStatus: </a:t>
            </a:r>
            <a:r>
              <a:rPr lang="en-US" sz="1150" b="0" dirty="0">
                <a:latin typeface="+mn-lt"/>
                <a:cs typeface="Times New Roman"/>
              </a:rPr>
              <a:t>Retrieve information on the status of the cluster running H2O.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0481302" y="734133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FONTS"/>
          <p:cNvSpPr txBox="1"/>
          <p:nvPr/>
        </p:nvSpPr>
        <p:spPr>
          <a:xfrm>
            <a:off x="10470787" y="7364089"/>
            <a:ext cx="1114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LOGGING</a:t>
            </a:r>
          </a:p>
        </p:txBody>
      </p:sp>
      <p:sp>
        <p:nvSpPr>
          <p:cNvPr id="126" name="CuadroTexto 144"/>
          <p:cNvSpPr txBox="1"/>
          <p:nvPr/>
        </p:nvSpPr>
        <p:spPr>
          <a:xfrm>
            <a:off x="10475330" y="7488176"/>
            <a:ext cx="3268271" cy="294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h2o.clearLog:  </a:t>
            </a:r>
            <a:r>
              <a:rPr lang="en-US" sz="1150" b="0" dirty="0">
                <a:latin typeface="+mn-lt"/>
                <a:cs typeface="Times New Roman"/>
              </a:rPr>
              <a:t>Clear all H2O R command and error response logs from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h2o.downloadAllLogs:  </a:t>
            </a:r>
            <a:r>
              <a:rPr lang="en-US" sz="1150" b="0" dirty="0">
                <a:latin typeface="+mn-lt"/>
                <a:cs typeface="Times New Roman"/>
              </a:rPr>
              <a:t>Download all H2O log files to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h2o.logAndEcho:  </a:t>
            </a:r>
            <a:r>
              <a:rPr lang="en-US" sz="1150" b="0" dirty="0">
                <a:latin typeface="+mn-lt"/>
                <a:cs typeface="Times New Roman"/>
              </a:rPr>
              <a:t>Write a message to the H2O Java log file and echo it back.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h2o.openLog:  </a:t>
            </a:r>
            <a:r>
              <a:rPr lang="en-US" sz="1150" b="0" dirty="0">
                <a:latin typeface="+mn-lt"/>
                <a:cs typeface="Times New Roman"/>
              </a:rPr>
              <a:t>Open existing logs of H2O R POST commands and error responses on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h2o.getLogPath:  </a:t>
            </a:r>
            <a:r>
              <a:rPr lang="en-US" sz="1150" b="0" dirty="0">
                <a:latin typeface="+mn-lt"/>
                <a:cs typeface="Times New Roman"/>
              </a:rPr>
              <a:t>Get the file path for the H2O R command and error response logs.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h2o.startLogging:  </a:t>
            </a:r>
            <a:r>
              <a:rPr lang="en-US" sz="1150" b="0" dirty="0">
                <a:latin typeface="+mn-lt"/>
                <a:cs typeface="Times New Roman"/>
              </a:rPr>
              <a:t>Begin logging H2O R POST commands and error responses.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h2o.stopLogging:  </a:t>
            </a:r>
            <a:r>
              <a:rPr lang="en-US" sz="1150" b="0" dirty="0">
                <a:latin typeface="+mn-lt"/>
                <a:cs typeface="Times New Roman"/>
              </a:rPr>
              <a:t>Stop logging H2O R POST commands and error responses.</a:t>
            </a:r>
          </a:p>
        </p:txBody>
      </p:sp>
      <p:pic>
        <p:nvPicPr>
          <p:cNvPr id="110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1" y="10371552"/>
            <a:ext cx="197878" cy="197878"/>
          </a:xfrm>
          <a:prstGeom prst="rect">
            <a:avLst/>
          </a:prstGeom>
        </p:spPr>
      </p:pic>
      <p:sp>
        <p:nvSpPr>
          <p:cNvPr id="127" name="Line"/>
          <p:cNvSpPr/>
          <p:nvPr/>
        </p:nvSpPr>
        <p:spPr>
          <a:xfrm>
            <a:off x="246408" y="10338324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Line"/>
          <p:cNvSpPr/>
          <p:nvPr/>
        </p:nvSpPr>
        <p:spPr>
          <a:xfrm>
            <a:off x="236758" y="1219392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Layout Suggestions"/>
          <p:cNvSpPr txBox="1"/>
          <p:nvPr/>
        </p:nvSpPr>
        <p:spPr>
          <a:xfrm>
            <a:off x="3484085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157" name="Line"/>
          <p:cNvSpPr/>
          <p:nvPr/>
        </p:nvSpPr>
        <p:spPr>
          <a:xfrm>
            <a:off x="3484908" y="10338324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3475258" y="1219392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1945</Words>
  <Application>Microsoft Office PowerPoint</Application>
  <PresentationFormat>Custom</PresentationFormat>
  <Paragraphs>272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 </vt:lpstr>
      <vt:lpstr>h2o: : CHEAT SHEET </vt:lpstr>
    </vt:vector>
  </TitlesOfParts>
  <Manager>jtelleria.rproject@gmail.com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: : CHEAT SHEET</dc:title>
  <dc:creator>Juan Telleria Ruiz de Aguirre</dc:creator>
  <cp:lastModifiedBy>Telleria, Juan</cp:lastModifiedBy>
  <cp:revision>159</cp:revision>
  <dcterms:modified xsi:type="dcterms:W3CDTF">2018-06-08T13:31:13Z</dcterms:modified>
</cp:coreProperties>
</file>