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9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n-GB" dirty="0" err="1" smtClean="0"/>
              <a:t>Telleria</a:t>
            </a:r>
            <a:r>
              <a:rPr lang="en-GB" dirty="0" smtClean="0"/>
              <a:t> Ruiz de Aguirre</a:t>
            </a:r>
            <a:r>
              <a:rPr lang="es-ES" dirty="0" smtClean="0"/>
              <a:t>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mtClean="0"/>
              <a:t>• 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http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://docs.h2o.ai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/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dirty="0" smtClean="0"/>
              <a:t>•  </a:t>
            </a:r>
            <a:r>
              <a:rPr dirty="0"/>
              <a:t>Learn more at </a:t>
            </a:r>
            <a:r>
              <a:rPr lang="en-US" b="1" dirty="0" smtClean="0"/>
              <a:t>H2O.ai documentation</a:t>
            </a:r>
            <a:r>
              <a:rPr lang="es-ES" b="1" dirty="0" smtClean="0"/>
              <a:t> </a:t>
            </a:r>
            <a:r>
              <a:rPr lang="en-US" b="1" dirty="0" smtClean="0"/>
              <a:t>webpage</a:t>
            </a:r>
            <a:r>
              <a:rPr dirty="0" smtClean="0"/>
              <a:t>   </a:t>
            </a:r>
            <a:r>
              <a:rPr dirty="0"/>
              <a:t>•  package version  </a:t>
            </a:r>
            <a:r>
              <a:rPr lang="es-ES" dirty="0" smtClean="0"/>
              <a:t>3.16.0.2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s-ES" dirty="0" smtClean="0"/>
              <a:t>8</a:t>
            </a:r>
            <a:r>
              <a:rPr dirty="0" smtClean="0"/>
              <a:t>-0</a:t>
            </a:r>
            <a:r>
              <a:rPr lang="es-ES" dirty="0" smtClean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</a:t>
            </a:r>
            <a:r>
              <a:rPr lang="pt-BR" dirty="0" smtClean="0"/>
              <a:t>COERCION</a:t>
            </a:r>
            <a:endParaRPr lang="pt-BR" dirty="0"/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smtClean="0">
                <a:latin typeface="+mj-lt"/>
                <a:cs typeface="Times New Roman"/>
              </a:rPr>
              <a:t>General</a:t>
            </a:r>
            <a:r>
              <a:rPr lang="es-ES" sz="2500" spc="343" dirty="0" smtClean="0">
                <a:latin typeface="+mj-lt"/>
                <a:cs typeface="Times New Roman"/>
              </a:rPr>
              <a:t> </a:t>
            </a:r>
            <a:r>
              <a:rPr lang="es-ES" sz="2500" dirty="0" err="1" smtClean="0">
                <a:latin typeface="+mj-lt"/>
                <a:cs typeface="Times New Roman"/>
              </a:rPr>
              <a:t>O</a:t>
            </a:r>
            <a:r>
              <a:rPr lang="es-ES" sz="2500" spc="61" dirty="0" err="1" smtClean="0">
                <a:latin typeface="+mj-lt"/>
                <a:cs typeface="Times New Roman"/>
              </a:rPr>
              <a:t>p</a:t>
            </a:r>
            <a:r>
              <a:rPr lang="es-ES" sz="2500" dirty="0" err="1" smtClean="0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478094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Generics</a:t>
            </a:r>
            <a:r>
              <a:rPr lang="es-ES" dirty="0" smtClean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</a:t>
            </a:r>
            <a:r>
              <a:rPr lang="en-US" dirty="0" smtClean="0"/>
              <a:t>column J</a:t>
            </a:r>
            <a:endParaRPr lang="en-US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x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 smtClean="0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 smtClean="0">
                <a:latin typeface="+mn-lt"/>
                <a:cs typeface="Times New Roman"/>
              </a:rPr>
              <a:t>h2o.downloadCSV</a:t>
            </a:r>
            <a:r>
              <a:rPr lang="es-ES" dirty="0">
                <a:latin typeface="+mn-lt"/>
                <a:cs typeface="Times New Roman"/>
              </a:rPr>
              <a:t>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h2o.exportFile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Ex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61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h2o.importFile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Im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85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 smtClean="0">
                <a:latin typeface="+mn-lt"/>
                <a:cs typeface="Times New Roman"/>
              </a:rPr>
              <a:t>Parse </a:t>
            </a:r>
            <a:r>
              <a:rPr lang="en-US" b="0" dirty="0">
                <a:latin typeface="+mn-lt"/>
                <a:cs typeface="Times New Roman"/>
              </a:rPr>
              <a:t>a raw data  file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 smtClean="0">
                <a:latin typeface="+mn-lt"/>
                <a:cs typeface="Times New Roman"/>
              </a:rPr>
              <a:t>Upload </a:t>
            </a:r>
            <a:r>
              <a:rPr lang="en-US" b="0" dirty="0">
                <a:latin typeface="+mn-lt"/>
                <a:cs typeface="Times New Roman"/>
              </a:rPr>
              <a:t>a file from the local drive and parse it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22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 smtClean="0">
                <a:latin typeface="+mn-lt"/>
                <a:cs typeface="Times New Roman"/>
              </a:rPr>
              <a:t>as.h2o: </a:t>
            </a:r>
            <a:r>
              <a:rPr lang="pt-BR" b="0" dirty="0" err="1" smtClean="0">
                <a:latin typeface="+mn-lt"/>
                <a:cs typeface="Times New Roman"/>
              </a:rPr>
              <a:t>Convert</a:t>
            </a:r>
            <a:r>
              <a:rPr lang="pt-BR" b="0" dirty="0" smtClean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H2O TO NATIVE R COERCION</a:t>
            </a:r>
            <a:endParaRPr lang="pt-BR" dirty="0"/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GENERATION</a:t>
            </a:r>
            <a:endParaRPr lang="pt-BR" dirty="0"/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smtClean="0">
                <a:latin typeface="+mn-lt"/>
                <a:cs typeface="Times New Roman"/>
              </a:rPr>
              <a:t>h2o.createFrame: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an H2O data  frame, with optional randomization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h2o.runif: </a:t>
            </a:r>
            <a:r>
              <a:rPr lang="en-US" b="0" dirty="0" smtClean="0">
                <a:latin typeface="+mn-lt"/>
                <a:cs typeface="Times New Roman"/>
              </a:rPr>
              <a:t>Produce </a:t>
            </a:r>
            <a:r>
              <a:rPr lang="en-US" b="0" dirty="0">
                <a:latin typeface="+mn-lt"/>
                <a:cs typeface="Times New Roman"/>
              </a:rPr>
              <a:t>a vector of random uniform numbers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h2o.interaction: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SAMPLING / SPLITTING</a:t>
            </a:r>
            <a:endParaRPr lang="pt-BR" dirty="0"/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 smtClean="0">
                <a:latin typeface="+mn-lt"/>
                <a:cs typeface="Times New Roman"/>
              </a:rPr>
              <a:t>Split </a:t>
            </a:r>
            <a:r>
              <a:rPr lang="en-US" b="0" dirty="0">
                <a:latin typeface="+mn-lt"/>
                <a:cs typeface="Times New Roman"/>
              </a:rPr>
              <a:t>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MISSING DATA HANDLING</a:t>
            </a:r>
            <a:endParaRPr lang="pt-BR" dirty="0"/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 smtClean="0">
                <a:latin typeface="+mn-lt"/>
                <a:cs typeface="Times New Roman"/>
              </a:rPr>
              <a:t>Impute </a:t>
            </a:r>
            <a:r>
              <a:rPr lang="en-US" b="0" dirty="0">
                <a:latin typeface="+mn-lt"/>
                <a:cs typeface="Times New Roman"/>
              </a:rPr>
              <a:t>a column of data  using the mean, median, or mode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 smtClean="0">
                <a:latin typeface="+mn-lt"/>
                <a:cs typeface="Times New Roman"/>
              </a:rPr>
              <a:t>Replaces </a:t>
            </a:r>
            <a:r>
              <a:rPr lang="en-US" b="0" dirty="0">
                <a:latin typeface="+mn-lt"/>
                <a:cs typeface="Times New Roman"/>
              </a:rPr>
              <a:t>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 smtClean="0">
                <a:latin typeface="+mn-lt"/>
                <a:cs typeface="Times New Roman"/>
              </a:rPr>
              <a:t>Combine </a:t>
            </a:r>
            <a:r>
              <a:rPr lang="en-US" b="0" dirty="0">
                <a:latin typeface="+mn-lt"/>
                <a:cs typeface="Times New Roman"/>
              </a:rPr>
              <a:t>Values into a Vector or </a:t>
            </a:r>
            <a:r>
              <a:rPr lang="en-US" b="0" dirty="0" smtClean="0">
                <a:latin typeface="+mn-lt"/>
                <a:cs typeface="Times New Roman"/>
              </a:rPr>
              <a:t>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 smtClean="0">
                <a:latin typeface="+mn-lt"/>
                <a:cs typeface="Times New Roman"/>
              </a:rPr>
              <a:t>Take </a:t>
            </a:r>
            <a:r>
              <a:rPr lang="en-US" b="0" dirty="0">
                <a:latin typeface="+mn-lt"/>
                <a:cs typeface="Times New Roman"/>
              </a:rPr>
              <a:t>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ATTRIBUTES</a:t>
            </a:r>
            <a:endParaRPr lang="es-ES" dirty="0"/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column names for a parsed H2O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 smtClean="0">
                <a:latin typeface="+mn-lt"/>
                <a:cs typeface="Times New Roman"/>
              </a:rPr>
              <a:t>Retrieve </a:t>
            </a:r>
            <a:r>
              <a:rPr lang="en-US" b="0" dirty="0">
                <a:latin typeface="+mn-lt"/>
                <a:cs typeface="Times New Roman"/>
              </a:rPr>
              <a:t>or set the row or column names of a matrix-like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 smtClean="0">
                <a:latin typeface="+mn-lt"/>
                <a:cs typeface="Times New Roman"/>
              </a:rPr>
              <a:t>Get </a:t>
            </a:r>
            <a:r>
              <a:rPr lang="en-US" b="0" dirty="0">
                <a:latin typeface="+mn-lt"/>
                <a:cs typeface="Times New Roman"/>
              </a:rPr>
              <a:t>the length of vectors (including lists) and factors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 smtClean="0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count of the number of columns in an H2OParsedData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dirty="0" smtClean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h2o.anyFactor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H2O parsed data  object has any </a:t>
            </a:r>
            <a:r>
              <a:rPr lang="en-US" b="0" dirty="0" smtClean="0">
                <a:latin typeface="+mn-lt"/>
                <a:cs typeface="Times New Roman"/>
              </a:rPr>
              <a:t>categorical data  </a:t>
            </a:r>
            <a:r>
              <a:rPr lang="en-US" b="0" dirty="0">
                <a:latin typeface="+mn-lt"/>
                <a:cs typeface="Times New Roman"/>
              </a:rPr>
              <a:t>columns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smtClean="0"/>
              <a:t>&lt;- </a:t>
            </a:r>
            <a:r>
              <a:rPr lang="en-US" dirty="0"/>
              <a:t>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Value Assignation</a:t>
            </a:r>
            <a:endParaRPr lang="en-GB" dirty="0"/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TYPE COERCION</a:t>
            </a:r>
            <a:endParaRPr lang="es-ES" dirty="0"/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 </a:t>
            </a:r>
            <a:r>
              <a:rPr lang="en-US" b="0" dirty="0">
                <a:latin typeface="+mn-lt"/>
                <a:cs typeface="Times New Roman"/>
              </a:rPr>
              <a:t>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Converts </a:t>
            </a:r>
            <a:r>
              <a:rPr lang="en-US" b="0" dirty="0">
                <a:latin typeface="+mn-lt"/>
                <a:cs typeface="Times New Roman"/>
              </a:rPr>
              <a:t>a column from factor to date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absolute value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sign: 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vector with the signs of the corresponding elements of x (the sign of a real number is 1, 0, or -1 if the number is positive, zero, or negative, respectively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</a:t>
            </a:r>
            <a:r>
              <a:rPr lang="en-US" b="0" dirty="0" smtClean="0">
                <a:latin typeface="+mn-lt"/>
                <a:cs typeface="Times New Roman"/>
              </a:rPr>
              <a:t>vector containing </a:t>
            </a:r>
            <a:r>
              <a:rPr lang="en-US" b="0" dirty="0">
                <a:latin typeface="+mn-lt"/>
                <a:cs typeface="Times New Roman"/>
              </a:rPr>
              <a:t>the smallest integers not less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logarithms (by default, natural logarithms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cummax</a:t>
            </a:r>
            <a:r>
              <a:rPr lang="en-US" dirty="0" smtClean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maxima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minima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sums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common (i.e., base 10) </a:t>
            </a:r>
            <a:r>
              <a:rPr lang="en-US" b="0" dirty="0" smtClean="0">
                <a:latin typeface="+mn-lt"/>
                <a:cs typeface="Times New Roman"/>
              </a:rPr>
              <a:t>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binary (i.e., base 2) logarithms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 smtClean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second derivative of the logarithm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MATH2 (H2O)</a:t>
            </a:r>
            <a:endParaRPr lang="es-ES" dirty="0"/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 smtClean="0">
                <a:latin typeface="+mn-lt"/>
                <a:cs typeface="Times New Roman"/>
              </a:rPr>
              <a:t>Round </a:t>
            </a:r>
            <a:r>
              <a:rPr lang="en-US" b="0" dirty="0">
                <a:latin typeface="+mn-lt"/>
                <a:cs typeface="Times New Roman"/>
              </a:rPr>
              <a:t>the values to the specified number of decimal places. The default is 0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Round </a:t>
            </a:r>
            <a:r>
              <a:rPr lang="en-US" b="0" dirty="0">
                <a:latin typeface="+mn-lt"/>
                <a:cs typeface="Times New Roman"/>
              </a:rPr>
              <a:t>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328235" y="29403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/>
          <p:nvPr/>
        </p:nvSpPr>
        <p:spPr>
          <a:xfrm>
            <a:off x="6758870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2" name="object 12"/>
          <p:cNvSpPr/>
          <p:nvPr/>
        </p:nvSpPr>
        <p:spPr>
          <a:xfrm>
            <a:off x="7954539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0" name="object 10"/>
          <p:cNvSpPr txBox="1"/>
          <p:nvPr/>
        </p:nvSpPr>
        <p:spPr>
          <a:xfrm>
            <a:off x="4109862" y="1293020"/>
            <a:ext cx="3295407" cy="33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458"/>
              </a:lnSpc>
              <a:spcBef>
                <a:spcPts val="122"/>
              </a:spcBef>
            </a:pPr>
            <a:r>
              <a:rPr sz="2361" dirty="0">
                <a:latin typeface="Times New Roman"/>
                <a:cs typeface="Times New Roman"/>
              </a:rPr>
              <a:t>Common</a:t>
            </a:r>
            <a:r>
              <a:rPr sz="2361" spc="226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R</a:t>
            </a:r>
            <a:r>
              <a:rPr sz="2361" spc="378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Commands</a:t>
            </a:r>
            <a:endParaRPr sz="2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192" y="1749413"/>
            <a:ext cx="4796839" cy="125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75"/>
              </a:lnSpc>
              <a:spcBef>
                <a:spcPts val="68"/>
              </a:spcBef>
            </a:pPr>
            <a:r>
              <a:rPr sz="1250" dirty="0">
                <a:latin typeface="Times New Roman"/>
                <a:cs typeface="Times New Roman"/>
              </a:rPr>
              <a:t>library(h2o):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0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pac</a:t>
            </a:r>
            <a:r>
              <a:rPr sz="1250" spc="-35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age.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h2o.init():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Connects</a:t>
            </a:r>
            <a:r>
              <a:rPr sz="1250" spc="30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23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8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rts)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2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h2o.shutdown():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Shuts</a:t>
            </a:r>
            <a:r>
              <a:rPr sz="1250" spc="3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wn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h2o.importFile(path):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file</a:t>
            </a:r>
            <a:r>
              <a:rPr sz="1250" spc="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H2O. h2o.deeplearning(x,y,training</a:t>
            </a:r>
            <a:r>
              <a:rPr sz="1250" spc="-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frame,hidden,epochs):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9192" y="3000480"/>
            <a:ext cx="5511335" cy="45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4231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Creates</a:t>
            </a:r>
            <a:r>
              <a:rPr sz="1250" spc="3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Deep</a:t>
            </a:r>
            <a:r>
              <a:rPr sz="1250" spc="19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rning</a:t>
            </a:r>
            <a:r>
              <a:rPr sz="1250" spc="1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h2o.grid(algorithm,grid</a:t>
            </a:r>
            <a:r>
              <a:rPr sz="1250" spc="-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id,...,hyper</a:t>
            </a:r>
            <a:r>
              <a:rPr sz="1250" spc="-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params</a:t>
            </a:r>
            <a:r>
              <a:rPr sz="1250" spc="36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 </a:t>
            </a:r>
            <a:r>
              <a:rPr sz="1250" spc="1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list()):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9192" y="3457381"/>
            <a:ext cx="5376810" cy="65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grid</a:t>
            </a:r>
            <a:r>
              <a:rPr sz="1250" spc="13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sup</a:t>
            </a:r>
            <a:r>
              <a:rPr sz="1250" spc="40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 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gives</a:t>
            </a:r>
            <a:r>
              <a:rPr sz="1250" spc="6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results.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ts val="1436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h2o.predict(model,</a:t>
            </a:r>
            <a:r>
              <a:rPr sz="1250" spc="30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newdata):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Generate</a:t>
            </a:r>
            <a:r>
              <a:rPr sz="1250" spc="68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</a:t>
            </a:r>
            <a:r>
              <a:rPr sz="1250" dirty="0">
                <a:latin typeface="Times New Roman"/>
                <a:cs typeface="Times New Roman"/>
              </a:rPr>
              <a:t>redictio</a:t>
            </a:r>
            <a:r>
              <a:rPr sz="1250" spc="6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from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3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-2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 on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 </a:t>
            </a:r>
            <a:r>
              <a:rPr sz="1250" spc="4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set.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188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Rectangle"/>
          <p:cNvSpPr/>
          <p:nvPr/>
        </p:nvSpPr>
        <p:spPr>
          <a:xfrm>
            <a:off x="5800505" y="2409156"/>
            <a:ext cx="840853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6" name="Rectangle"/>
          <p:cNvSpPr/>
          <p:nvPr/>
        </p:nvSpPr>
        <p:spPr>
          <a:xfrm>
            <a:off x="6766455" y="2398931"/>
            <a:ext cx="840343" cy="6671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h2o.downloadCSV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h2o.exportFile</a:t>
            </a:r>
            <a:r>
              <a:rPr lang="es-ES" dirty="0">
                <a:latin typeface="+mn-lt"/>
              </a:rPr>
              <a:t>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/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2259845" y="3907500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3056430" y="3940054"/>
            <a:ext cx="840852" cy="397495"/>
            <a:chOff x="0" y="0"/>
            <a:chExt cx="840851" cy="397494"/>
          </a:xfrm>
        </p:grpSpPr>
        <p:sp>
          <p:nvSpPr>
            <p:cNvPr id="132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3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h2o.downloadCSV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h2o.exportFile</a:t>
            </a:r>
            <a:r>
              <a:rPr lang="es-ES" dirty="0">
                <a:latin typeface="+mn-lt"/>
              </a:rPr>
              <a:t>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5074930" y="3272575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3083358" y="3381133"/>
            <a:ext cx="4103268" cy="774822"/>
            <a:chOff x="26928" y="-558920"/>
            <a:chExt cx="4103263" cy="774820"/>
          </a:xfrm>
        </p:grpSpPr>
        <p:sp>
          <p:nvSpPr>
            <p:cNvPr id="132" name="Rectangle"/>
            <p:cNvSpPr/>
            <p:nvPr/>
          </p:nvSpPr>
          <p:spPr>
            <a:xfrm>
              <a:off x="3289339" y="-558920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39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1292109"/>
            <a:ext cx="5812086" cy="4192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507"/>
              </a:lnSpc>
              <a:spcBef>
                <a:spcPts val="75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5709228"/>
            <a:ext cx="5545736" cy="2895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 smtClean="0">
                <a:latin typeface="Times New Roman"/>
                <a:cs typeface="Times New Roman"/>
              </a:rPr>
              <a:t>Summ</a:t>
            </a:r>
            <a:r>
              <a:rPr sz="1389" spc="-35" dirty="0" smtClean="0">
                <a:latin typeface="Times New Roman"/>
                <a:cs typeface="Times New Roman"/>
              </a:rPr>
              <a:t>a</a:t>
            </a:r>
            <a:r>
              <a:rPr sz="1389" dirty="0" smtClean="0">
                <a:latin typeface="Times New Roman"/>
                <a:cs typeface="Times New Roman"/>
              </a:rPr>
              <a:t>ry</a:t>
            </a:r>
            <a:r>
              <a:rPr sz="1389" spc="144" dirty="0" smtClean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max: 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min: 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range: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sum: 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9862" y="8829495"/>
            <a:ext cx="5662826" cy="1391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(generic)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74"/>
              </a:spcBef>
            </a:pPr>
            <a:r>
              <a:rPr sz="1389" dirty="0">
                <a:latin typeface="Times New Roman"/>
                <a:cs typeface="Times New Roman"/>
              </a:rPr>
              <a:t>prod: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duct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any: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</a:t>
            </a:r>
            <a:r>
              <a:rPr sz="1389" spc="2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least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true.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all: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3646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5086985" y="5475040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6" name="object 16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40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861" y="1282150"/>
            <a:ext cx="2348669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Other</a:t>
            </a:r>
            <a:r>
              <a:rPr sz="1944" spc="304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Aggregations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4586" y="1796553"/>
            <a:ext cx="5592481" cy="2238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Non-Group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mean: 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(trimmed)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tic</a:t>
            </a:r>
            <a:r>
              <a:rPr sz="1389" spc="3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mean.</a:t>
            </a:r>
            <a:endParaRPr sz="1389">
              <a:latin typeface="Times New Roman"/>
              <a:cs typeface="Times New Roman"/>
            </a:endParaRPr>
          </a:p>
          <a:p>
            <a:pPr marL="22913" marR="2217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stand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rd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deviation</a:t>
            </a:r>
            <a:r>
              <a:rPr sz="1389" spc="1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continuous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valued data.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var: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riance</a:t>
            </a:r>
            <a:r>
              <a:rPr sz="1389" spc="1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summary:</a:t>
            </a:r>
            <a:r>
              <a:rPr sz="1389" spc="2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duce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results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fitting functions.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quantile: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quantiles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9861" y="4255186"/>
            <a:ext cx="5185419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/</a:t>
            </a:r>
            <a:r>
              <a:rPr sz="1389" spc="-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apply: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over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(an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rr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y).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5007624"/>
            <a:ext cx="5404608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h2o.group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by: 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5539613"/>
            <a:ext cx="641894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5970954"/>
            <a:ext cx="5572935" cy="742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abulation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Use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cross-classifying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counts</a:t>
            </a:r>
            <a:r>
              <a:rPr sz="1389" spc="2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 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combination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ls.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2" y="7027542"/>
            <a:ext cx="175111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343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Munging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7541963"/>
            <a:ext cx="2586261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General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is.na: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missing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8294402"/>
            <a:ext cx="5287285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h2o.which: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which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9046842"/>
            <a:ext cx="5391200" cy="742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h2o.ifelse: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statements 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2" y="10010173"/>
            <a:ext cx="2384496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40633607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1292109"/>
            <a:ext cx="3771851" cy="21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h2o.cut: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3881" y="1726245"/>
            <a:ext cx="5701776" cy="255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18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2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leading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trailing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white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space.</a:t>
            </a:r>
            <a:endParaRPr sz="1389">
              <a:latin typeface="Times New Roman"/>
              <a:cs typeface="Times New Roman"/>
            </a:endParaRPr>
          </a:p>
          <a:p>
            <a:pPr marL="17639" indent="597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instances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</a:t>
            </a:r>
            <a:r>
              <a:rPr sz="1389" spc="30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globall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.</a:t>
            </a:r>
            <a:endParaRPr sz="1389">
              <a:latin typeface="Times New Roman"/>
              <a:cs typeface="Times New Roman"/>
            </a:endParaRPr>
          </a:p>
          <a:p>
            <a:pPr marL="23618" marR="354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 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01970"/>
            <a:ext cx="5305219" cy="742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Level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h2o.levels: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unique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587" y="5463783"/>
            <a:ext cx="5767457" cy="212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Date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2913" marR="746191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h2o.month: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 milliseconds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months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(on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scale).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h2o.year: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</a:t>
            </a:r>
            <a:r>
              <a:rPr sz="1389" spc="2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millise</a:t>
            </a:r>
            <a:r>
              <a:rPr sz="1389" spc="6" dirty="0">
                <a:latin typeface="Times New Roman"/>
                <a:cs typeface="Times New Roman"/>
              </a:rPr>
              <a:t>c</a:t>
            </a:r>
            <a:r>
              <a:rPr sz="1389" dirty="0">
                <a:latin typeface="Times New Roman"/>
                <a:cs typeface="Times New Roman"/>
              </a:rPr>
              <a:t>onds 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indexed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rting</a:t>
            </a:r>
            <a:r>
              <a:rPr sz="1389" spc="3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1900.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erations</a:t>
            </a:r>
            <a:endParaRPr sz="1389">
              <a:latin typeface="Times New Roman"/>
              <a:cs typeface="Times New Roman"/>
            </a:endParaRPr>
          </a:p>
          <a:p>
            <a:pPr marL="22913" marR="251138" indent="-5274">
              <a:lnSpc>
                <a:spcPct val="101018"/>
              </a:lnSpc>
              <a:spcBef>
                <a:spcPts val="904"/>
              </a:spcBef>
            </a:pPr>
            <a:r>
              <a:rPr sz="1389" dirty="0">
                <a:latin typeface="Times New Roman"/>
                <a:cs typeface="Times New Roman"/>
              </a:rPr>
              <a:t>%</a:t>
            </a:r>
            <a:r>
              <a:rPr sz="1389" dirty="0">
                <a:latin typeface="Cambria"/>
                <a:cs typeface="Cambria"/>
              </a:rPr>
              <a:t>∗</a:t>
            </a:r>
            <a:r>
              <a:rPr sz="1389" dirty="0">
                <a:latin typeface="Times New Roman"/>
                <a:cs typeface="Times New Roman"/>
              </a:rPr>
              <a:t>%: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Multiply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matrices,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they</a:t>
            </a:r>
            <a:r>
              <a:rPr sz="1389" spc="18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rmable.</a:t>
            </a:r>
            <a:r>
              <a:rPr sz="1389" spc="2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9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data.frame 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x,</a:t>
            </a:r>
            <a:r>
              <a:rPr sz="1389" spc="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returns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trans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902308"/>
            <a:ext cx="181078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135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</a:t>
            </a:r>
            <a:r>
              <a:rPr sz="1944" spc="6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deling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415722"/>
            <a:ext cx="5674051" cy="1805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h2o.deeplearning: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neural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wo</a:t>
            </a:r>
            <a:r>
              <a:rPr sz="1389" dirty="0">
                <a:latin typeface="Times New Roman"/>
                <a:cs typeface="Times New Roman"/>
              </a:rPr>
              <a:t>rks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86319">
              <a:lnSpc>
                <a:spcPct val="99658"/>
              </a:lnSpc>
              <a:spcBef>
                <a:spcPts val="926"/>
              </a:spcBef>
            </a:pPr>
            <a:r>
              <a:rPr sz="1389" dirty="0">
                <a:latin typeface="Times New Roman"/>
                <a:cs typeface="Times New Roman"/>
              </a:rPr>
              <a:t>h2o.gbm:</a:t>
            </a:r>
            <a:r>
              <a:rPr sz="1389" spc="2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 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h2o.glm: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generalized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del,</a:t>
            </a:r>
            <a:r>
              <a:rPr sz="1389" spc="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riable,</a:t>
            </a:r>
            <a:r>
              <a:rPr sz="1389" spc="1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 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description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distribution.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8578902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h2o.naiveBayes: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 marR="57545">
              <a:lnSpc>
                <a:spcPts val="2624"/>
              </a:lnSpc>
              <a:spcBef>
                <a:spcPts val="353"/>
              </a:spcBef>
            </a:pPr>
            <a:r>
              <a:rPr sz="1389" dirty="0">
                <a:latin typeface="Times New Roman"/>
                <a:cs typeface="Times New Roman"/>
              </a:rPr>
              <a:t>h2o.prcomp: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rincipal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onents</a:t>
            </a:r>
            <a:r>
              <a:rPr sz="1389" spc="2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analysis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h2o.randomForest: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random</a:t>
            </a:r>
            <a:r>
              <a:rPr sz="1389" spc="20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h2o.xgboost: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extreme</a:t>
            </a:r>
            <a:r>
              <a:rPr sz="1389" spc="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-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335192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h2o.anomaly: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Detect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anomalies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 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auto-enc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ding.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h2o.deepfeatures: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Extract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non-line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features</a:t>
            </a:r>
            <a:r>
              <a:rPr sz="1389" spc="2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h2o.kmeans: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k-means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Grid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rch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h2o.grid: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Efficient</a:t>
            </a:r>
            <a:r>
              <a:rPr sz="1389" spc="-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meth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dels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different 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h2o.predict: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redictions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fitted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endParaRPr sz="1389">
              <a:latin typeface="Times New Roman"/>
              <a:cs typeface="Times New Roman"/>
            </a:endParaRP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3334</Words>
  <Application>Microsoft Office PowerPoint</Application>
  <PresentationFormat>Personalizado</PresentationFormat>
  <Paragraphs>450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4" baseType="lpstr">
      <vt:lpstr>Avenir Roman</vt:lpstr>
      <vt:lpstr>Cambria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  <vt:lpstr>h2o: : CHEAT SHEET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Juan</cp:lastModifiedBy>
  <cp:revision>30</cp:revision>
  <dcterms:modified xsi:type="dcterms:W3CDTF">2018-02-11T00:00:29Z</dcterms:modified>
</cp:coreProperties>
</file>