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cheatsheet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fortawesome.github.io/Font-Awesome/get-start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fontsquirrel.com/fonts/source-sans-pro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s-ES" dirty="0" err="1" smtClean="0"/>
              <a:t>Telleria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jtelleriar@gmail.com</a:t>
            </a:r>
            <a:r>
              <a:rPr dirty="0" smtClean="0"/>
              <a:t>•  </a:t>
            </a:r>
            <a:r>
              <a:rPr dirty="0"/>
              <a:t>844-448-1212 • </a:t>
            </a:r>
            <a:r>
              <a:rPr dirty="0">
                <a:hlinkClick r:id="rId4"/>
              </a:rPr>
              <a:t>your.website.com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2017-01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1" name="Group"/>
          <p:cNvGrpSpPr/>
          <p:nvPr/>
        </p:nvGrpSpPr>
        <p:grpSpPr>
          <a:xfrm>
            <a:off x="290022" y="4210810"/>
            <a:ext cx="3105612" cy="396920"/>
            <a:chOff x="0" y="0"/>
            <a:chExt cx="2818195" cy="226110"/>
          </a:xfrm>
        </p:grpSpPr>
        <p:sp>
          <p:nvSpPr>
            <p:cNvPr id="169" name="SUBTITLE"/>
            <p:cNvSpPr txBox="1"/>
            <p:nvPr/>
          </p:nvSpPr>
          <p:spPr>
            <a:xfrm>
              <a:off x="0" y="15796"/>
              <a:ext cx="2232983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pt-BR" dirty="0"/>
                <a:t>NATIVE R TO H2O </a:t>
              </a:r>
              <a:r>
                <a:rPr lang="pt-BR" dirty="0" smtClean="0"/>
                <a:t>COERCION</a:t>
              </a:r>
              <a:endParaRPr lang="pt-BR" dirty="0"/>
            </a:p>
          </p:txBody>
        </p:sp>
        <p:sp>
          <p:nvSpPr>
            <p:cNvPr id="170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11875146" y="4747647"/>
            <a:ext cx="827379" cy="215901"/>
            <a:chOff x="0" y="0"/>
            <a:chExt cx="827378" cy="215900"/>
          </a:xfrm>
        </p:grpSpPr>
        <p:sp>
          <p:nvSpPr>
            <p:cNvPr id="175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2671731" y="4780201"/>
            <a:ext cx="840852" cy="397495"/>
            <a:chOff x="0" y="0"/>
            <a:chExt cx="840851" cy="397494"/>
          </a:xfrm>
        </p:grpSpPr>
        <p:sp>
          <p:nvSpPr>
            <p:cNvPr id="178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0886781" y="4425641"/>
            <a:ext cx="840342" cy="679873"/>
            <a:chOff x="0" y="0"/>
            <a:chExt cx="840341" cy="679872"/>
          </a:xfrm>
        </p:grpSpPr>
        <p:sp>
          <p:nvSpPr>
            <p:cNvPr id="181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10643355" y="6614355"/>
            <a:ext cx="2815850" cy="431801"/>
            <a:chOff x="0" y="0"/>
            <a:chExt cx="2815849" cy="431800"/>
          </a:xfrm>
        </p:grpSpPr>
        <p:sp>
          <p:nvSpPr>
            <p:cNvPr id="184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5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7" name="SUBSUBTITLE"/>
          <p:cNvSpPr txBox="1"/>
          <p:nvPr/>
        </p:nvSpPr>
        <p:spPr>
          <a:xfrm>
            <a:off x="8738111" y="4957043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SUBSUBTITLE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smtClean="0">
                <a:latin typeface="+mj-lt"/>
                <a:cs typeface="Times New Roman"/>
              </a:rPr>
              <a:t>General</a:t>
            </a:r>
            <a:r>
              <a:rPr lang="es-ES" sz="2500" spc="343" dirty="0" smtClean="0">
                <a:latin typeface="+mj-lt"/>
                <a:cs typeface="Times New Roman"/>
              </a:rPr>
              <a:t> </a:t>
            </a:r>
            <a:r>
              <a:rPr lang="es-ES" sz="2500" dirty="0" err="1" smtClean="0">
                <a:latin typeface="+mj-lt"/>
                <a:cs typeface="Times New Roman"/>
              </a:rPr>
              <a:t>O</a:t>
            </a:r>
            <a:r>
              <a:rPr lang="es-ES" sz="2500" spc="61" dirty="0" err="1" smtClean="0">
                <a:latin typeface="+mj-lt"/>
                <a:cs typeface="Times New Roman"/>
              </a:rPr>
              <a:t>p</a:t>
            </a:r>
            <a:r>
              <a:rPr lang="es-ES" sz="2500" dirty="0" err="1" smtClean="0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Copyright"/>
          <p:cNvSpPr txBox="1"/>
          <p:nvPr/>
        </p:nvSpPr>
        <p:spPr>
          <a:xfrm>
            <a:off x="10745806" y="9869750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92" name="Line"/>
          <p:cNvSpPr/>
          <p:nvPr/>
        </p:nvSpPr>
        <p:spPr>
          <a:xfrm>
            <a:off x="10713596" y="9905858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Useful Elements</a:t>
            </a:r>
          </a:p>
        </p:txBody>
      </p:sp>
      <p:sp>
        <p:nvSpPr>
          <p:cNvPr id="197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9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1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203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9288578" y="5588491"/>
            <a:ext cx="735187" cy="3709005"/>
            <a:chOff x="299157" y="0"/>
            <a:chExt cx="735185" cy="3708995"/>
          </a:xfrm>
        </p:grpSpPr>
        <p:graphicFrame>
          <p:nvGraphicFramePr>
            <p:cNvPr id="204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1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2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2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34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35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36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37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38" name="CODE"/>
          <p:cNvSpPr txBox="1"/>
          <p:nvPr/>
        </p:nvSpPr>
        <p:spPr>
          <a:xfrm>
            <a:off x="3797285" y="1720808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SUBSCRIPTING</a:t>
            </a:r>
            <a:endParaRPr dirty="0"/>
          </a:p>
        </p:txBody>
      </p:sp>
      <p:grpSp>
        <p:nvGrpSpPr>
          <p:cNvPr id="241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42" name="ggplot(mpg, aes(hwy, cty)) +…"/>
          <p:cNvSpPr txBox="1"/>
          <p:nvPr/>
        </p:nvSpPr>
        <p:spPr>
          <a:xfrm>
            <a:off x="3783013" y="2373237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</a:t>
            </a:r>
            <a:r>
              <a:rPr lang="en-US" dirty="0" smtClean="0"/>
              <a:t>column J</a:t>
            </a:r>
            <a:endParaRPr lang="en-U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x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 smtClean="0"/>
              <a:t>x$name</a:t>
            </a:r>
            <a:endParaRPr lang="en-US"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graphicFrame>
        <p:nvGraphicFramePr>
          <p:cNvPr id="246" name="Table"/>
          <p:cNvGraphicFramePr/>
          <p:nvPr/>
        </p:nvGraphicFramePr>
        <p:xfrm>
          <a:off x="7391442" y="6432901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7975642" y="6385205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49" name="Table"/>
          <p:cNvGraphicFramePr/>
          <p:nvPr/>
        </p:nvGraphicFramePr>
        <p:xfrm>
          <a:off x="7976967" y="6777218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0" name="Table"/>
          <p:cNvGraphicFramePr/>
          <p:nvPr/>
        </p:nvGraphicFramePr>
        <p:xfrm>
          <a:off x="7977635" y="7049929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8545152" y="6662918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53" name="Table"/>
          <p:cNvGraphicFramePr/>
          <p:nvPr/>
        </p:nvGraphicFramePr>
        <p:xfrm>
          <a:off x="7391442" y="5664247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7972552" y="5663442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6" name="code"/>
          <p:cNvSpPr/>
          <p:nvPr/>
        </p:nvSpPr>
        <p:spPr>
          <a:xfrm>
            <a:off x="4428918" y="2867707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57" name="Line"/>
          <p:cNvSpPr/>
          <p:nvPr/>
        </p:nvSpPr>
        <p:spPr>
          <a:xfrm>
            <a:off x="3756043" y="167489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fortawesome.github.io/Font-Awesome/get-started/</a:t>
            </a:r>
          </a:p>
        </p:txBody>
      </p:sp>
      <p:sp>
        <p:nvSpPr>
          <p:cNvPr id="26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8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6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6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67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68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69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70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72" name="Table"/>
          <p:cNvGraphicFramePr/>
          <p:nvPr/>
        </p:nvGraphicFramePr>
        <p:xfrm>
          <a:off x="9640423" y="6605768"/>
          <a:ext cx="381000" cy="439928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Ex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61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Im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85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 smtClean="0">
                <a:latin typeface="+mn-lt"/>
                <a:cs typeface="Times New Roman"/>
              </a:rPr>
              <a:t>Parse </a:t>
            </a:r>
            <a:r>
              <a:rPr lang="en-US" b="0" dirty="0">
                <a:latin typeface="+mn-lt"/>
                <a:cs typeface="Times New Roman"/>
              </a:rPr>
              <a:t>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 smtClean="0">
                <a:latin typeface="+mn-lt"/>
                <a:cs typeface="Times New Roman"/>
              </a:rPr>
              <a:t>Upload </a:t>
            </a:r>
            <a:r>
              <a:rPr lang="en-US" b="0" dirty="0">
                <a:latin typeface="+mn-lt"/>
                <a:cs typeface="Times New Roman"/>
              </a:rPr>
              <a:t>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10" y="10361293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290338" y="5030020"/>
            <a:ext cx="3105613" cy="317482"/>
            <a:chOff x="0" y="0"/>
            <a:chExt cx="2818195" cy="180857"/>
          </a:xfrm>
        </p:grpSpPr>
        <p:sp>
          <p:nvSpPr>
            <p:cNvPr id="278" name="SUBTITLE"/>
            <p:cNvSpPr txBox="1"/>
            <p:nvPr/>
          </p:nvSpPr>
          <p:spPr>
            <a:xfrm>
              <a:off x="0" y="61049"/>
              <a:ext cx="2026326" cy="119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pt-BR" dirty="0" smtClean="0"/>
                <a:t>H2O TO NATIVE R COERCION</a:t>
              </a:r>
              <a:endParaRPr lang="pt-BR" dirty="0"/>
            </a:p>
          </p:txBody>
        </p:sp>
        <p:sp>
          <p:nvSpPr>
            <p:cNvPr id="27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3" name="Line"/>
          <p:cNvSpPr/>
          <p:nvPr/>
        </p:nvSpPr>
        <p:spPr>
          <a:xfrm>
            <a:off x="315642" y="5844598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6" name="Line"/>
          <p:cNvSpPr/>
          <p:nvPr/>
        </p:nvSpPr>
        <p:spPr>
          <a:xfrm>
            <a:off x="307655" y="7857484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89" name="Line"/>
          <p:cNvSpPr/>
          <p:nvPr/>
        </p:nvSpPr>
        <p:spPr>
          <a:xfrm>
            <a:off x="307845" y="8776788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5370" y="1871495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37" name="CODE"/>
          <p:cNvSpPr txBox="1"/>
          <p:nvPr/>
        </p:nvSpPr>
        <p:spPr>
          <a:xfrm>
            <a:off x="3810290" y="357521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69048" y="352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58375" y="381259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0290" y="4399199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048" y="43532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8221" y="4575732"/>
            <a:ext cx="3042158" cy="833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 smtClean="0">
                <a:latin typeface="+mn-lt"/>
                <a:cs typeface="Times New Roman"/>
              </a:rPr>
              <a:t>Combine </a:t>
            </a:r>
            <a:r>
              <a:rPr lang="en-US" b="0" dirty="0">
                <a:latin typeface="+mn-lt"/>
                <a:cs typeface="Times New Roman"/>
              </a:rPr>
              <a:t>Values into a Vector or </a:t>
            </a:r>
            <a:r>
              <a:rPr lang="en-US" b="0" dirty="0" smtClean="0">
                <a:latin typeface="+mn-lt"/>
                <a:cs typeface="Times New Roman"/>
              </a:rPr>
              <a:t>List.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 smtClean="0">
                <a:latin typeface="+mn-lt"/>
                <a:cs typeface="Times New Roman"/>
              </a:rPr>
              <a:t>Take </a:t>
            </a:r>
            <a:r>
              <a:rPr lang="en-US" b="0" dirty="0">
                <a:latin typeface="+mn-lt"/>
                <a:cs typeface="Times New Roman"/>
              </a:rPr>
              <a:t>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16685" y="5505381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ATTRIBUTES</a:t>
            </a:r>
            <a:endParaRPr lang="es-ES" dirty="0"/>
          </a:p>
        </p:txBody>
      </p:sp>
      <p:sp>
        <p:nvSpPr>
          <p:cNvPr id="144" name="Line"/>
          <p:cNvSpPr/>
          <p:nvPr/>
        </p:nvSpPr>
        <p:spPr>
          <a:xfrm>
            <a:off x="3775443" y="545947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59688" y="5625670"/>
            <a:ext cx="3064727" cy="4747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column names for a parsed H2O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 smtClean="0">
                <a:latin typeface="+mn-lt"/>
                <a:cs typeface="Times New Roman"/>
              </a:rPr>
              <a:t>Retrieve </a:t>
            </a:r>
            <a:r>
              <a:rPr lang="en-US" b="0" dirty="0">
                <a:latin typeface="+mn-lt"/>
                <a:cs typeface="Times New Roman"/>
              </a:rPr>
              <a:t>or set the row or column names of a matrix-like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 smtClean="0">
                <a:latin typeface="+mn-lt"/>
                <a:cs typeface="Times New Roman"/>
              </a:rPr>
              <a:t>Get </a:t>
            </a:r>
            <a:r>
              <a:rPr lang="en-US" b="0" dirty="0">
                <a:latin typeface="+mn-lt"/>
                <a:cs typeface="Times New Roman"/>
              </a:rPr>
              <a:t>the length of vectors (including lists) and factors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 smtClean="0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count of the number of columns in an H2OParsedData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h2o.anyFactor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H2O parsed data  object has any categorical</a:t>
            </a:r>
          </a:p>
          <a:p>
            <a:pPr algn="just"/>
            <a:r>
              <a:rPr lang="en-US" b="0" dirty="0">
                <a:latin typeface="+mn-lt"/>
                <a:cs typeface="Times New Roman"/>
              </a:rPr>
              <a:t>data  columns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1372" y="2373237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  <a:endParaRPr lang="en-US" dirty="0"/>
          </a:p>
        </p:txBody>
      </p:sp>
      <p:sp>
        <p:nvSpPr>
          <p:cNvPr id="149" name="can help explain"/>
          <p:cNvSpPr/>
          <p:nvPr/>
        </p:nvSpPr>
        <p:spPr>
          <a:xfrm>
            <a:off x="8669131" y="3018524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45" name="Word balloons"/>
          <p:cNvSpPr/>
          <p:nvPr/>
        </p:nvSpPr>
        <p:spPr>
          <a:xfrm>
            <a:off x="8811282" y="2264136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Assignation</a:t>
            </a:r>
            <a:endParaRPr lang="en-GB" dirty="0"/>
          </a:p>
        </p:txBody>
      </p:sp>
      <p:sp>
        <p:nvSpPr>
          <p:cNvPr id="244" name="can help explain"/>
          <p:cNvSpPr/>
          <p:nvPr/>
        </p:nvSpPr>
        <p:spPr>
          <a:xfrm>
            <a:off x="8067425" y="2859722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Assignation</a:t>
            </a:r>
            <a:endParaRPr lang="en-GB" dirty="0"/>
          </a:p>
        </p:txBody>
      </p:sp>
      <p:sp>
        <p:nvSpPr>
          <p:cNvPr id="150" name="code"/>
          <p:cNvSpPr/>
          <p:nvPr/>
        </p:nvSpPr>
        <p:spPr>
          <a:xfrm>
            <a:off x="6180131" y="286465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Assignation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109862" y="7234199"/>
            <a:ext cx="4223471" cy="858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5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ercion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as.factor: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as.Date: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8411896"/>
            <a:ext cx="3583736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Meth</a:t>
            </a:r>
            <a:r>
              <a:rPr sz="1944" spc="7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ds</a:t>
            </a:r>
            <a:r>
              <a:rPr sz="1944" spc="226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from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Group </a:t>
            </a:r>
            <a:r>
              <a:rPr sz="1944" spc="310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Generics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941133"/>
            <a:ext cx="5786790" cy="1280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4813857" algn="just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</a:t>
            </a:r>
            <a:r>
              <a:rPr sz="1389" spc="2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2858488" algn="just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abs: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absolute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17639" algn="just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signs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(the sign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1,</a:t>
            </a:r>
            <a:r>
              <a:rPr sz="1389" spc="1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0,</a:t>
            </a:r>
            <a:r>
              <a:rPr sz="1389" spc="132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 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ositive,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zero,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negative,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ectively).</a:t>
            </a:r>
            <a:endParaRPr sz="138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52370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853469" y="1315649"/>
            <a:ext cx="100435" cy="0"/>
          </a:xfrm>
          <a:custGeom>
            <a:avLst/>
            <a:gdLst/>
            <a:ahLst/>
            <a:cxnLst/>
            <a:rect l="l" t="t" r="r" b="b"/>
            <a:pathLst>
              <a:path w="72313">
                <a:moveTo>
                  <a:pt x="0" y="0"/>
                </a:moveTo>
                <a:lnTo>
                  <a:pt x="72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9" name="object 9"/>
          <p:cNvSpPr txBox="1"/>
          <p:nvPr/>
        </p:nvSpPr>
        <p:spPr>
          <a:xfrm>
            <a:off x="4109862" y="617587"/>
            <a:ext cx="5784690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38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23024"/>
            <a:ext cx="3947708" cy="28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56"/>
              </a:lnSpc>
              <a:spcBef>
                <a:spcPts val="103"/>
              </a:spcBef>
            </a:pPr>
            <a:r>
              <a:rPr sz="2083" baseline="-5797" dirty="0">
                <a:latin typeface="Times New Roman"/>
                <a:cs typeface="Times New Roman"/>
              </a:rPr>
              <a:t>sqrt: </a:t>
            </a:r>
            <a:r>
              <a:rPr sz="2083" spc="-75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Computes</a:t>
            </a:r>
            <a:r>
              <a:rPr sz="2083" spc="215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the</a:t>
            </a:r>
            <a:r>
              <a:rPr sz="2083" spc="236" baseline="-5797" dirty="0">
                <a:latin typeface="Times New Roman"/>
                <a:cs typeface="Times New Roman"/>
              </a:rPr>
              <a:t> </a:t>
            </a:r>
            <a:r>
              <a:rPr sz="2083" spc="-35" baseline="-5797" dirty="0">
                <a:latin typeface="Times New Roman"/>
                <a:cs typeface="Times New Roman"/>
              </a:rPr>
              <a:t>p</a:t>
            </a:r>
            <a:r>
              <a:rPr sz="2083" baseline="-5797" dirty="0">
                <a:latin typeface="Times New Roman"/>
                <a:cs typeface="Times New Roman"/>
              </a:rPr>
              <a:t>rincipal</a:t>
            </a:r>
            <a:r>
              <a:rPr sz="2083" spc="53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squ</a:t>
            </a:r>
            <a:r>
              <a:rPr sz="2083" spc="-35" baseline="-5797" dirty="0">
                <a:latin typeface="Times New Roman"/>
                <a:cs typeface="Times New Roman"/>
              </a:rPr>
              <a:t>a</a:t>
            </a:r>
            <a:r>
              <a:rPr sz="2083" baseline="-5797" dirty="0">
                <a:latin typeface="Times New Roman"/>
                <a:cs typeface="Times New Roman"/>
              </a:rPr>
              <a:t>re</a:t>
            </a:r>
            <a:r>
              <a:rPr sz="2083" spc="193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r</a:t>
            </a:r>
            <a:r>
              <a:rPr sz="2083" spc="40" baseline="-5797" dirty="0">
                <a:latin typeface="Times New Roman"/>
                <a:cs typeface="Times New Roman"/>
              </a:rPr>
              <a:t>o</a:t>
            </a:r>
            <a:r>
              <a:rPr sz="2083" baseline="-5797" dirty="0">
                <a:latin typeface="Times New Roman"/>
                <a:cs typeface="Times New Roman"/>
              </a:rPr>
              <a:t>ot</a:t>
            </a:r>
            <a:r>
              <a:rPr sz="2083" spc="218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of</a:t>
            </a:r>
            <a:r>
              <a:rPr sz="2083" spc="71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x,</a:t>
            </a:r>
            <a:r>
              <a:rPr sz="2083" spc="96" baseline="-5797" dirty="0">
                <a:latin typeface="Times New Roman"/>
                <a:cs typeface="Times New Roman"/>
              </a:rPr>
              <a:t> </a:t>
            </a:r>
            <a:r>
              <a:rPr sz="2083" baseline="36962" dirty="0">
                <a:latin typeface="Cambria"/>
                <a:cs typeface="Cambria"/>
              </a:rPr>
              <a:t>√</a:t>
            </a:r>
            <a:r>
              <a:rPr sz="2083" baseline="-5797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5822" y="1621108"/>
            <a:ext cx="5814579" cy="2374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78" marR="2635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ceiling: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</a:p>
          <a:p>
            <a:pPr marL="21678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smallest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less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</a:p>
          <a:p>
            <a:pPr marL="17639" marR="48175" indent="4039">
              <a:lnSpc>
                <a:spcPct val="99658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floor: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rgest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greater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x.</a:t>
            </a:r>
          </a:p>
          <a:p>
            <a:pPr marL="21678" marR="514132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trunc: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rmed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truncating 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ow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0.</a:t>
            </a:r>
          </a:p>
          <a:p>
            <a:pPr marL="21678" marR="26359">
              <a:lnSpc>
                <a:spcPct val="95825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1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default,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natural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rithms).</a:t>
            </a:r>
          </a:p>
          <a:p>
            <a:pPr marL="21678" marR="26359">
              <a:lnSpc>
                <a:spcPct val="95825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exp: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onential</a:t>
            </a:r>
            <a:r>
              <a:rPr sz="1389" spc="1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5822" y="4498266"/>
            <a:ext cx="5762911" cy="598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</a:t>
            </a:r>
            <a:r>
              <a:rPr sz="1389" spc="2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</a:p>
          <a:p>
            <a:pPr marL="17639" marR="132658">
              <a:lnSpc>
                <a:spcPct val="99658"/>
              </a:lnSpc>
              <a:spcBef>
                <a:spcPts val="919"/>
              </a:spcBef>
            </a:pPr>
            <a:r>
              <a:rPr sz="1389" dirty="0">
                <a:latin typeface="Times New Roman"/>
                <a:cs typeface="Times New Roman"/>
              </a:rPr>
              <a:t>cummax: 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maxima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165362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cummin: </a:t>
            </a:r>
            <a:r>
              <a:rPr sz="1389" spc="3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minima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cumprod:</a:t>
            </a:r>
            <a:r>
              <a:rPr sz="1389" spc="2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cumulative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ducts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338668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cumsum: 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12785">
              <a:lnSpc>
                <a:spcPct val="95825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log10: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common</a:t>
            </a:r>
            <a:r>
              <a:rPr sz="1389" spc="1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10)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</a:t>
            </a:r>
          </a:p>
          <a:p>
            <a:pPr marL="17639" marR="12785">
              <a:lnSpc>
                <a:spcPct val="95825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log2: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2)</a:t>
            </a:r>
            <a:r>
              <a:rPr sz="1389" spc="1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rithms.</a:t>
            </a:r>
          </a:p>
          <a:p>
            <a:pPr marL="17639" marR="12785">
              <a:lnSpc>
                <a:spcPct val="97696"/>
              </a:lnSpc>
              <a:spcBef>
                <a:spcPts val="969"/>
              </a:spcBef>
            </a:pPr>
            <a:r>
              <a:rPr sz="1389" dirty="0">
                <a:latin typeface="Times New Roman"/>
                <a:cs typeface="Times New Roman"/>
              </a:rPr>
              <a:t>log1p: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log(1+x) 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</a:p>
          <a:p>
            <a:pPr marL="17639" marR="2230844">
              <a:lnSpc>
                <a:spcPts val="1596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acos: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</a:p>
          <a:p>
            <a:pPr marL="17639" marR="12785">
              <a:lnSpc>
                <a:spcPct val="97696"/>
              </a:lnSpc>
              <a:spcBef>
                <a:spcPts val="1007"/>
              </a:spcBef>
            </a:pPr>
            <a:r>
              <a:rPr sz="1389" dirty="0">
                <a:latin typeface="Times New Roman"/>
                <a:cs typeface="Times New Roman"/>
              </a:rPr>
              <a:t>expm1: 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exp(x)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</a:p>
          <a:p>
            <a:pPr marL="17639" marR="12785">
              <a:lnSpc>
                <a:spcPct val="95825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3229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5362339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6253215" y="573386"/>
            <a:ext cx="358928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7853469" y="1121621"/>
            <a:ext cx="10043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336278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39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92109"/>
            <a:ext cx="5812086" cy="4192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872"/>
              </a:spcBef>
            </a:pPr>
            <a:r>
              <a:rPr sz="1389" dirty="0">
                <a:latin typeface="Times New Roman"/>
                <a:cs typeface="Times New Roman"/>
              </a:rPr>
              <a:t>cospi: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gamma: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75" dirty="0">
                <a:latin typeface="Times New Roman"/>
                <a:cs typeface="Times New Roman"/>
              </a:rPr>
              <a:t>γ</a:t>
            </a:r>
            <a:r>
              <a:rPr sz="1389" dirty="0">
                <a:latin typeface="Times New Roman"/>
                <a:cs typeface="Times New Roman"/>
              </a:rPr>
              <a:t>x</a:t>
            </a:r>
            <a:endParaRPr sz="1389">
              <a:latin typeface="Times New Roman"/>
              <a:cs typeface="Times New Roman"/>
            </a:endParaRPr>
          </a:p>
          <a:p>
            <a:pPr marL="17639" marR="182976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lgamma: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natural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absolute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digamma:</a:t>
            </a:r>
            <a:r>
              <a:rPr sz="1389" spc="2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function.</a:t>
            </a:r>
            <a:endParaRPr sz="1389">
              <a:latin typeface="Times New Roman"/>
              <a:cs typeface="Times New Roman"/>
            </a:endParaRPr>
          </a:p>
          <a:p>
            <a:pPr marL="17639" marR="333808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trigamma: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second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5709228"/>
            <a:ext cx="5545736" cy="289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Math2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50943">
              <a:lnSpc>
                <a:spcPct val="99658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round: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decimal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places.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default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signif: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significant</a:t>
            </a:r>
            <a:r>
              <a:rPr sz="1389" spc="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digits.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max: 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min: 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range: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sum: 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829495"/>
            <a:ext cx="5662826" cy="13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prod: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any: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</a:t>
            </a:r>
            <a:r>
              <a:rPr sz="1389" spc="2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least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true.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all: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36463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086985" y="5475040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6" name="object 16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40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861" y="1282150"/>
            <a:ext cx="2348669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Other</a:t>
            </a:r>
            <a:r>
              <a:rPr sz="1944" spc="304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Aggregations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86" y="1796553"/>
            <a:ext cx="5592481" cy="2238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Non-Group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mean: 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(trimmed)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tic</a:t>
            </a:r>
            <a:r>
              <a:rPr sz="1389" spc="3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mean.</a:t>
            </a:r>
            <a:endParaRPr sz="1389">
              <a:latin typeface="Times New Roman"/>
              <a:cs typeface="Times New Roman"/>
            </a:endParaRPr>
          </a:p>
          <a:p>
            <a:pPr marL="22913" marR="2217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stand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deviation</a:t>
            </a:r>
            <a:r>
              <a:rPr sz="1389" spc="1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continuous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valued data.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var: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riance</a:t>
            </a:r>
            <a:r>
              <a:rPr sz="1389" spc="1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summary: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duce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results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fitting functions.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quantile: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quantiles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9861" y="4255186"/>
            <a:ext cx="5185419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/</a:t>
            </a:r>
            <a:r>
              <a:rPr sz="1389" spc="-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apply: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over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(an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rr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y).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5007624"/>
            <a:ext cx="5404608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h2o.group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by: 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5539613"/>
            <a:ext cx="641894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5970954"/>
            <a:ext cx="5572935" cy="742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abulation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Use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cross-classifying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counts</a:t>
            </a:r>
            <a:r>
              <a:rPr sz="1389" spc="2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 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combination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ls.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2" y="7027542"/>
            <a:ext cx="175111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Munging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7541963"/>
            <a:ext cx="2586261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General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is.na: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missing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8294402"/>
            <a:ext cx="5287285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h2o.which: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which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2961</Words>
  <Application>Microsoft Office PowerPoint</Application>
  <PresentationFormat>Personalizado</PresentationFormat>
  <Paragraphs>363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4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14</cp:revision>
  <dcterms:modified xsi:type="dcterms:W3CDTF">2018-02-03T23:34:57Z</dcterms:modified>
</cp:coreProperties>
</file>