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57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n-GB" dirty="0" smtClean="0"/>
              <a:t> Ruiz de Aguirre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</a:t>
            </a:r>
            <a:r>
              <a:rPr lang="pt-BR" dirty="0" smtClean="0"/>
              <a:t>COERCION</a:t>
            </a:r>
            <a:endParaRPr lang="pt-BR" dirty="0"/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smtClean="0">
                <a:latin typeface="+mj-lt"/>
                <a:cs typeface="Times New Roman"/>
              </a:rPr>
              <a:t>General</a:t>
            </a:r>
            <a:r>
              <a:rPr lang="es-ES" sz="2500" spc="343" dirty="0" smtClean="0">
                <a:latin typeface="+mj-lt"/>
                <a:cs typeface="Times New Roman"/>
              </a:rPr>
              <a:t> </a:t>
            </a:r>
            <a:r>
              <a:rPr lang="es-ES" sz="2500" dirty="0" err="1" smtClean="0">
                <a:latin typeface="+mj-lt"/>
                <a:cs typeface="Times New Roman"/>
              </a:rPr>
              <a:t>O</a:t>
            </a:r>
            <a:r>
              <a:rPr lang="es-ES" sz="2500" spc="61" dirty="0" err="1" smtClean="0">
                <a:latin typeface="+mj-lt"/>
                <a:cs typeface="Times New Roman"/>
              </a:rPr>
              <a:t>p</a:t>
            </a:r>
            <a:r>
              <a:rPr lang="es-ES" sz="2500" dirty="0" err="1" smtClean="0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Generics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</a:t>
            </a:r>
            <a:r>
              <a:rPr lang="en-US" dirty="0" smtClean="0"/>
              <a:t>column J</a:t>
            </a:r>
            <a:endParaRPr lang="en-U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x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 smtClean="0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Ex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61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Im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85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 smtClean="0">
                <a:latin typeface="+mn-lt"/>
                <a:cs typeface="Times New Roman"/>
              </a:rPr>
              <a:t>Parse </a:t>
            </a:r>
            <a:r>
              <a:rPr lang="en-US" b="0" dirty="0">
                <a:latin typeface="+mn-lt"/>
                <a:cs typeface="Times New Roman"/>
              </a:rPr>
              <a:t>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 smtClean="0">
                <a:latin typeface="+mn-lt"/>
                <a:cs typeface="Times New Roman"/>
              </a:rPr>
              <a:t>Upload </a:t>
            </a:r>
            <a:r>
              <a:rPr lang="en-US" b="0" dirty="0">
                <a:latin typeface="+mn-lt"/>
                <a:cs typeface="Times New Roman"/>
              </a:rPr>
              <a:t>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H2O TO NATIVE R COERCION</a:t>
            </a:r>
            <a:endParaRPr lang="pt-BR" dirty="0"/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 smtClean="0">
                <a:latin typeface="+mn-lt"/>
                <a:cs typeface="Times New Roman"/>
              </a:rPr>
              <a:t>Combine </a:t>
            </a:r>
            <a:r>
              <a:rPr lang="en-US" b="0" dirty="0">
                <a:latin typeface="+mn-lt"/>
                <a:cs typeface="Times New Roman"/>
              </a:rPr>
              <a:t>Values into a Vector or </a:t>
            </a:r>
            <a:r>
              <a:rPr lang="en-US" b="0" dirty="0" smtClean="0">
                <a:latin typeface="+mn-lt"/>
                <a:cs typeface="Times New Roman"/>
              </a:rPr>
              <a:t>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 smtClean="0">
                <a:latin typeface="+mn-lt"/>
                <a:cs typeface="Times New Roman"/>
              </a:rPr>
              <a:t>Take </a:t>
            </a:r>
            <a:r>
              <a:rPr lang="en-US" b="0" dirty="0">
                <a:latin typeface="+mn-lt"/>
                <a:cs typeface="Times New Roman"/>
              </a:rPr>
              <a:t>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ATTRIBUTES</a:t>
            </a:r>
            <a:endParaRPr lang="es-ES" dirty="0"/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column names for a parsed H2O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 smtClean="0">
                <a:latin typeface="+mn-lt"/>
                <a:cs typeface="Times New Roman"/>
              </a:rPr>
              <a:t>Retrieve </a:t>
            </a:r>
            <a:r>
              <a:rPr lang="en-US" b="0" dirty="0">
                <a:latin typeface="+mn-lt"/>
                <a:cs typeface="Times New Roman"/>
              </a:rPr>
              <a:t>or set the row or column names of a matrix-like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 smtClean="0">
                <a:latin typeface="+mn-lt"/>
                <a:cs typeface="Times New Roman"/>
              </a:rPr>
              <a:t>Get </a:t>
            </a:r>
            <a:r>
              <a:rPr lang="en-US" b="0" dirty="0">
                <a:latin typeface="+mn-lt"/>
                <a:cs typeface="Times New Roman"/>
              </a:rPr>
              <a:t>the length of vectors (including lists) and factors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 smtClean="0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count of the number of columns in an H2OParsedData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h2o.anyFactor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H2O parsed data  object has any </a:t>
            </a:r>
            <a:r>
              <a:rPr lang="en-US" b="0" dirty="0" smtClean="0">
                <a:latin typeface="+mn-lt"/>
                <a:cs typeface="Times New Roman"/>
              </a:rPr>
              <a:t>categorical data  </a:t>
            </a:r>
            <a:r>
              <a:rPr lang="en-US" b="0" dirty="0">
                <a:latin typeface="+mn-lt"/>
                <a:cs typeface="Times New Roman"/>
              </a:rPr>
              <a:t>columns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smtClean="0"/>
              <a:t>&lt;- </a:t>
            </a:r>
            <a:r>
              <a:rPr lang="en-US" dirty="0"/>
              <a:t>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Value Assignation</a:t>
            </a:r>
            <a:endParaRPr lang="en-GB" dirty="0"/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TYPE COERCION</a:t>
            </a:r>
            <a:endParaRPr lang="es-ES" dirty="0"/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 </a:t>
            </a:r>
            <a:r>
              <a:rPr lang="en-US" b="0" dirty="0">
                <a:latin typeface="+mn-lt"/>
                <a:cs typeface="Times New Roman"/>
              </a:rPr>
              <a:t>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Converts </a:t>
            </a:r>
            <a:r>
              <a:rPr lang="en-US" b="0" dirty="0">
                <a:latin typeface="+mn-lt"/>
                <a:cs typeface="Times New Roman"/>
              </a:rPr>
              <a:t>a column from factor to date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absolute value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sign: 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vector with the signs of the corresponding elements of x (the sign of a real number is 1, 0, or -1 if the number is positive, zero, or negative, respectively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</a:t>
            </a:r>
            <a:r>
              <a:rPr lang="en-US" b="0" dirty="0" smtClean="0">
                <a:latin typeface="+mn-lt"/>
                <a:cs typeface="Times New Roman"/>
              </a:rPr>
              <a:t>vector containing </a:t>
            </a:r>
            <a:r>
              <a:rPr lang="en-US" b="0" dirty="0">
                <a:latin typeface="+mn-lt"/>
                <a:cs typeface="Times New Roman"/>
              </a:rPr>
              <a:t>the smallest integers not less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logarithms (by default, natural logarithms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cummax</a:t>
            </a:r>
            <a:r>
              <a:rPr lang="en-US" dirty="0" smtClean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maxima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minima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sums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common (i.e., base 10) </a:t>
            </a:r>
            <a:r>
              <a:rPr lang="en-US" b="0" dirty="0" smtClean="0">
                <a:latin typeface="+mn-lt"/>
                <a:cs typeface="Times New Roman"/>
              </a:rPr>
              <a:t>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binary (i.e., base 2) logarithms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 smtClean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second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MATH2 (H2O)</a:t>
            </a:r>
            <a:endParaRPr lang="es-ES" dirty="0"/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decimal places. The default is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210689" y="5276977"/>
            <a:ext cx="4481934" cy="483960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4481934" cy="398213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20439" y="1332605"/>
            <a:ext cx="470000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 </a:t>
            </a:r>
            <a:r>
              <a:rPr lang="es-ES" dirty="0" smtClean="0"/>
              <a:t>   </a:t>
            </a:r>
            <a:endParaRPr lang="es-ES" dirty="0"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0439" y="1767288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SUMMARY (H2O)</a:t>
            </a:r>
            <a:endParaRPr lang="es-ES" dirty="0"/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n-GB" dirty="0" smtClean="0"/>
              <a:t> Ruiz de Aguirre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7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7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318946" y="1977602"/>
            <a:ext cx="4135447" cy="1531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maximum of all the input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minimum of all the input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containing the minimum and maximum of all the given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 smtClean="0">
                <a:latin typeface="+mn-lt"/>
                <a:cs typeface="Times New Roman"/>
              </a:rPr>
              <a:t>Calculate </a:t>
            </a:r>
            <a:r>
              <a:rPr lang="en-US" b="0" dirty="0">
                <a:latin typeface="+mn-lt"/>
                <a:cs typeface="Times New Roman"/>
              </a:rPr>
              <a:t>the sum of all the values present in its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8" name="FONTS"/>
          <p:cNvSpPr txBox="1"/>
          <p:nvPr/>
        </p:nvSpPr>
        <p:spPr>
          <a:xfrm>
            <a:off x="318946" y="3572008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SUMMARY (</a:t>
            </a:r>
            <a:r>
              <a:rPr lang="es-ES" dirty="0" smtClean="0"/>
              <a:t>GENERIC)</a:t>
            </a:r>
            <a:endParaRPr lang="es-ES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285848" y="3719024"/>
            <a:ext cx="4135447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product of all values present in its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 smtClean="0">
                <a:latin typeface="+mn-lt"/>
                <a:cs typeface="Times New Roman"/>
              </a:rPr>
              <a:t>Given </a:t>
            </a:r>
            <a:r>
              <a:rPr lang="en-US" b="0" dirty="0">
                <a:latin typeface="+mn-lt"/>
                <a:cs typeface="Times New Roman"/>
              </a:rPr>
              <a:t>a set of logical vectors, determine if at least one of the values is true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 smtClean="0">
                <a:latin typeface="+mn-lt"/>
                <a:cs typeface="Times New Roman"/>
              </a:rPr>
              <a:t>Given </a:t>
            </a:r>
            <a:r>
              <a:rPr lang="en-US" b="0" dirty="0">
                <a:latin typeface="+mn-lt"/>
                <a:cs typeface="Times New Roman"/>
              </a:rPr>
              <a:t>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0" name="Line"/>
          <p:cNvSpPr/>
          <p:nvPr/>
        </p:nvSpPr>
        <p:spPr>
          <a:xfrm>
            <a:off x="326261" y="3513904"/>
            <a:ext cx="4128132" cy="51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210689" y="1211509"/>
            <a:ext cx="4481934" cy="519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198836"/>
            <a:ext cx="448193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326261" y="5349274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Aggregations</a:t>
            </a:r>
            <a:r>
              <a:rPr lang="es-ES" dirty="0" smtClean="0"/>
              <a:t>     </a:t>
            </a:r>
            <a:endParaRPr lang="es-ES" dirty="0"/>
          </a:p>
        </p:txBody>
      </p:sp>
      <p:sp>
        <p:nvSpPr>
          <p:cNvPr id="157" name="FONTS"/>
          <p:cNvSpPr txBox="1"/>
          <p:nvPr/>
        </p:nvSpPr>
        <p:spPr>
          <a:xfrm>
            <a:off x="318946" y="7909448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ROW / COLUMN AGGREGATION</a:t>
            </a:r>
            <a:endParaRPr lang="es-ES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326261" y="5916413"/>
            <a:ext cx="4135447" cy="20440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 smtClean="0">
                <a:latin typeface="+mn-lt"/>
                <a:cs typeface="Times New Roman"/>
              </a:rPr>
              <a:t>Generic </a:t>
            </a:r>
            <a:r>
              <a:rPr lang="en-US" b="0" dirty="0">
                <a:latin typeface="+mn-lt"/>
                <a:cs typeface="Times New Roman"/>
              </a:rPr>
              <a:t>function for the (trimmed) arithmetic mean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Calculate </a:t>
            </a:r>
            <a:r>
              <a:rPr lang="en-US" b="0" dirty="0">
                <a:latin typeface="+mn-lt"/>
                <a:cs typeface="Times New Roman"/>
              </a:rPr>
              <a:t>the standard  deviation of a column of continuous real valued data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variance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 smtClean="0">
                <a:latin typeface="+mn-lt"/>
                <a:cs typeface="Times New Roman"/>
              </a:rPr>
              <a:t>Obtain </a:t>
            </a:r>
            <a:r>
              <a:rPr lang="en-US" b="0" dirty="0">
                <a:latin typeface="+mn-lt"/>
                <a:cs typeface="Times New Roman"/>
              </a:rPr>
              <a:t>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5762577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NON-GROUP GENERIC SUMMARIES</a:t>
            </a:r>
            <a:endParaRPr lang="es-ES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326261" y="8085808"/>
            <a:ext cx="4135447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 smtClean="0">
                <a:latin typeface="+mn-lt"/>
                <a:cs typeface="Times New Roman"/>
              </a:rPr>
              <a:t>Apply </a:t>
            </a:r>
            <a:r>
              <a:rPr lang="en-US" b="0" dirty="0">
                <a:latin typeface="+mn-lt"/>
                <a:cs typeface="Times New Roman"/>
              </a:rPr>
              <a:t>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7154" y="8655159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GROUP BY AGGREGATION</a:t>
            </a:r>
            <a:endParaRPr lang="es-ES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34469" y="8831519"/>
            <a:ext cx="4135447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 smtClean="0">
                <a:latin typeface="+mn-lt"/>
                <a:cs typeface="Times New Roman"/>
              </a:rPr>
              <a:t>Apply </a:t>
            </a:r>
            <a:r>
              <a:rPr lang="en-US" b="0" dirty="0">
                <a:latin typeface="+mn-lt"/>
                <a:cs typeface="Times New Roman"/>
              </a:rPr>
              <a:t>an aggregate function to each group of an H2O </a:t>
            </a:r>
            <a:r>
              <a:rPr lang="en-US" b="0" dirty="0" smtClean="0">
                <a:latin typeface="+mn-lt"/>
                <a:cs typeface="Times New Roman"/>
              </a:rPr>
              <a:t>dataset.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9436" y="9394002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TABULATION</a:t>
            </a:r>
            <a:endParaRPr lang="es-ES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326751" y="9570362"/>
            <a:ext cx="4135447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 smtClean="0">
                <a:latin typeface="+mn-lt"/>
                <a:cs typeface="Times New Roman"/>
              </a:rPr>
              <a:t>Use </a:t>
            </a:r>
            <a:r>
              <a:rPr lang="en-US" b="0" dirty="0">
                <a:latin typeface="+mn-lt"/>
                <a:cs typeface="Times New Roman"/>
              </a:rPr>
              <a:t>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6" name="Line"/>
          <p:cNvSpPr/>
          <p:nvPr/>
        </p:nvSpPr>
        <p:spPr>
          <a:xfrm>
            <a:off x="210689" y="5276977"/>
            <a:ext cx="448193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213819" y="10113892"/>
            <a:ext cx="448193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9862" y="7027542"/>
            <a:ext cx="175111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Munging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7541963"/>
            <a:ext cx="2586261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General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is.na: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missing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8294402"/>
            <a:ext cx="5287285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h2o.which: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which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328235" y="29403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/>
          <p:nvPr/>
        </p:nvSpPr>
        <p:spPr>
          <a:xfrm>
            <a:off x="6758870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2" name="object 12"/>
          <p:cNvSpPr/>
          <p:nvPr/>
        </p:nvSpPr>
        <p:spPr>
          <a:xfrm>
            <a:off x="7954539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 h2o.deeplearning(x,y,training</a:t>
            </a:r>
            <a:r>
              <a:rPr sz="1250" spc="-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frame,hidden,epochs):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192" y="3000480"/>
            <a:ext cx="5511335" cy="45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4231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Creates</a:t>
            </a:r>
            <a:r>
              <a:rPr sz="1250" spc="3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19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rning</a:t>
            </a:r>
            <a:r>
              <a:rPr sz="1250" spc="1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h2o.grid(algorithm,grid</a:t>
            </a:r>
            <a:r>
              <a:rPr sz="1250" spc="-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id,...,hyper</a:t>
            </a:r>
            <a:r>
              <a:rPr sz="1250" spc="-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params</a:t>
            </a:r>
            <a:r>
              <a:rPr sz="1250" spc="36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 </a:t>
            </a:r>
            <a:r>
              <a:rPr sz="1250" spc="1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list()):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92" y="3457381"/>
            <a:ext cx="5376810" cy="65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grid</a:t>
            </a:r>
            <a:r>
              <a:rPr sz="1250" spc="13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sup</a:t>
            </a:r>
            <a:r>
              <a:rPr sz="1250" spc="40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 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gives</a:t>
            </a:r>
            <a:r>
              <a:rPr sz="1250" spc="6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results.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ts val="1436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h2o.predict(model,</a:t>
            </a:r>
            <a:r>
              <a:rPr sz="1250" spc="30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newdata):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Generate</a:t>
            </a:r>
            <a:r>
              <a:rPr sz="1250" spc="68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</a:t>
            </a:r>
            <a:r>
              <a:rPr sz="1250" dirty="0">
                <a:latin typeface="Times New Roman"/>
                <a:cs typeface="Times New Roman"/>
              </a:rPr>
              <a:t>redictio</a:t>
            </a:r>
            <a:r>
              <a:rPr sz="1250" spc="6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3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-2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 on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 </a:t>
            </a:r>
            <a:r>
              <a:rPr sz="1250" spc="4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set.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2866</Words>
  <Application>Microsoft Office PowerPoint</Application>
  <PresentationFormat>Personalizado</PresentationFormat>
  <Paragraphs>377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39</cp:revision>
  <dcterms:modified xsi:type="dcterms:W3CDTF">2018-02-11T01:16:21Z</dcterms:modified>
</cp:coreProperties>
</file>