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9" r:id="rId3"/>
    <p:sldId id="266" r:id="rId4"/>
    <p:sldId id="267" r:id="rId5"/>
    <p:sldId id="268" r:id="rId6"/>
    <p:sldId id="257" r:id="rId7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21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hyperlink" Target="http://docs.h2o.ai/" TargetMode="External"/><Relationship Id="rId4" Type="http://schemas.openxmlformats.org/officeDocument/2006/relationships/hyperlink" Target="mailto:jtelleria.rproject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h2o.ai/" TargetMode="External"/><Relationship Id="rId5" Type="http://schemas.openxmlformats.org/officeDocument/2006/relationships/hyperlink" Target="mailto:jtelleria.rproject@gmail.com" TargetMode="External"/><Relationship Id="rId4" Type="http://schemas.openxmlformats.org/officeDocument/2006/relationships/hyperlink" Target="https://creativecommons.org/licenses/by-sa/4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ontsquirrel.com/fonts/source-sans-pro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3.png"/><Relationship Id="rId5" Type="http://schemas.openxmlformats.org/officeDocument/2006/relationships/hyperlink" Target="http://rstudio.com" TargetMode="External"/><Relationship Id="rId10" Type="http://schemas.openxmlformats.org/officeDocument/2006/relationships/hyperlink" Target="http://fortawesome.github.io/Font-Awesome/cheatsheet/" TargetMode="External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get-start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roup"/>
          <p:cNvSpPr/>
          <p:nvPr/>
        </p:nvSpPr>
        <p:spPr>
          <a:xfrm>
            <a:off x="7114051" y="1219642"/>
            <a:ext cx="6615772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2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4238539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Useful Elements"/>
          <p:cNvSpPr txBox="1"/>
          <p:nvPr/>
        </p:nvSpPr>
        <p:spPr>
          <a:xfrm>
            <a:off x="7124372" y="1268387"/>
            <a:ext cx="478094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Generics</a:t>
            </a:r>
            <a:r>
              <a:rPr lang="es-ES" dirty="0"/>
              <a:t> </a:t>
            </a:r>
            <a:endParaRPr dirty="0"/>
          </a:p>
        </p:txBody>
      </p:sp>
      <p:sp>
        <p:nvSpPr>
          <p:cNvPr id="238" name="CODE"/>
          <p:cNvSpPr txBox="1"/>
          <p:nvPr/>
        </p:nvSpPr>
        <p:spPr>
          <a:xfrm>
            <a:off x="3771155" y="168087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33322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68791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90157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8087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836347"/>
            <a:ext cx="3141665" cy="23108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</a:t>
            </a:r>
            <a:r>
              <a:rPr lang="es-ES" b="0" spc="-35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wnload</a:t>
            </a:r>
            <a:r>
              <a:rPr lang="es-ES" b="0" spc="4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</a:t>
            </a:r>
            <a:r>
              <a:rPr lang="es-ES" b="0" spc="7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</a:t>
            </a:r>
            <a:r>
              <a:rPr lang="es-ES" b="0" spc="-17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on</a:t>
            </a:r>
            <a:r>
              <a:rPr lang="es-ES" b="0" spc="124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disk.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60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h2o.importFile: </a:t>
            </a:r>
            <a:r>
              <a:rPr lang="es-ES" b="0" dirty="0" err="1">
                <a:latin typeface="+mn-lt"/>
                <a:cs typeface="Times New Roman"/>
              </a:rPr>
              <a:t>Im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85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from</a:t>
            </a:r>
            <a:r>
              <a:rPr lang="es-ES" b="0" spc="90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the</a:t>
            </a:r>
            <a:r>
              <a:rPr lang="es-ES" b="0" spc="2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path</a:t>
            </a:r>
            <a:r>
              <a:rPr lang="es-ES" b="0" spc="30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and</a:t>
            </a:r>
            <a:r>
              <a:rPr lang="es-ES" b="0" spc="19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</a:t>
            </a:r>
            <a:r>
              <a:rPr lang="es-ES" b="0" spc="-35" dirty="0" err="1">
                <a:latin typeface="+mn-lt"/>
                <a:cs typeface="Times New Roman"/>
              </a:rPr>
              <a:t>a</a:t>
            </a:r>
            <a:r>
              <a:rPr lang="es-ES" b="0" dirty="0" err="1">
                <a:latin typeface="+mn-lt"/>
                <a:cs typeface="Times New Roman"/>
              </a:rPr>
              <a:t>rse</a:t>
            </a:r>
            <a:r>
              <a:rPr lang="es-ES" b="0" spc="16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it</a:t>
            </a:r>
            <a:r>
              <a:rPr lang="es-E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h2o.parseRaw: </a:t>
            </a:r>
            <a:r>
              <a:rPr lang="en-US" b="0" dirty="0">
                <a:latin typeface="+mn-lt"/>
                <a:cs typeface="Times New Roman"/>
              </a:rPr>
              <a:t>Parse a raw data  file.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h2o.uploadFile: </a:t>
            </a:r>
            <a:r>
              <a:rPr lang="en-US" b="0" dirty="0">
                <a:latin typeface="+mn-lt"/>
                <a:cs typeface="Times New Roman"/>
              </a:rPr>
              <a:t>Upload a file from the local drive and parse it.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51201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5137187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535037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95176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6161779"/>
            <a:ext cx="3141665" cy="1715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latin typeface="+mn-lt"/>
                <a:cs typeface="Times New Roman"/>
              </a:rPr>
              <a:t>Create an H2O data  frame, with optional randomization.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</p:txBody>
      </p:sp>
      <p:sp>
        <p:nvSpPr>
          <p:cNvPr id="285" name="SUBTITLE"/>
          <p:cNvSpPr txBox="1"/>
          <p:nvPr/>
        </p:nvSpPr>
        <p:spPr>
          <a:xfrm>
            <a:off x="282034" y="796465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20649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5305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9020304"/>
            <a:ext cx="3141665" cy="1233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 H2O dataset  with missing values.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83148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pieces from data 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98944" y="3395611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349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515867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head, tail: </a:t>
            </a:r>
            <a:r>
              <a:rPr lang="en-US" b="0" dirty="0">
                <a:latin typeface="+mn-lt"/>
                <a:cs typeface="Times New Roman"/>
              </a:rPr>
              <a:t>Return the First or Last Part  of an Object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11198" y="4030006"/>
            <a:ext cx="137537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CONCATENATION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98409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59283" y="4153094"/>
            <a:ext cx="3042158" cy="787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h2o.cbind: </a:t>
            </a:r>
            <a:r>
              <a:rPr lang="en-US" b="0" dirty="0">
                <a:latin typeface="+mn-lt"/>
                <a:cs typeface="Times New Roman"/>
              </a:rPr>
              <a:t>Take a sequence of H2O datasets and combine them by column.</a:t>
            </a:r>
          </a:p>
        </p:txBody>
      </p:sp>
      <p:sp>
        <p:nvSpPr>
          <p:cNvPr id="143" name="CODE"/>
          <p:cNvSpPr txBox="1"/>
          <p:nvPr/>
        </p:nvSpPr>
        <p:spPr>
          <a:xfrm>
            <a:off x="3825033" y="4945032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783791" y="489912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5080605"/>
            <a:ext cx="3064727" cy="42138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colnames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column names for a parsed H2O data 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colnames</a:t>
            </a:r>
            <a:r>
              <a:rPr lang="en-US" dirty="0">
                <a:latin typeface="+mn-lt"/>
                <a:cs typeface="Times New Roman"/>
              </a:rPr>
              <a:t>&lt;-: </a:t>
            </a:r>
            <a:r>
              <a:rPr lang="en-US" b="0" dirty="0">
                <a:latin typeface="+mn-lt"/>
                <a:cs typeface="Times New Roman"/>
              </a:rPr>
              <a:t>Retrieve or set the row or column names of a matrix-like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names: </a:t>
            </a:r>
            <a:r>
              <a:rPr lang="en-US" b="0" dirty="0">
                <a:latin typeface="+mn-lt"/>
                <a:cs typeface="Times New Roman"/>
              </a:rPr>
              <a:t>Get the name of an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 </a:t>
            </a:r>
            <a:r>
              <a:rPr lang="en-US" b="0" dirty="0">
                <a:latin typeface="+mn-lt"/>
                <a:cs typeface="Times New Roman"/>
              </a:rPr>
              <a:t>Set the name of an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dim:  </a:t>
            </a:r>
            <a:r>
              <a:rPr lang="en-US" b="0" dirty="0">
                <a:latin typeface="+mn-lt"/>
                <a:cs typeface="Times New Roman"/>
              </a:rPr>
              <a:t>Retrieve the dimension of an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length: </a:t>
            </a:r>
            <a:r>
              <a:rPr lang="en-US" b="0" dirty="0">
                <a:latin typeface="+mn-lt"/>
                <a:cs typeface="Times New Roman"/>
              </a:rPr>
              <a:t>Get the length of vectors (including lists) and factors.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nrow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a count of the number of rows in an H2OParsedData 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ncol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a count of the number of columns in an H2OParsedData object.</a:t>
            </a:r>
          </a:p>
          <a:p>
            <a:pPr algn="just"/>
            <a:endParaRPr lang="en-US" sz="2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 parsed data  object has any categorical data  columns.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 given column contains categorical data.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33322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68557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788794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80370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424059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509395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66724" y="9296786"/>
            <a:ext cx="17697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925087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9440958"/>
            <a:ext cx="3075830" cy="9001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a column from numeric to factor.</a:t>
            </a: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Converts a column from factor to date.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630949"/>
            <a:ext cx="9313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(H2O)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721657"/>
            <a:ext cx="3042158" cy="4726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sign:  </a:t>
            </a:r>
            <a:r>
              <a:rPr lang="en-US" b="0" dirty="0">
                <a:latin typeface="+mn-lt"/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sqrt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Computes the 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floor: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trunc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log: </a:t>
            </a:r>
            <a:r>
              <a:rPr lang="en-US" b="0" dirty="0">
                <a:latin typeface="+mn-lt"/>
                <a:cs typeface="Times New Roman"/>
              </a:rPr>
              <a:t>Compute logarithms (by default, natural logarithms).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exp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Compute the exponential function.</a:t>
            </a:r>
          </a:p>
        </p:txBody>
      </p:sp>
      <p:sp>
        <p:nvSpPr>
          <p:cNvPr id="79" name="CODE"/>
          <p:cNvSpPr txBox="1"/>
          <p:nvPr/>
        </p:nvSpPr>
        <p:spPr>
          <a:xfrm>
            <a:off x="7118633" y="6419066"/>
            <a:ext cx="135934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(GENERIC)</a:t>
            </a:r>
            <a:endParaRPr dirty="0"/>
          </a:p>
        </p:txBody>
      </p:sp>
      <p:sp>
        <p:nvSpPr>
          <p:cNvPr id="80" name="Line"/>
          <p:cNvSpPr/>
          <p:nvPr/>
        </p:nvSpPr>
        <p:spPr>
          <a:xfrm>
            <a:off x="7124085" y="639132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6546840"/>
            <a:ext cx="3042158" cy="38599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cummax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cummin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cumprod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cumsum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sums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log10: </a:t>
            </a:r>
            <a:r>
              <a:rPr lang="en-US" b="0" dirty="0">
                <a:latin typeface="+mn-lt"/>
                <a:cs typeface="Times New Roman"/>
              </a:rPr>
              <a:t>Compute common (i.e., base 10) logarithms.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log2: </a:t>
            </a:r>
            <a:r>
              <a:rPr lang="en-US" b="0" dirty="0">
                <a:latin typeface="+mn-lt"/>
                <a:cs typeface="Times New Roman"/>
              </a:rPr>
              <a:t>Compute binary (i.e., base 2) logarithms.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log1p: </a:t>
            </a:r>
            <a:r>
              <a:rPr lang="en-US" b="0" dirty="0">
                <a:latin typeface="+mn-lt"/>
                <a:cs typeface="Times New Roman"/>
              </a:rPr>
              <a:t>Compute log(1+x)  accurately also for |x|&lt;&lt; 1.</a:t>
            </a:r>
          </a:p>
        </p:txBody>
      </p:sp>
      <p:sp>
        <p:nvSpPr>
          <p:cNvPr id="84" name="FONTS"/>
          <p:cNvSpPr txBox="1"/>
          <p:nvPr/>
        </p:nvSpPr>
        <p:spPr>
          <a:xfrm>
            <a:off x="10642182" y="1630949"/>
            <a:ext cx="131606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(GENERIC)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10616706" y="1642212"/>
            <a:ext cx="3042158" cy="7501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acos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arc-cosine.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acosh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arc-cosine.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asin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arc-sine.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asinh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arc-sine.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atan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arc-tangent.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atanh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arc-tangent.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expm1: </a:t>
            </a:r>
            <a:r>
              <a:rPr lang="en-US" b="0" dirty="0">
                <a:latin typeface="+mn-lt"/>
                <a:cs typeface="Times New Roman"/>
              </a:rPr>
              <a:t>Compute </a:t>
            </a:r>
            <a:r>
              <a:rPr lang="en-US" b="0" dirty="0" err="1">
                <a:latin typeface="+mn-lt"/>
                <a:cs typeface="Times New Roman"/>
              </a:rPr>
              <a:t>exp</a:t>
            </a:r>
            <a:r>
              <a:rPr lang="en-US" b="0" dirty="0">
                <a:latin typeface="+mn-lt"/>
                <a:cs typeface="Times New Roman"/>
              </a:rPr>
              <a:t>(x) - 1 accurately also for |x|&lt;&lt; 1.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cos: </a:t>
            </a:r>
            <a:r>
              <a:rPr lang="en-US" b="0" dirty="0">
                <a:latin typeface="+mn-lt"/>
                <a:cs typeface="Times New Roman"/>
              </a:rPr>
              <a:t>Compute the trigonometric 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cosh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cospi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two-argument arc-cosine.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sin: </a:t>
            </a:r>
            <a:r>
              <a:rPr lang="en-US" b="0" dirty="0">
                <a:latin typeface="+mn-lt"/>
                <a:cs typeface="Times New Roman"/>
              </a:rPr>
              <a:t>Compute the trigonometric 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sinpi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two-argument arc-sine.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tan: </a:t>
            </a:r>
            <a:r>
              <a:rPr lang="en-US" b="0" dirty="0">
                <a:latin typeface="+mn-lt"/>
                <a:cs typeface="Times New Roman"/>
              </a:rPr>
              <a:t>Compute the trigonometric 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tanh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tanpi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two-argument arc-tangent.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gamma: </a:t>
            </a:r>
            <a:r>
              <a:rPr lang="en-US" b="0" dirty="0">
                <a:latin typeface="+mn-lt"/>
                <a:cs typeface="Times New Roman"/>
              </a:rPr>
              <a:t>Display the gamma function </a:t>
            </a:r>
            <a:r>
              <a:rPr lang="el-GR" b="0" dirty="0">
                <a:latin typeface="+mn-lt"/>
                <a:cs typeface="Times New Roman"/>
              </a:rPr>
              <a:t>γ</a:t>
            </a:r>
            <a:r>
              <a:rPr lang="en-US" b="0" dirty="0">
                <a:latin typeface="+mn-lt"/>
                <a:cs typeface="Times New Roman"/>
              </a:rPr>
              <a:t>x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lgamma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the natural logarithm of the absolute value of the gamma function.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digamma: </a:t>
            </a:r>
            <a:r>
              <a:rPr lang="en-US" b="0" dirty="0">
                <a:latin typeface="+mn-lt"/>
                <a:cs typeface="Times New Roman"/>
              </a:rPr>
              <a:t>Display the first derivative of the logarithm of the gamma function.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trigamma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the second derivative of the logarithm of the gamma function.</a:t>
            </a:r>
          </a:p>
        </p:txBody>
      </p:sp>
      <p:sp>
        <p:nvSpPr>
          <p:cNvPr id="86" name="CODE"/>
          <p:cNvSpPr txBox="1"/>
          <p:nvPr/>
        </p:nvSpPr>
        <p:spPr>
          <a:xfrm>
            <a:off x="10642182" y="9109365"/>
            <a:ext cx="101630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MATH2 (H2O)</a:t>
            </a:r>
          </a:p>
        </p:txBody>
      </p:sp>
      <p:sp>
        <p:nvSpPr>
          <p:cNvPr id="87" name="Line"/>
          <p:cNvSpPr/>
          <p:nvPr/>
        </p:nvSpPr>
        <p:spPr>
          <a:xfrm>
            <a:off x="10642182" y="904652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10616706" y="9264589"/>
            <a:ext cx="3042158" cy="971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round: </a:t>
            </a:r>
            <a:r>
              <a:rPr lang="en-US" b="0" dirty="0">
                <a:latin typeface="+mn-lt"/>
                <a:cs typeface="Times New Roman"/>
              </a:rPr>
              <a:t>Round the values to the specified number of decimal places. The default is 0.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signif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Round the values to the specified number of significant digits.</a:t>
            </a:r>
          </a:p>
        </p:txBody>
      </p:sp>
      <p:sp>
        <p:nvSpPr>
          <p:cNvPr id="92" name="Line"/>
          <p:cNvSpPr/>
          <p:nvPr/>
        </p:nvSpPr>
        <p:spPr>
          <a:xfrm>
            <a:off x="7134168" y="1216030"/>
            <a:ext cx="659565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Line"/>
          <p:cNvSpPr/>
          <p:nvPr/>
        </p:nvSpPr>
        <p:spPr>
          <a:xfrm flipV="1">
            <a:off x="7114051" y="10327125"/>
            <a:ext cx="6615771" cy="187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3619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roup"/>
          <p:cNvSpPr/>
          <p:nvPr/>
        </p:nvSpPr>
        <p:spPr>
          <a:xfrm>
            <a:off x="7102548" y="1216703"/>
            <a:ext cx="3083349" cy="9117612"/>
          </a:xfrm>
          <a:prstGeom prst="rect">
            <a:avLst/>
          </a:prstGeom>
          <a:solidFill>
            <a:schemeClr val="bg1">
              <a:lumMod val="75000"/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9" name="Group"/>
          <p:cNvSpPr/>
          <p:nvPr/>
        </p:nvSpPr>
        <p:spPr>
          <a:xfrm>
            <a:off x="10460148" y="1214012"/>
            <a:ext cx="3278910" cy="3265914"/>
          </a:xfrm>
          <a:prstGeom prst="rect">
            <a:avLst/>
          </a:prstGeom>
          <a:solidFill>
            <a:schemeClr val="bg1">
              <a:lumMod val="75000"/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5" name="Rectangle"/>
          <p:cNvSpPr/>
          <p:nvPr/>
        </p:nvSpPr>
        <p:spPr>
          <a:xfrm>
            <a:off x="241299" y="5680885"/>
            <a:ext cx="3104097" cy="4653690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Group"/>
          <p:cNvSpPr/>
          <p:nvPr/>
        </p:nvSpPr>
        <p:spPr>
          <a:xfrm>
            <a:off x="210689" y="1216703"/>
            <a:ext cx="3134708" cy="446599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5" name="Basics"/>
          <p:cNvSpPr txBox="1"/>
          <p:nvPr/>
        </p:nvSpPr>
        <p:spPr>
          <a:xfrm>
            <a:off x="302074" y="1262476"/>
            <a:ext cx="296876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Group</a:t>
            </a:r>
            <a:endParaRPr lang="es-ES" dirty="0"/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Generics</a:t>
            </a:r>
            <a:r>
              <a:rPr lang="es-ES" dirty="0"/>
              <a:t>    </a:t>
            </a:r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3745368" y="1621854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42" name="FONTS"/>
          <p:cNvSpPr txBox="1"/>
          <p:nvPr/>
        </p:nvSpPr>
        <p:spPr>
          <a:xfrm>
            <a:off x="294631" y="1869795"/>
            <a:ext cx="12808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(H2O)</a:t>
            </a:r>
          </a:p>
        </p:txBody>
      </p:sp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4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6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2</a:t>
            </a:r>
            <a:endParaRPr dirty="0"/>
          </a:p>
        </p:txBody>
      </p:sp>
      <p:pic>
        <p:nvPicPr>
          <p:cNvPr id="140" name="Imagen 1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145" name="CuadroTexto 144"/>
          <p:cNvSpPr txBox="1"/>
          <p:nvPr/>
        </p:nvSpPr>
        <p:spPr>
          <a:xfrm>
            <a:off x="269582" y="1982564"/>
            <a:ext cx="2969243" cy="1997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max: </a:t>
            </a:r>
            <a:r>
              <a:rPr lang="en-US" b="0" dirty="0">
                <a:latin typeface="+mn-lt"/>
                <a:cs typeface="Times New Roman"/>
              </a:rPr>
              <a:t>Display the maximum of all the input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min: </a:t>
            </a:r>
            <a:r>
              <a:rPr lang="en-US" b="0" dirty="0">
                <a:latin typeface="+mn-lt"/>
                <a:cs typeface="Times New Roman"/>
              </a:rPr>
              <a:t>Display the minimum of all the input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range: </a:t>
            </a:r>
            <a:r>
              <a:rPr lang="en-US" b="0" dirty="0">
                <a:latin typeface="+mn-lt"/>
                <a:cs typeface="Times New Roman"/>
              </a:rPr>
              <a:t>Display a vector containing the minimum and maximum of all the given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sum: </a:t>
            </a:r>
            <a:r>
              <a:rPr lang="en-US" b="0" dirty="0">
                <a:latin typeface="+mn-lt"/>
                <a:cs typeface="Times New Roman"/>
              </a:rPr>
              <a:t>Calculate the sum of all the values present in its arguments.</a:t>
            </a:r>
          </a:p>
        </p:txBody>
      </p:sp>
      <p:sp>
        <p:nvSpPr>
          <p:cNvPr id="148" name="FONTS"/>
          <p:cNvSpPr txBox="1"/>
          <p:nvPr/>
        </p:nvSpPr>
        <p:spPr>
          <a:xfrm>
            <a:off x="318946" y="3973133"/>
            <a:ext cx="166552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(GENERIC)</a:t>
            </a:r>
          </a:p>
        </p:txBody>
      </p:sp>
      <p:sp>
        <p:nvSpPr>
          <p:cNvPr id="149" name="CuadroTexto 148"/>
          <p:cNvSpPr txBox="1"/>
          <p:nvPr/>
        </p:nvSpPr>
        <p:spPr>
          <a:xfrm>
            <a:off x="304059" y="4094314"/>
            <a:ext cx="2993430" cy="16337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prod: </a:t>
            </a:r>
            <a:r>
              <a:rPr lang="en-US" b="0" dirty="0">
                <a:latin typeface="+mn-lt"/>
                <a:cs typeface="Times New Roman"/>
              </a:rPr>
              <a:t>Display the product of all values present in its arguments.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53" name="Line"/>
          <p:cNvSpPr/>
          <p:nvPr/>
        </p:nvSpPr>
        <p:spPr>
          <a:xfrm>
            <a:off x="210689" y="1214010"/>
            <a:ext cx="3134708" cy="269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Line"/>
          <p:cNvSpPr/>
          <p:nvPr/>
        </p:nvSpPr>
        <p:spPr>
          <a:xfrm>
            <a:off x="210689" y="5680885"/>
            <a:ext cx="3134708" cy="181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6" name="Basics"/>
          <p:cNvSpPr txBox="1"/>
          <p:nvPr/>
        </p:nvSpPr>
        <p:spPr>
          <a:xfrm>
            <a:off x="328456" y="5718100"/>
            <a:ext cx="325409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Aggregations</a:t>
            </a:r>
            <a:r>
              <a:rPr lang="es-ES" dirty="0"/>
              <a:t>     </a:t>
            </a:r>
          </a:p>
        </p:txBody>
      </p:sp>
      <p:sp>
        <p:nvSpPr>
          <p:cNvPr id="157" name="FONTS"/>
          <p:cNvSpPr txBox="1"/>
          <p:nvPr/>
        </p:nvSpPr>
        <p:spPr>
          <a:xfrm>
            <a:off x="328524" y="8373850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158" name="CuadroTexto 157"/>
          <p:cNvSpPr txBox="1"/>
          <p:nvPr/>
        </p:nvSpPr>
        <p:spPr>
          <a:xfrm>
            <a:off x="278353" y="6135189"/>
            <a:ext cx="3019136" cy="2351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mean: </a:t>
            </a:r>
            <a:r>
              <a:rPr lang="en-US" b="0" dirty="0">
                <a:latin typeface="+mn-lt"/>
                <a:cs typeface="Times New Roman"/>
              </a:rPr>
              <a:t>Generic function for the (trimmed) arithmetic mean.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Calculate the standard  deviation of a column of continuous real valued data.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var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variance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quantile: </a:t>
            </a:r>
            <a:r>
              <a:rPr lang="en-US" b="0" dirty="0">
                <a:latin typeface="+mn-lt"/>
                <a:cs typeface="Times New Roman"/>
              </a:rPr>
              <a:t>Obtain and display quantiles for H2O parsed data.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59" name="FONTS"/>
          <p:cNvSpPr txBox="1"/>
          <p:nvPr/>
        </p:nvSpPr>
        <p:spPr>
          <a:xfrm>
            <a:off x="318946" y="6031992"/>
            <a:ext cx="27956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 GENERIC SUMMARIES</a:t>
            </a:r>
          </a:p>
        </p:txBody>
      </p:sp>
      <p:sp>
        <p:nvSpPr>
          <p:cNvPr id="160" name="CuadroTexto 159"/>
          <p:cNvSpPr txBox="1"/>
          <p:nvPr/>
        </p:nvSpPr>
        <p:spPr>
          <a:xfrm>
            <a:off x="294953" y="8486499"/>
            <a:ext cx="3011641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61" name="FONTS"/>
          <p:cNvSpPr txBox="1"/>
          <p:nvPr/>
        </p:nvSpPr>
        <p:spPr>
          <a:xfrm>
            <a:off x="328456" y="8965778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162" name="CuadroTexto 161"/>
          <p:cNvSpPr txBox="1"/>
          <p:nvPr/>
        </p:nvSpPr>
        <p:spPr>
          <a:xfrm>
            <a:off x="302074" y="9093633"/>
            <a:ext cx="3004520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 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63" name="FONTS"/>
          <p:cNvSpPr txBox="1"/>
          <p:nvPr/>
        </p:nvSpPr>
        <p:spPr>
          <a:xfrm>
            <a:off x="318946" y="9545905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164" name="CuadroTexto 163"/>
          <p:cNvSpPr txBox="1"/>
          <p:nvPr/>
        </p:nvSpPr>
        <p:spPr>
          <a:xfrm>
            <a:off x="302074" y="9663505"/>
            <a:ext cx="3004520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3745369" y="1748200"/>
            <a:ext cx="307228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  </a:t>
            </a:r>
            <a:r>
              <a:rPr lang="en-US" b="0" dirty="0">
                <a:latin typeface="+mn-lt"/>
                <a:cs typeface="Times New Roman"/>
              </a:rPr>
              <a:t>Display missing elements.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42" name="FONTS"/>
          <p:cNvSpPr txBox="1"/>
          <p:nvPr/>
        </p:nvSpPr>
        <p:spPr>
          <a:xfrm>
            <a:off x="3745367" y="2076704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44" name="Line"/>
          <p:cNvSpPr/>
          <p:nvPr/>
        </p:nvSpPr>
        <p:spPr>
          <a:xfrm flipV="1">
            <a:off x="318946" y="3946170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5" name="Line"/>
          <p:cNvSpPr/>
          <p:nvPr/>
        </p:nvSpPr>
        <p:spPr>
          <a:xfrm>
            <a:off x="241300" y="10329598"/>
            <a:ext cx="3134708" cy="181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6" name="Layout Suggestions"/>
          <p:cNvSpPr txBox="1"/>
          <p:nvPr/>
        </p:nvSpPr>
        <p:spPr>
          <a:xfrm>
            <a:off x="3745370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47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CuadroTexto 47"/>
          <p:cNvSpPr txBox="1"/>
          <p:nvPr/>
        </p:nvSpPr>
        <p:spPr>
          <a:xfrm>
            <a:off x="3756423" y="2193575"/>
            <a:ext cx="3061231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Display the row numbers for which the condition is true.</a:t>
            </a:r>
          </a:p>
        </p:txBody>
      </p:sp>
      <p:sp>
        <p:nvSpPr>
          <p:cNvPr id="51" name="Line"/>
          <p:cNvSpPr/>
          <p:nvPr/>
        </p:nvSpPr>
        <p:spPr>
          <a:xfrm>
            <a:off x="7107083" y="121401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Basics"/>
          <p:cNvSpPr txBox="1"/>
          <p:nvPr/>
        </p:nvSpPr>
        <p:spPr>
          <a:xfrm>
            <a:off x="7107083" y="1259999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4" name="Line"/>
          <p:cNvSpPr/>
          <p:nvPr/>
        </p:nvSpPr>
        <p:spPr>
          <a:xfrm flipV="1">
            <a:off x="308725" y="8383974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" name="Line"/>
          <p:cNvSpPr/>
          <p:nvPr/>
        </p:nvSpPr>
        <p:spPr>
          <a:xfrm flipV="1">
            <a:off x="302074" y="8974326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" name="Line"/>
          <p:cNvSpPr/>
          <p:nvPr/>
        </p:nvSpPr>
        <p:spPr>
          <a:xfrm flipV="1">
            <a:off x="293421" y="9553100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" name="FONTS"/>
          <p:cNvSpPr txBox="1"/>
          <p:nvPr/>
        </p:nvSpPr>
        <p:spPr>
          <a:xfrm>
            <a:off x="3745369" y="2679988"/>
            <a:ext cx="3249791" cy="20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CONDITIONAL ELEMENT VALUE SELECTION</a:t>
            </a:r>
          </a:p>
        </p:txBody>
      </p:sp>
      <p:sp>
        <p:nvSpPr>
          <p:cNvPr id="61" name="CuadroTexto 47"/>
          <p:cNvSpPr txBox="1"/>
          <p:nvPr/>
        </p:nvSpPr>
        <p:spPr>
          <a:xfrm>
            <a:off x="3745367" y="2788363"/>
            <a:ext cx="3072287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H2O parsed data objects.</a:t>
            </a:r>
          </a:p>
        </p:txBody>
      </p:sp>
      <p:sp>
        <p:nvSpPr>
          <p:cNvPr id="64" name="Line"/>
          <p:cNvSpPr/>
          <p:nvPr/>
        </p:nvSpPr>
        <p:spPr>
          <a:xfrm flipV="1">
            <a:off x="3756425" y="207693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" name="Line"/>
          <p:cNvSpPr/>
          <p:nvPr/>
        </p:nvSpPr>
        <p:spPr>
          <a:xfrm flipV="1">
            <a:off x="3756425" y="266748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Line"/>
          <p:cNvSpPr/>
          <p:nvPr/>
        </p:nvSpPr>
        <p:spPr>
          <a:xfrm flipV="1">
            <a:off x="3773094" y="347995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3756426" y="34834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3756424" y="3593633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3773094" y="40657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3756423" y="406154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3756424" y="4136776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</a:t>
            </a:r>
            <a:r>
              <a:rPr lang="en-US" b="0" dirty="0">
                <a:latin typeface="+mn-lt"/>
                <a:cs typeface="Times New Roman"/>
              </a:rPr>
              <a:t>String Split: “Splits the given factor column on the input split”.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</a:t>
            </a:r>
            <a:r>
              <a:rPr lang="en-US" b="0" dirty="0">
                <a:latin typeface="+mn-lt"/>
                <a:cs typeface="Times New Roman"/>
              </a:rPr>
              <a:t>Trim spaces: “Remove leading and trailing white space”.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</a:t>
            </a:r>
            <a:r>
              <a:rPr lang="en-US" u="sng" dirty="0">
                <a:latin typeface="+mn-lt"/>
                <a:cs typeface="Times New Roman"/>
              </a:rPr>
              <a:t>all </a:t>
            </a:r>
            <a:r>
              <a:rPr lang="en-US" b="0" dirty="0">
                <a:latin typeface="+mn-lt"/>
                <a:cs typeface="Times New Roman"/>
              </a:rPr>
              <a:t>instances (occurrences)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</a:t>
            </a:r>
            <a:r>
              <a:rPr lang="en-US" u="sng" dirty="0">
                <a:latin typeface="+mn-lt"/>
                <a:cs typeface="Times New Roman"/>
              </a:rPr>
              <a:t>first</a:t>
            </a:r>
            <a:r>
              <a:rPr lang="en-US" b="0" dirty="0">
                <a:latin typeface="+mn-lt"/>
                <a:cs typeface="Times New Roman"/>
              </a:rPr>
              <a:t> instance (occurrence)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3773094" y="721560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3756422" y="7243581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3764759" y="7370822"/>
            <a:ext cx="3077902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column of categorical data.</a:t>
            </a:r>
          </a:p>
        </p:txBody>
      </p:sp>
      <p:sp>
        <p:nvSpPr>
          <p:cNvPr id="80" name="FONTS"/>
          <p:cNvSpPr txBox="1"/>
          <p:nvPr/>
        </p:nvSpPr>
        <p:spPr>
          <a:xfrm>
            <a:off x="3756422" y="806355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3756422" y="8151153"/>
            <a:ext cx="3077902" cy="1356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the entries of a H2OParsedData  object from milliseconds to months (on a 0 to 11 scale).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the entries of a H2OParsedData object from milliseconds to years, indexed starting from 1900.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3756422" y="951500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3739752" y="9658752"/>
            <a:ext cx="3077902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matrices, if they are conformable. t: Given a matrix or </a:t>
            </a:r>
            <a:r>
              <a:rPr lang="en-US" b="0" dirty="0" err="1">
                <a:latin typeface="+mn-lt"/>
                <a:cs typeface="Times New Roman"/>
              </a:rPr>
              <a:t>data.frame</a:t>
            </a:r>
            <a:r>
              <a:rPr lang="en-US" b="0" dirty="0">
                <a:latin typeface="+mn-lt"/>
                <a:cs typeface="Times New Roman"/>
              </a:rPr>
              <a:t>  x, t returns the transpose of x.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3764759" y="948422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3764759" y="803191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7088303" y="1627858"/>
            <a:ext cx="3032882" cy="194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7109755" y="1737626"/>
            <a:ext cx="3037402" cy="37214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h2o.deeplearning: </a:t>
            </a:r>
            <a:r>
              <a:rPr lang="en-US" sz="1150" b="0" dirty="0">
                <a:latin typeface="+mn-lt"/>
                <a:cs typeface="Times New Roman"/>
              </a:rPr>
              <a:t>Perform Deep Learning neural networks on an H2OParsedData object.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h2o.gbm: </a:t>
            </a:r>
            <a:r>
              <a:rPr lang="en-US" sz="1150" b="0" dirty="0">
                <a:latin typeface="+mn-lt"/>
                <a:cs typeface="Times New Roman"/>
              </a:rPr>
              <a:t>Build gradient boosted classification trees and gradient boosted regression trees on a parsed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h2o.glm: </a:t>
            </a:r>
            <a:r>
              <a:rPr lang="en-US" sz="1150" b="0" dirty="0">
                <a:latin typeface="+mn-lt"/>
                <a:cs typeface="Times New Roman"/>
              </a:rPr>
              <a:t>Fit a generalized linear model, specified by a response variable, a set of predictors, and a description of the error distribution.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h2o.naiveBayes: </a:t>
            </a:r>
            <a:r>
              <a:rPr lang="en-US" sz="1150" b="0" dirty="0">
                <a:latin typeface="+mn-lt"/>
                <a:cs typeface="Times New Roman"/>
              </a:rPr>
              <a:t>Build a naive Bayes classifier</a:t>
            </a:r>
            <a:r>
              <a:rPr lang="en-US" sz="1150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h2o.prcomp: </a:t>
            </a:r>
            <a:r>
              <a:rPr lang="en-US" sz="1150" b="0" dirty="0">
                <a:latin typeface="+mn-lt"/>
                <a:cs typeface="Times New Roman"/>
              </a:rPr>
              <a:t>Perform principal components analysis on the given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h2o.randomForest: </a:t>
            </a:r>
            <a:r>
              <a:rPr lang="en-US" sz="1150" b="0" dirty="0">
                <a:latin typeface="+mn-lt"/>
                <a:cs typeface="Times New Roman"/>
              </a:rPr>
              <a:t>Perform random forest classification on a dataset.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h2o.xgboost: </a:t>
            </a:r>
            <a:r>
              <a:rPr lang="en-US" sz="1150" b="0" dirty="0">
                <a:latin typeface="+mn-lt"/>
                <a:cs typeface="Times New Roman"/>
              </a:rPr>
              <a:t>Build an extreme gradient boosted model.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7108856" y="542273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FONTS"/>
          <p:cNvSpPr txBox="1"/>
          <p:nvPr/>
        </p:nvSpPr>
        <p:spPr>
          <a:xfrm>
            <a:off x="7088302" y="5460836"/>
            <a:ext cx="3081785" cy="187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050" dirty="0"/>
              <a:t>MODEL TRAINING: UNSUPERVISED LEARNING</a:t>
            </a:r>
          </a:p>
        </p:txBody>
      </p:sp>
      <p:sp>
        <p:nvSpPr>
          <p:cNvPr id="75" name="CuadroTexto 144"/>
          <p:cNvSpPr txBox="1"/>
          <p:nvPr/>
        </p:nvSpPr>
        <p:spPr>
          <a:xfrm>
            <a:off x="7096637" y="5558545"/>
            <a:ext cx="3073444" cy="1684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h2o.anomaly: </a:t>
            </a:r>
            <a:r>
              <a:rPr lang="en-US" sz="1150" b="0" dirty="0">
                <a:latin typeface="+mn-lt"/>
                <a:cs typeface="Times New Roman"/>
              </a:rPr>
              <a:t>Detect anomalies in a H2O dataset  using a H2O deep learning model with auto-encoding.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h2o.deepfeatures: </a:t>
            </a:r>
            <a:r>
              <a:rPr lang="en-US" sz="1150" b="0" dirty="0">
                <a:latin typeface="+mn-lt"/>
                <a:cs typeface="Times New Roman"/>
              </a:rPr>
              <a:t>Extract the non-linear features from a H2O dataset using a H2O deep learning model.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h2o.kmeans: </a:t>
            </a:r>
            <a:r>
              <a:rPr lang="en-US" sz="1150" b="0" dirty="0">
                <a:latin typeface="+mn-lt"/>
                <a:cs typeface="Times New Roman"/>
              </a:rPr>
              <a:t>Perform k-means clustering on a dataset.</a:t>
            </a:r>
          </a:p>
        </p:txBody>
      </p:sp>
      <p:sp>
        <p:nvSpPr>
          <p:cNvPr id="78" name="Line"/>
          <p:cNvSpPr/>
          <p:nvPr/>
        </p:nvSpPr>
        <p:spPr>
          <a:xfrm flipV="1">
            <a:off x="7108857" y="7213920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FONTS"/>
          <p:cNvSpPr txBox="1"/>
          <p:nvPr/>
        </p:nvSpPr>
        <p:spPr>
          <a:xfrm>
            <a:off x="7079574" y="7227389"/>
            <a:ext cx="3061232" cy="194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GRID SEARCH</a:t>
            </a:r>
          </a:p>
        </p:txBody>
      </p:sp>
      <p:sp>
        <p:nvSpPr>
          <p:cNvPr id="82" name="CuadroTexto 144"/>
          <p:cNvSpPr txBox="1"/>
          <p:nvPr/>
        </p:nvSpPr>
        <p:spPr>
          <a:xfrm>
            <a:off x="7107083" y="7321564"/>
            <a:ext cx="3062998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h2o.grid: </a:t>
            </a:r>
            <a:r>
              <a:rPr lang="en-US" sz="1150" b="0" dirty="0">
                <a:latin typeface="+mn-lt"/>
                <a:cs typeface="Times New Roman"/>
              </a:rPr>
              <a:t>Efficient method to build multiple models with different hyperparameters.</a:t>
            </a:r>
          </a:p>
        </p:txBody>
      </p:sp>
      <p:sp>
        <p:nvSpPr>
          <p:cNvPr id="87" name="Line"/>
          <p:cNvSpPr/>
          <p:nvPr/>
        </p:nvSpPr>
        <p:spPr>
          <a:xfrm flipV="1">
            <a:off x="7108855" y="7793362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FONTS"/>
          <p:cNvSpPr txBox="1"/>
          <p:nvPr/>
        </p:nvSpPr>
        <p:spPr>
          <a:xfrm>
            <a:off x="7085924" y="7803969"/>
            <a:ext cx="3061232" cy="194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MODEL SCORING</a:t>
            </a:r>
          </a:p>
        </p:txBody>
      </p:sp>
      <p:sp>
        <p:nvSpPr>
          <p:cNvPr id="91" name="CuadroTexto 144"/>
          <p:cNvSpPr txBox="1"/>
          <p:nvPr/>
        </p:nvSpPr>
        <p:spPr>
          <a:xfrm>
            <a:off x="7107083" y="7907669"/>
            <a:ext cx="3079672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h2o.predict: </a:t>
            </a:r>
            <a:r>
              <a:rPr lang="en-US" sz="1150" b="0" dirty="0">
                <a:latin typeface="+mn-lt"/>
                <a:cs typeface="Times New Roman"/>
              </a:rPr>
              <a:t>Obtain predictions from various fitted H2O model objects.</a:t>
            </a:r>
          </a:p>
        </p:txBody>
      </p:sp>
      <p:sp>
        <p:nvSpPr>
          <p:cNvPr id="92" name="Line"/>
          <p:cNvSpPr/>
          <p:nvPr/>
        </p:nvSpPr>
        <p:spPr>
          <a:xfrm flipV="1">
            <a:off x="7108849" y="8370893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FONTS"/>
          <p:cNvSpPr txBox="1"/>
          <p:nvPr/>
        </p:nvSpPr>
        <p:spPr>
          <a:xfrm>
            <a:off x="7085914" y="8380233"/>
            <a:ext cx="3061232" cy="194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MODEL METRICS</a:t>
            </a:r>
          </a:p>
        </p:txBody>
      </p:sp>
      <p:sp>
        <p:nvSpPr>
          <p:cNvPr id="94" name="CuadroTexto 144"/>
          <p:cNvSpPr txBox="1"/>
          <p:nvPr/>
        </p:nvSpPr>
        <p:spPr>
          <a:xfrm>
            <a:off x="7107083" y="8462947"/>
            <a:ext cx="3079672" cy="1020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ho2.model metrics: </a:t>
            </a:r>
            <a:r>
              <a:rPr lang="en-US" sz="1150" b="0" dirty="0">
                <a:latin typeface="+mn-lt"/>
                <a:cs typeface="Times New Roman"/>
              </a:rPr>
              <a:t>Given predicted values (target  for regression, class-1 probabilities, or binomial or per-class probabilities for multinomial), compute a model metrics object.</a:t>
            </a:r>
          </a:p>
        </p:txBody>
      </p:sp>
      <p:sp>
        <p:nvSpPr>
          <p:cNvPr id="95" name="Line"/>
          <p:cNvSpPr/>
          <p:nvPr/>
        </p:nvSpPr>
        <p:spPr>
          <a:xfrm flipV="1">
            <a:off x="7108847" y="945673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FONTS"/>
          <p:cNvSpPr txBox="1"/>
          <p:nvPr/>
        </p:nvSpPr>
        <p:spPr>
          <a:xfrm>
            <a:off x="7085914" y="9461003"/>
            <a:ext cx="3061232" cy="194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REGRESSION MODEL HELPER</a:t>
            </a:r>
          </a:p>
        </p:txBody>
      </p:sp>
      <p:sp>
        <p:nvSpPr>
          <p:cNvPr id="97" name="CuadroTexto 144"/>
          <p:cNvSpPr txBox="1"/>
          <p:nvPr/>
        </p:nvSpPr>
        <p:spPr>
          <a:xfrm>
            <a:off x="7107083" y="9543303"/>
            <a:ext cx="3079672" cy="843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h2o.mse: </a:t>
            </a:r>
            <a:r>
              <a:rPr lang="en-US" sz="1150" b="0" dirty="0">
                <a:latin typeface="+mn-lt"/>
                <a:cs typeface="Times New Roman"/>
              </a:rPr>
              <a:t>Display the mean squared error calculated from a column of predicted responses and a column of actual (reference) responses in H2O.</a:t>
            </a:r>
          </a:p>
        </p:txBody>
      </p:sp>
      <p:sp>
        <p:nvSpPr>
          <p:cNvPr id="98" name="FONTS"/>
          <p:cNvSpPr txBox="1"/>
          <p:nvPr/>
        </p:nvSpPr>
        <p:spPr>
          <a:xfrm>
            <a:off x="10462258" y="1621854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CLASSIFICATION MODEL HELPERS</a:t>
            </a:r>
          </a:p>
        </p:txBody>
      </p:sp>
      <p:sp>
        <p:nvSpPr>
          <p:cNvPr id="99" name="CuadroTexto 144"/>
          <p:cNvSpPr txBox="1"/>
          <p:nvPr/>
        </p:nvSpPr>
        <p:spPr>
          <a:xfrm>
            <a:off x="10455622" y="1734938"/>
            <a:ext cx="3272836" cy="19953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h2o.accuracy: </a:t>
            </a:r>
            <a:r>
              <a:rPr lang="en-US" sz="1150" b="0" dirty="0">
                <a:latin typeface="+mn-lt"/>
                <a:cs typeface="Times New Roman"/>
              </a:rPr>
              <a:t>Get the 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h2o.auc: </a:t>
            </a:r>
            <a:r>
              <a:rPr lang="en-US" sz="1150" b="0" dirty="0">
                <a:latin typeface="+mn-lt"/>
                <a:cs typeface="Times New Roman"/>
              </a:rPr>
              <a:t>Retrieve the AUC (area under ROC curve).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h2o.confusionMatrix: </a:t>
            </a:r>
            <a:r>
              <a:rPr lang="en-US" sz="1150" b="0" dirty="0">
                <a:latin typeface="+mn-lt"/>
                <a:cs typeface="Times New Roman"/>
              </a:rPr>
              <a:t>Display prediction errors for classification data </a:t>
            </a:r>
            <a:r>
              <a:rPr lang="en-US" sz="1150" b="0" dirty="0">
                <a:cs typeface="Times New Roman"/>
              </a:rPr>
              <a:t>(predicted vs reference)</a:t>
            </a:r>
            <a:r>
              <a:rPr lang="en-US" sz="1150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h2o.hit_ratio_table: </a:t>
            </a:r>
            <a:r>
              <a:rPr lang="en-US" sz="1150" b="0" dirty="0">
                <a:latin typeface="+mn-lt"/>
                <a:cs typeface="Times New Roman"/>
              </a:rPr>
              <a:t>Retrieve the Hit Ratios.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h2o.performance: </a:t>
            </a:r>
            <a:r>
              <a:rPr lang="en-US" sz="1150" b="0" dirty="0">
                <a:latin typeface="+mn-lt"/>
                <a:cs typeface="Times New Roman"/>
              </a:rPr>
              <a:t>Evaluate the predictive performance of a model via various measures.</a:t>
            </a:r>
          </a:p>
        </p:txBody>
      </p:sp>
      <p:sp>
        <p:nvSpPr>
          <p:cNvPr id="100" name="Line"/>
          <p:cNvSpPr/>
          <p:nvPr/>
        </p:nvSpPr>
        <p:spPr>
          <a:xfrm flipV="1">
            <a:off x="10490488" y="3695835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FONTS"/>
          <p:cNvSpPr txBox="1"/>
          <p:nvPr/>
        </p:nvSpPr>
        <p:spPr>
          <a:xfrm>
            <a:off x="10471438" y="3704596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CLUSTERING MODEL HELPER</a:t>
            </a:r>
          </a:p>
        </p:txBody>
      </p:sp>
      <p:sp>
        <p:nvSpPr>
          <p:cNvPr id="102" name="CuadroTexto 144"/>
          <p:cNvSpPr txBox="1"/>
          <p:nvPr/>
        </p:nvSpPr>
        <p:spPr>
          <a:xfrm>
            <a:off x="10462178" y="3815628"/>
            <a:ext cx="3266280" cy="6924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h2o.betweenss: </a:t>
            </a:r>
            <a:r>
              <a:rPr lang="en-US" sz="1150" b="0" dirty="0">
                <a:latin typeface="+mn-lt"/>
                <a:cs typeface="Times New Roman"/>
              </a:rPr>
              <a:t>Get the between cluster sum of squares.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h2o.centers: </a:t>
            </a:r>
            <a:r>
              <a:rPr lang="en-US" sz="1150" b="0" dirty="0">
                <a:latin typeface="+mn-lt"/>
                <a:cs typeface="Times New Roman"/>
              </a:rPr>
              <a:t>Retrieve the Model Centers.</a:t>
            </a:r>
          </a:p>
        </p:txBody>
      </p:sp>
      <p:sp>
        <p:nvSpPr>
          <p:cNvPr id="106" name="Line"/>
          <p:cNvSpPr/>
          <p:nvPr/>
        </p:nvSpPr>
        <p:spPr>
          <a:xfrm>
            <a:off x="10463058" y="1214010"/>
            <a:ext cx="327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0" name="Line"/>
          <p:cNvSpPr/>
          <p:nvPr/>
        </p:nvSpPr>
        <p:spPr>
          <a:xfrm>
            <a:off x="10463058" y="4478339"/>
            <a:ext cx="327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Line"/>
          <p:cNvSpPr/>
          <p:nvPr/>
        </p:nvSpPr>
        <p:spPr>
          <a:xfrm>
            <a:off x="7096637" y="10335926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" name="Layout Suggestions"/>
          <p:cNvSpPr txBox="1"/>
          <p:nvPr/>
        </p:nvSpPr>
        <p:spPr>
          <a:xfrm>
            <a:off x="10462178" y="4514656"/>
            <a:ext cx="26978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13" name="FONTS"/>
          <p:cNvSpPr txBox="1"/>
          <p:nvPr/>
        </p:nvSpPr>
        <p:spPr>
          <a:xfrm>
            <a:off x="10470787" y="4832919"/>
            <a:ext cx="252152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KEY VALUE STORE ACCESS</a:t>
            </a:r>
          </a:p>
        </p:txBody>
      </p:sp>
      <p:sp>
        <p:nvSpPr>
          <p:cNvPr id="114" name="CuadroTexto 144"/>
          <p:cNvSpPr txBox="1"/>
          <p:nvPr/>
        </p:nvSpPr>
        <p:spPr>
          <a:xfrm>
            <a:off x="10468324" y="4913741"/>
            <a:ext cx="3270734" cy="24416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h2o.assign: </a:t>
            </a:r>
            <a:r>
              <a:rPr lang="en-US" sz="1150" b="0" dirty="0">
                <a:latin typeface="+mn-lt"/>
                <a:cs typeface="Times New Roman"/>
              </a:rPr>
              <a:t>Assign H2O </a:t>
            </a:r>
            <a:r>
              <a:rPr lang="en-US" sz="1150" b="0" dirty="0" err="1">
                <a:latin typeface="+mn-lt"/>
                <a:cs typeface="Times New Roman"/>
              </a:rPr>
              <a:t>hex.keys</a:t>
            </a:r>
            <a:r>
              <a:rPr lang="en-US" sz="1150" b="0" dirty="0">
                <a:latin typeface="+mn-lt"/>
                <a:cs typeface="Times New Roman"/>
              </a:rPr>
              <a:t> to objects in their R environment.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h2o.getFrame: </a:t>
            </a:r>
            <a:r>
              <a:rPr lang="en-US" sz="1150" b="0" dirty="0">
                <a:latin typeface="+mn-lt"/>
                <a:cs typeface="Times New Roman"/>
              </a:rPr>
              <a:t>Get a reference to an existing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h2o.getModel: </a:t>
            </a:r>
            <a:r>
              <a:rPr lang="en-US" sz="1150" b="0" dirty="0">
                <a:latin typeface="+mn-lt"/>
                <a:cs typeface="Times New Roman"/>
              </a:rPr>
              <a:t>Get a reference to an existing H2O model.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h2o.ls:   </a:t>
            </a:r>
            <a:r>
              <a:rPr lang="en-US" sz="1150" b="0" dirty="0">
                <a:latin typeface="+mn-lt"/>
                <a:cs typeface="Times New Roman"/>
              </a:rPr>
              <a:t>Display a list of object keys in the running instance of H2O.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h2o.rm:  </a:t>
            </a:r>
            <a:r>
              <a:rPr lang="en-US" sz="1150" b="0" dirty="0">
                <a:latin typeface="+mn-lt"/>
                <a:cs typeface="Times New Roman"/>
              </a:rPr>
              <a:t>Remove H2O objects from the server where the instance of H2O is running, but does not remove it from the R environment.</a:t>
            </a:r>
          </a:p>
        </p:txBody>
      </p:sp>
      <p:sp>
        <p:nvSpPr>
          <p:cNvPr id="115" name="Line"/>
          <p:cNvSpPr/>
          <p:nvPr/>
        </p:nvSpPr>
        <p:spPr>
          <a:xfrm flipV="1">
            <a:off x="10490488" y="7289935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FONTS"/>
          <p:cNvSpPr txBox="1"/>
          <p:nvPr/>
        </p:nvSpPr>
        <p:spPr>
          <a:xfrm>
            <a:off x="10470787" y="7296719"/>
            <a:ext cx="22329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OBJECT SERIALIZATION</a:t>
            </a:r>
          </a:p>
        </p:txBody>
      </p:sp>
      <p:sp>
        <p:nvSpPr>
          <p:cNvPr id="117" name="CuadroTexto 144"/>
          <p:cNvSpPr txBox="1"/>
          <p:nvPr/>
        </p:nvSpPr>
        <p:spPr>
          <a:xfrm>
            <a:off x="10470786" y="7429174"/>
            <a:ext cx="3268271" cy="1087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h2o.loadModel: </a:t>
            </a:r>
            <a:r>
              <a:rPr lang="en-US" sz="1150" b="0" dirty="0">
                <a:latin typeface="+mn-lt"/>
                <a:cs typeface="Times New Roman"/>
              </a:rPr>
              <a:t>Load an H2OModel object from disk.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h2o.saveModel: </a:t>
            </a:r>
            <a:r>
              <a:rPr lang="en-US" sz="1150" b="0" dirty="0">
                <a:latin typeface="+mn-lt"/>
                <a:cs typeface="Times New Roman"/>
              </a:rPr>
              <a:t>Save an H2OModel object to disk to be loaded back into H2O using h2o.loadModel.</a:t>
            </a:r>
          </a:p>
        </p:txBody>
      </p:sp>
      <p:sp>
        <p:nvSpPr>
          <p:cNvPr id="118" name="Line"/>
          <p:cNvSpPr/>
          <p:nvPr/>
        </p:nvSpPr>
        <p:spPr>
          <a:xfrm flipV="1">
            <a:off x="10489834" y="847184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109861" y="3428467"/>
            <a:ext cx="4501997" cy="851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ct val="95825"/>
              </a:lnSpc>
              <a:spcBef>
                <a:spcPts val="850"/>
              </a:spcBef>
            </a:pPr>
            <a:endParaRPr sz="1389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5104498"/>
            <a:ext cx="5729610" cy="2023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415537">
              <a:lnSpc>
                <a:spcPts val="1596"/>
              </a:lnSpc>
              <a:spcBef>
                <a:spcPts val="850"/>
              </a:spcBef>
            </a:pPr>
            <a:endParaRPr sz="1389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7346453"/>
            <a:ext cx="5796535" cy="2445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Connection</a:t>
            </a:r>
          </a:p>
          <a:p>
            <a:pPr marL="176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h2o.init 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(nthreads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= 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-1):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Connect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using all</a:t>
            </a:r>
            <a:r>
              <a:rPr sz="1389" spc="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CPUs</a:t>
            </a:r>
            <a:r>
              <a:rPr sz="1389" spc="3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8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host</a:t>
            </a:r>
            <a:r>
              <a:rPr sz="1389" spc="1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check</a:t>
            </a:r>
            <a:r>
              <a:rPr sz="1389" spc="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-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pac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age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rrect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version.</a:t>
            </a:r>
          </a:p>
          <a:p>
            <a:pPr marL="17639" marR="305045">
              <a:lnSpc>
                <a:spcPct val="99658"/>
              </a:lnSpc>
              <a:spcBef>
                <a:spcPts val="863"/>
              </a:spcBef>
            </a:pPr>
            <a:r>
              <a:rPr sz="1389" dirty="0">
                <a:latin typeface="Times New Roman"/>
                <a:cs typeface="Times New Roman"/>
              </a:rPr>
              <a:t>h2o.shutdown: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Shut</a:t>
            </a:r>
            <a:r>
              <a:rPr sz="1389" spc="2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wn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ecified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instance. </a:t>
            </a:r>
            <a:r>
              <a:rPr sz="1389" spc="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-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 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server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will</a:t>
            </a:r>
            <a:r>
              <a:rPr sz="1389" spc="-118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lost!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09862" y="10010173"/>
            <a:ext cx="1596263" cy="211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Balancing</a:t>
            </a:r>
            <a:endParaRPr sz="138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50953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105469" y="617587"/>
            <a:ext cx="5789082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44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1292108"/>
            <a:ext cx="5776763" cy="636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h2o.rebalance: </a:t>
            </a:r>
            <a:r>
              <a:rPr sz="1389" spc="-8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Rebalance</a:t>
            </a:r>
            <a:r>
              <a:rPr sz="1389" spc="-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rtition)</a:t>
            </a:r>
            <a:r>
              <a:rPr sz="1389" spc="30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-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</a:t>
            </a:r>
            <a:r>
              <a:rPr sz="1389" spc="3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into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endParaRPr sz="1389">
              <a:latin typeface="Times New Roman"/>
              <a:cs typeface="Times New Roman"/>
            </a:endParaRPr>
          </a:p>
          <a:p>
            <a:pPr marL="17639" marR="291481">
              <a:lnSpc>
                <a:spcPct val="99658"/>
              </a:lnSpc>
            </a:pP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chunks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ec),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load-balancing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across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multiple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threads</a:t>
            </a:r>
            <a:r>
              <a:rPr sz="1389" spc="318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n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1" y="2196127"/>
            <a:ext cx="5630656" cy="1322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h2o.clusterInfo: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name,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version,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uptime,</a:t>
            </a:r>
            <a:r>
              <a:rPr sz="1389" spc="2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</a:t>
            </a:r>
            <a:r>
              <a:rPr sz="1389" spc="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des,</a:t>
            </a:r>
            <a:r>
              <a:rPr sz="1389" spc="1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 mem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-110" dirty="0">
                <a:latin typeface="Times New Roman"/>
                <a:cs typeface="Times New Roman"/>
              </a:rPr>
              <a:t>y</a:t>
            </a:r>
            <a:r>
              <a:rPr sz="1389" dirty="0">
                <a:latin typeface="Times New Roman"/>
                <a:cs typeface="Times New Roman"/>
              </a:rPr>
              <a:t>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</a:t>
            </a:r>
            <a:r>
              <a:rPr sz="1389" spc="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health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 marR="12021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h2o.clusterStatus: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rmation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status 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 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3785691"/>
            <a:ext cx="5762140" cy="3888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h2o.clearLog: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h2o.downloadAllLogs: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wnload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files</a:t>
            </a:r>
            <a:r>
              <a:rPr sz="1389" spc="-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78360">
              <a:lnSpc>
                <a:spcPct val="99658"/>
              </a:lnSpc>
              <a:spcBef>
                <a:spcPts val="1117"/>
              </a:spcBef>
            </a:pPr>
            <a:r>
              <a:rPr sz="1389" dirty="0">
                <a:latin typeface="Times New Roman"/>
                <a:cs typeface="Times New Roman"/>
              </a:rPr>
              <a:t>h2o.logAndEcho: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rite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message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Java</a:t>
            </a:r>
            <a:r>
              <a:rPr sz="1389" spc="2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</a:t>
            </a:r>
            <a:r>
              <a:rPr sz="1389" spc="-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echo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 back.</a:t>
            </a:r>
            <a:endParaRPr sz="1389">
              <a:latin typeface="Times New Roman"/>
              <a:cs typeface="Times New Roman"/>
            </a:endParaRPr>
          </a:p>
          <a:p>
            <a:pPr marL="17639" marR="22735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h2o.openLog: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en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287840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h2o.getLogPath: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</a:t>
            </a:r>
            <a:r>
              <a:rPr sz="1389" spc="-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path</a:t>
            </a:r>
            <a:r>
              <a:rPr sz="1389" spc="3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logs.</a:t>
            </a:r>
            <a:endParaRPr sz="1389">
              <a:latin typeface="Times New Roman"/>
              <a:cs typeface="Times New Roman"/>
            </a:endParaRPr>
          </a:p>
          <a:p>
            <a:pPr marL="17639" marR="24824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h2o.startLogging: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Begin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onses.</a:t>
            </a:r>
            <a:endParaRPr sz="1389">
              <a:latin typeface="Times New Roman"/>
              <a:cs typeface="Times New Roman"/>
            </a:endParaRPr>
          </a:p>
          <a:p>
            <a:pPr marL="17639" marR="429823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h2o.stopLogging: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Stop</a:t>
            </a:r>
            <a:r>
              <a:rPr sz="1389" spc="2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836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5357947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6248824" y="573386"/>
            <a:ext cx="3593675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1372617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109862" y="1293020"/>
            <a:ext cx="3295407" cy="338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458"/>
              </a:lnSpc>
              <a:spcBef>
                <a:spcPts val="122"/>
              </a:spcBef>
            </a:pPr>
            <a:r>
              <a:rPr sz="2361" dirty="0">
                <a:latin typeface="Times New Roman"/>
                <a:cs typeface="Times New Roman"/>
              </a:rPr>
              <a:t>Common</a:t>
            </a:r>
            <a:r>
              <a:rPr sz="2361" spc="226" dirty="0">
                <a:latin typeface="Times New Roman"/>
                <a:cs typeface="Times New Roman"/>
              </a:rPr>
              <a:t> </a:t>
            </a:r>
            <a:r>
              <a:rPr sz="2361" dirty="0">
                <a:latin typeface="Times New Roman"/>
                <a:cs typeface="Times New Roman"/>
              </a:rPr>
              <a:t>R</a:t>
            </a:r>
            <a:r>
              <a:rPr sz="2361" spc="378" dirty="0">
                <a:latin typeface="Times New Roman"/>
                <a:cs typeface="Times New Roman"/>
              </a:rPr>
              <a:t> </a:t>
            </a:r>
            <a:r>
              <a:rPr sz="2361" dirty="0">
                <a:latin typeface="Times New Roman"/>
                <a:cs typeface="Times New Roman"/>
              </a:rPr>
              <a:t>Commands</a:t>
            </a:r>
            <a:endParaRPr sz="236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9192" y="1749413"/>
            <a:ext cx="4796839" cy="1251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9743">
              <a:lnSpc>
                <a:spcPts val="1375"/>
              </a:lnSpc>
              <a:spcBef>
                <a:spcPts val="68"/>
              </a:spcBef>
            </a:pPr>
            <a:r>
              <a:rPr sz="1250" dirty="0">
                <a:latin typeface="Times New Roman"/>
                <a:cs typeface="Times New Roman"/>
              </a:rPr>
              <a:t>library(h2o):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Im</a:t>
            </a:r>
            <a:r>
              <a:rPr sz="1250" spc="35" dirty="0">
                <a:latin typeface="Times New Roman"/>
                <a:cs typeface="Times New Roman"/>
              </a:rPr>
              <a:t>p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rts</a:t>
            </a:r>
            <a:r>
              <a:rPr sz="1250" spc="288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the</a:t>
            </a:r>
            <a:r>
              <a:rPr sz="1250" spc="26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</a:t>
            </a:r>
            <a:r>
              <a:rPr sz="1250" spc="10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pac</a:t>
            </a:r>
            <a:r>
              <a:rPr sz="1250" spc="-35" dirty="0">
                <a:latin typeface="Times New Roman"/>
                <a:cs typeface="Times New Roman"/>
              </a:rPr>
              <a:t>k</a:t>
            </a:r>
            <a:r>
              <a:rPr sz="1250" dirty="0">
                <a:latin typeface="Times New Roman"/>
                <a:cs typeface="Times New Roman"/>
              </a:rPr>
              <a:t>age.</a:t>
            </a:r>
          </a:p>
          <a:p>
            <a:pPr marL="17639">
              <a:lnSpc>
                <a:spcPct val="138888"/>
              </a:lnSpc>
              <a:spcBef>
                <a:spcPts val="257"/>
              </a:spcBef>
            </a:pPr>
            <a:r>
              <a:rPr sz="1250" dirty="0">
                <a:latin typeface="Times New Roman"/>
                <a:cs typeface="Times New Roman"/>
              </a:rPr>
              <a:t>h2o.init():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Connects</a:t>
            </a:r>
            <a:r>
              <a:rPr sz="1250" spc="303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to</a:t>
            </a:r>
            <a:r>
              <a:rPr sz="1250" spc="243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</a:t>
            </a:r>
            <a:r>
              <a:rPr sz="1250" spc="232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st</a:t>
            </a:r>
            <a:r>
              <a:rPr sz="1250" spc="-38" dirty="0">
                <a:latin typeface="Times New Roman"/>
                <a:cs typeface="Times New Roman"/>
              </a:rPr>
              <a:t>a</a:t>
            </a:r>
            <a:r>
              <a:rPr sz="1250" dirty="0">
                <a:latin typeface="Times New Roman"/>
                <a:cs typeface="Times New Roman"/>
              </a:rPr>
              <a:t>rts)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</a:t>
            </a:r>
            <a:r>
              <a:rPr sz="1250" spc="21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cluster. </a:t>
            </a:r>
            <a:endParaRPr lang="es-ES" sz="1250" dirty="0">
              <a:latin typeface="Times New Roman"/>
              <a:cs typeface="Times New Roman"/>
            </a:endParaRPr>
          </a:p>
          <a:p>
            <a:pPr marL="17639">
              <a:lnSpc>
                <a:spcPct val="138888"/>
              </a:lnSpc>
              <a:spcBef>
                <a:spcPts val="257"/>
              </a:spcBef>
            </a:pPr>
            <a:r>
              <a:rPr sz="1250" dirty="0">
                <a:latin typeface="Times New Roman"/>
                <a:cs typeface="Times New Roman"/>
              </a:rPr>
              <a:t>h2o.shutdown():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Shuts</a:t>
            </a:r>
            <a:r>
              <a:rPr sz="1250" spc="31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wn</a:t>
            </a:r>
            <a:r>
              <a:rPr sz="1250" spc="1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the</a:t>
            </a:r>
            <a:r>
              <a:rPr sz="1250" spc="26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cluster. h2o.importFile(path):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Im</a:t>
            </a:r>
            <a:r>
              <a:rPr sz="1250" spc="35" dirty="0">
                <a:latin typeface="Times New Roman"/>
                <a:cs typeface="Times New Roman"/>
              </a:rPr>
              <a:t>p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rts</a:t>
            </a:r>
            <a:r>
              <a:rPr sz="1250" spc="288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172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file</a:t>
            </a:r>
            <a:r>
              <a:rPr sz="1250" spc="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into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H2O.</a:t>
            </a:r>
            <a:endParaRPr lang="es-ES" sz="12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441888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276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80" name="Table"/>
          <p:cNvGraphicFramePr/>
          <p:nvPr/>
        </p:nvGraphicFramePr>
        <p:xfrm>
          <a:off x="9552767" y="9368497"/>
          <a:ext cx="3343020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2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4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5" name="Basics"/>
          <p:cNvSpPr txBox="1"/>
          <p:nvPr/>
        </p:nvSpPr>
        <p:spPr>
          <a:xfrm>
            <a:off x="306210" y="1562649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298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301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2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03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04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06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0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26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7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separate or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gro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up together sections</a:t>
            </a:r>
            <a:r>
              <a:rPr dirty="0"/>
              <a:t>.</a:t>
            </a:r>
          </a:p>
        </p:txBody>
      </p:sp>
      <p:sp>
        <p:nvSpPr>
          <p:cNvPr id="328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29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30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31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3" name="Rectangle"/>
          <p:cNvSpPr/>
          <p:nvPr/>
        </p:nvSpPr>
        <p:spPr>
          <a:xfrm>
            <a:off x="6351602" y="3205178"/>
            <a:ext cx="840853" cy="372247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38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36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7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41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39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40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42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43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4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5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6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b="1" dirty="0" err="1"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dirty="0">
                <a:latin typeface="Menlo"/>
                <a:ea typeface="Menlo"/>
                <a:cs typeface="Menlo"/>
                <a:sym typeface="Menlo"/>
              </a:rPr>
              <a:t>Menlo</a:t>
            </a:r>
            <a:r>
              <a:rPr dirty="0"/>
              <a:t>,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rPr dirty="0"/>
              <a:t>,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 dirty="0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www.fontsquirrel.com/fonts/source-sans-pro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rPr dirty="0"/>
              <a:t>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rPr dirty="0"/>
              <a:t>,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 dirty="0">
                <a:latin typeface="Source Sans Pro"/>
                <a:ea typeface="Source Sans Pro"/>
                <a:cs typeface="Source Sans Pro"/>
                <a:sym typeface="Source Sans Pro"/>
                <a:hlinkClick r:id="rId9"/>
              </a:rPr>
              <a:t>fortawesome.github.io/Font-Awesome/get-started/</a:t>
            </a:r>
          </a:p>
        </p:txBody>
      </p:sp>
      <p:sp>
        <p:nvSpPr>
          <p:cNvPr id="347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dirty="0"/>
              <a:t>To use a </a:t>
            </a:r>
            <a:r>
              <a:rPr b="1" dirty="0"/>
              <a:t>font awesome</a:t>
            </a:r>
            <a:r>
              <a:rPr dirty="0"/>
              <a:t> icon, copy and paste one from here </a:t>
            </a:r>
            <a:r>
              <a:rPr u="sng" dirty="0">
                <a:hlinkClick r:id="rId10"/>
              </a:rPr>
              <a:t>fortawesome.github.io/Font-Awesome/</a:t>
            </a:r>
            <a:r>
              <a:rPr u="sng" dirty="0" err="1">
                <a:hlinkClick r:id="rId10"/>
              </a:rPr>
              <a:t>cheatsheet</a:t>
            </a:r>
            <a:r>
              <a:rPr u="sng" dirty="0">
                <a:hlinkClick r:id="rId10"/>
              </a:rPr>
              <a:t>/</a:t>
            </a:r>
            <a:r>
              <a:rPr dirty="0"/>
              <a:t>. Then set the text font to font awesome.</a:t>
            </a:r>
          </a:p>
        </p:txBody>
      </p:sp>
      <p:sp>
        <p:nvSpPr>
          <p:cNvPr id="348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49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FONTS</a:t>
            </a:r>
          </a:p>
        </p:txBody>
      </p:sp>
      <p:sp>
        <p:nvSpPr>
          <p:cNvPr id="351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52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53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354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t>These are just font awesome characters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9563191" y="7051781"/>
            <a:ext cx="735187" cy="3709005"/>
            <a:chOff x="299157" y="0"/>
            <a:chExt cx="735185" cy="3708995"/>
          </a:xfrm>
        </p:grpSpPr>
        <p:graphicFrame>
          <p:nvGraphicFramePr>
            <p:cNvPr id="355" name="Table"/>
            <p:cNvGraphicFramePr/>
            <p:nvPr/>
          </p:nvGraphicFramePr>
          <p:xfrm>
            <a:off x="314133" y="56485"/>
            <a:ext cx="700204" cy="365251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3340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56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7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8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7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36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7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36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37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37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38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8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8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8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8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8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39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1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93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394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95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96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97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399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1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402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graphicFrame>
        <p:nvGraphicFramePr>
          <p:cNvPr id="403" name="Table"/>
          <p:cNvGraphicFramePr/>
          <p:nvPr/>
        </p:nvGraphicFramePr>
        <p:xfrm>
          <a:off x="10686528" y="7094435"/>
          <a:ext cx="381000" cy="52019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04" name="Table"/>
          <p:cNvGraphicFramePr/>
          <p:nvPr/>
        </p:nvGraphicFramePr>
        <p:xfrm>
          <a:off x="11270728" y="7046739"/>
          <a:ext cx="381000" cy="35966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5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06" name="Table"/>
          <p:cNvGraphicFramePr/>
          <p:nvPr/>
        </p:nvGraphicFramePr>
        <p:xfrm>
          <a:off x="11272053" y="7438752"/>
          <a:ext cx="3556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7" name="Table"/>
          <p:cNvGraphicFramePr/>
          <p:nvPr/>
        </p:nvGraphicFramePr>
        <p:xfrm>
          <a:off x="11272721" y="7711463"/>
          <a:ext cx="3810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8" name="Table"/>
          <p:cNvGraphicFramePr/>
          <p:nvPr/>
        </p:nvGraphicFramePr>
        <p:xfrm>
          <a:off x="11840238" y="7324452"/>
          <a:ext cx="381000" cy="37490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10" name="Table"/>
          <p:cNvGraphicFramePr/>
          <p:nvPr/>
        </p:nvGraphicFramePr>
        <p:xfrm>
          <a:off x="12449733" y="7087781"/>
          <a:ext cx="381000" cy="27533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1" name="Table"/>
          <p:cNvGraphicFramePr/>
          <p:nvPr/>
        </p:nvGraphicFramePr>
        <p:xfrm>
          <a:off x="13007537" y="7086976"/>
          <a:ext cx="3429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42" name="FONTS"/>
          <p:cNvSpPr txBox="1"/>
          <p:nvPr/>
        </p:nvSpPr>
        <p:spPr>
          <a:xfrm>
            <a:off x="323328" y="1997115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143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320439" y="2255550"/>
            <a:ext cx="4080953" cy="1184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>
                <a:latin typeface="+mn-lt"/>
              </a:rPr>
              <a:t>h2o.downloadCSV: </a:t>
            </a:r>
            <a:r>
              <a:rPr lang="es-ES" dirty="0" err="1">
                <a:latin typeface="+mn-lt"/>
              </a:rPr>
              <a:t>Download</a:t>
            </a:r>
            <a:r>
              <a:rPr lang="es-ES" dirty="0">
                <a:latin typeface="+mn-lt"/>
              </a:rPr>
              <a:t> a H2O </a:t>
            </a:r>
            <a:r>
              <a:rPr lang="es-ES" dirty="0" err="1">
                <a:latin typeface="+mn-lt"/>
              </a:rPr>
              <a:t>dataset</a:t>
            </a:r>
            <a:r>
              <a:rPr lang="es-ES" dirty="0">
                <a:latin typeface="+mn-lt"/>
              </a:rPr>
              <a:t>  to a CSV file </a:t>
            </a:r>
            <a:r>
              <a:rPr lang="es-ES" dirty="0" err="1">
                <a:latin typeface="+mn-lt"/>
              </a:rPr>
              <a:t>on</a:t>
            </a:r>
            <a:r>
              <a:rPr lang="es-ES" dirty="0">
                <a:latin typeface="+mn-lt"/>
              </a:rPr>
              <a:t> local disk.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>
                <a:latin typeface="+mn-lt"/>
              </a:rPr>
              <a:t>h2o.exportFile:  </a:t>
            </a:r>
            <a:r>
              <a:rPr lang="es-ES" dirty="0" err="1">
                <a:latin typeface="+mn-lt"/>
              </a:rPr>
              <a:t>Export</a:t>
            </a:r>
            <a:r>
              <a:rPr lang="es-ES" dirty="0">
                <a:latin typeface="+mn-lt"/>
              </a:rPr>
              <a:t> H2O Data </a:t>
            </a:r>
            <a:r>
              <a:rPr lang="es-ES" dirty="0" err="1">
                <a:latin typeface="+mn-lt"/>
              </a:rPr>
              <a:t>Frame</a:t>
            </a:r>
            <a:r>
              <a:rPr lang="es-ES" dirty="0">
                <a:latin typeface="+mn-lt"/>
              </a:rPr>
              <a:t> to a file. h2o.importFile:  </a:t>
            </a:r>
            <a:r>
              <a:rPr lang="es-ES" dirty="0" err="1">
                <a:latin typeface="+mn-lt"/>
              </a:rPr>
              <a:t>Import</a:t>
            </a:r>
            <a:r>
              <a:rPr lang="es-ES" dirty="0">
                <a:latin typeface="+mn-lt"/>
              </a:rPr>
              <a:t> a file </a:t>
            </a:r>
            <a:r>
              <a:rPr lang="es-ES" dirty="0" err="1">
                <a:latin typeface="+mn-lt"/>
              </a:rPr>
              <a:t>from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the</a:t>
            </a:r>
            <a:r>
              <a:rPr lang="es-ES" dirty="0">
                <a:latin typeface="+mn-lt"/>
              </a:rPr>
              <a:t> local </a:t>
            </a:r>
            <a:r>
              <a:rPr lang="es-ES" dirty="0" err="1">
                <a:latin typeface="+mn-lt"/>
              </a:rPr>
              <a:t>path</a:t>
            </a:r>
            <a:r>
              <a:rPr lang="es-ES" dirty="0">
                <a:latin typeface="+mn-lt"/>
              </a:rPr>
              <a:t> and </a:t>
            </a:r>
            <a:r>
              <a:rPr lang="es-ES" dirty="0" err="1">
                <a:latin typeface="+mn-lt"/>
              </a:rPr>
              <a:t>parse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it</a:t>
            </a:r>
            <a:r>
              <a:rPr lang="es-ES" dirty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>
                <a:latin typeface="Menlo"/>
                <a:sym typeface="Source Sans Pro"/>
              </a:rPr>
              <a:t>  </a:t>
            </a:r>
            <a:endParaRPr u="sng" dirty="0">
              <a:latin typeface="Menlo"/>
              <a:sym typeface="Source Sans Pro"/>
              <a:hlinkClick r:id="rId9"/>
            </a:endParaRPr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128" y="6169460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8" name="Table"/>
          <p:cNvGraphicFramePr/>
          <p:nvPr>
            <p:extLst>
              <p:ext uri="{D42A27DB-BD31-4B8C-83A1-F6EECF244321}">
                <p14:modId xmlns:p14="http://schemas.microsoft.com/office/powerpoint/2010/main" val="4051965073"/>
              </p:ext>
            </p:extLst>
          </p:nvPr>
        </p:nvGraphicFramePr>
        <p:xfrm>
          <a:off x="1015268" y="7285512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9" name="Group"/>
          <p:cNvGrpSpPr/>
          <p:nvPr/>
        </p:nvGrpSpPr>
        <p:grpSpPr>
          <a:xfrm>
            <a:off x="2686725" y="6169459"/>
            <a:ext cx="448425" cy="448545"/>
            <a:chOff x="0" y="0"/>
            <a:chExt cx="448424" cy="448544"/>
          </a:xfrm>
        </p:grpSpPr>
        <p:pic>
          <p:nvPicPr>
            <p:cNvPr id="11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2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4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15" name="Group"/>
          <p:cNvGrpSpPr/>
          <p:nvPr/>
        </p:nvGrpSpPr>
        <p:grpSpPr>
          <a:xfrm>
            <a:off x="1576327" y="6169460"/>
            <a:ext cx="448425" cy="448544"/>
            <a:chOff x="0" y="0"/>
            <a:chExt cx="448424" cy="448543"/>
          </a:xfrm>
        </p:grpSpPr>
        <p:pic>
          <p:nvPicPr>
            <p:cNvPr id="11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7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18" name="ICONS"/>
          <p:cNvSpPr txBox="1"/>
          <p:nvPr/>
        </p:nvSpPr>
        <p:spPr>
          <a:xfrm>
            <a:off x="868835" y="6688309"/>
            <a:ext cx="4573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ICONS</a:t>
            </a:r>
          </a:p>
        </p:txBody>
      </p:sp>
      <p:sp>
        <p:nvSpPr>
          <p:cNvPr id="119" name="MOCK TABLES"/>
          <p:cNvSpPr txBox="1"/>
          <p:nvPr/>
        </p:nvSpPr>
        <p:spPr>
          <a:xfrm>
            <a:off x="841088" y="5456009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120" name="MOCK GRAPHS"/>
          <p:cNvSpPr txBox="1"/>
          <p:nvPr/>
        </p:nvSpPr>
        <p:spPr>
          <a:xfrm>
            <a:off x="816994" y="5814710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121" name="TABLES"/>
          <p:cNvSpPr txBox="1"/>
          <p:nvPr/>
        </p:nvSpPr>
        <p:spPr>
          <a:xfrm>
            <a:off x="816994" y="6960824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grpSp>
        <p:nvGrpSpPr>
          <p:cNvPr id="122" name="Group"/>
          <p:cNvGrpSpPr/>
          <p:nvPr/>
        </p:nvGrpSpPr>
        <p:grpSpPr>
          <a:xfrm>
            <a:off x="2131526" y="6169460"/>
            <a:ext cx="448425" cy="448544"/>
            <a:chOff x="0" y="0"/>
            <a:chExt cx="448424" cy="448543"/>
          </a:xfrm>
        </p:grpSpPr>
        <p:pic>
          <p:nvPicPr>
            <p:cNvPr id="12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25" name="Line"/>
          <p:cNvSpPr/>
          <p:nvPr/>
        </p:nvSpPr>
        <p:spPr>
          <a:xfrm>
            <a:off x="827593" y="663312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6" name="Line"/>
          <p:cNvSpPr/>
          <p:nvPr/>
        </p:nvSpPr>
        <p:spPr>
          <a:xfrm>
            <a:off x="775752" y="576516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7" name="Line"/>
          <p:cNvSpPr/>
          <p:nvPr/>
        </p:nvSpPr>
        <p:spPr>
          <a:xfrm>
            <a:off x="775752" y="691470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28" name="Group"/>
          <p:cNvGrpSpPr/>
          <p:nvPr/>
        </p:nvGrpSpPr>
        <p:grpSpPr>
          <a:xfrm>
            <a:off x="5074930" y="3272575"/>
            <a:ext cx="827379" cy="215901"/>
            <a:chOff x="0" y="0"/>
            <a:chExt cx="827378" cy="215900"/>
          </a:xfrm>
        </p:grpSpPr>
        <p:sp>
          <p:nvSpPr>
            <p:cNvPr id="129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dirty="0"/>
                <a:t>Section 1</a:t>
              </a:r>
            </a:p>
          </p:txBody>
        </p:sp>
        <p:sp>
          <p:nvSpPr>
            <p:cNvPr id="130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31" name="Group"/>
          <p:cNvGrpSpPr/>
          <p:nvPr/>
        </p:nvGrpSpPr>
        <p:grpSpPr>
          <a:xfrm>
            <a:off x="1952213" y="4385026"/>
            <a:ext cx="4103268" cy="774822"/>
            <a:chOff x="26928" y="-558920"/>
            <a:chExt cx="4103263" cy="774820"/>
          </a:xfrm>
        </p:grpSpPr>
        <p:sp>
          <p:nvSpPr>
            <p:cNvPr id="132" name="Rectangle"/>
            <p:cNvSpPr/>
            <p:nvPr/>
          </p:nvSpPr>
          <p:spPr>
            <a:xfrm>
              <a:off x="3289339" y="-558920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dirty="0"/>
                <a:t>Section 2</a:t>
              </a:r>
            </a:p>
          </p:txBody>
        </p:sp>
      </p:grpSp>
      <p:grpSp>
        <p:nvGrpSpPr>
          <p:cNvPr id="134" name="Group"/>
          <p:cNvGrpSpPr/>
          <p:nvPr/>
        </p:nvGrpSpPr>
        <p:grpSpPr>
          <a:xfrm>
            <a:off x="1271480" y="3585494"/>
            <a:ext cx="840342" cy="679873"/>
            <a:chOff x="0" y="0"/>
            <a:chExt cx="840341" cy="679872"/>
          </a:xfrm>
        </p:grpSpPr>
        <p:sp>
          <p:nvSpPr>
            <p:cNvPr id="135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sp>
        <p:nvSpPr>
          <p:cNvPr id="137" name="KEYNOTE"/>
          <p:cNvSpPr txBox="1"/>
          <p:nvPr/>
        </p:nvSpPr>
        <p:spPr>
          <a:xfrm>
            <a:off x="1026881" y="4543750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KEYNOTE</a:t>
            </a:r>
          </a:p>
        </p:txBody>
      </p:sp>
      <p:sp>
        <p:nvSpPr>
          <p:cNvPr id="138" name="Line"/>
          <p:cNvSpPr/>
          <p:nvPr/>
        </p:nvSpPr>
        <p:spPr>
          <a:xfrm>
            <a:off x="949682" y="440973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2691</Words>
  <Application>Microsoft Office PowerPoint</Application>
  <PresentationFormat>Custom</PresentationFormat>
  <Paragraphs>378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Avenir Roman</vt:lpstr>
      <vt:lpstr>ChunkFive-Roman</vt:lpstr>
      <vt:lpstr>FontAwesome</vt:lpstr>
      <vt:lpstr>Gill Sans</vt:lpstr>
      <vt:lpstr>Helvetica Light</vt:lpstr>
      <vt:lpstr>Helvetica Neue</vt:lpstr>
      <vt:lpstr>Menlo</vt:lpstr>
      <vt:lpstr>Source Sans Pro</vt:lpstr>
      <vt:lpstr>Source Sans Pro Light</vt:lpstr>
      <vt:lpstr>Source Sans Pro Semibold</vt:lpstr>
      <vt:lpstr>Cambria</vt:lpstr>
      <vt:lpstr>Helvetica</vt:lpstr>
      <vt:lpstr>Times New Roman</vt:lpstr>
      <vt:lpstr>White</vt:lpstr>
      <vt:lpstr>h2o: : CHEAT SHEET </vt:lpstr>
      <vt:lpstr>h2o: : CHEAT SHEET </vt:lpstr>
      <vt:lpstr>PowerPoint Presentation</vt:lpstr>
      <vt:lpstr>PowerPoint Presentation</vt:lpstr>
      <vt:lpstr>PowerPoint Presentation</vt:lpstr>
      <vt:lpstr>h2o: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Juan</dc:creator>
  <cp:lastModifiedBy>Telleria, Juan</cp:lastModifiedBy>
  <cp:revision>72</cp:revision>
  <dcterms:modified xsi:type="dcterms:W3CDTF">2018-04-09T16:54:07Z</dcterms:modified>
</cp:coreProperties>
</file>