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9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cheatsheet/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fortawesome.github.io/Font-Awesome/get-starte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fontsquirrel.com/fonts/source-sans-pro" TargetMode="External"/><Relationship Id="rId5" Type="http://schemas.openxmlformats.org/officeDocument/2006/relationships/hyperlink" Target="http://docs.h2o.ai/" TargetMode="External"/><Relationship Id="rId10" Type="http://schemas.openxmlformats.org/officeDocument/2006/relationships/image" Target="../media/image4.png"/><Relationship Id="rId4" Type="http://schemas.openxmlformats.org/officeDocument/2006/relationships/hyperlink" Target="mailto:jtelleria.rproject@gmail.com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ontsquirrel.com/fonts/source-sans-pro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3.png"/><Relationship Id="rId5" Type="http://schemas.openxmlformats.org/officeDocument/2006/relationships/hyperlink" Target="http://rstudio.com" TargetMode="External"/><Relationship Id="rId10" Type="http://schemas.openxmlformats.org/officeDocument/2006/relationships/hyperlink" Target="http://fortawesome.github.io/Font-Awesome/cheatsheet/" TargetMode="External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get-starte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 smtClean="0"/>
              <a:t>h2o</a:t>
            </a:r>
            <a:r>
              <a:rPr dirty="0" smtClean="0"/>
              <a:t>: </a:t>
            </a:r>
            <a:r>
              <a:rPr dirty="0"/>
              <a:t>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 smtClean="0"/>
              <a:t>H2O.ai</a:t>
            </a:r>
            <a:r>
              <a:rPr dirty="0" smtClean="0"/>
              <a:t>.  </a:t>
            </a:r>
            <a:r>
              <a:rPr dirty="0"/>
              <a:t>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 smtClean="0"/>
              <a:t>Juan </a:t>
            </a:r>
            <a:r>
              <a:rPr lang="en-GB" dirty="0" err="1" smtClean="0"/>
              <a:t>Telleria</a:t>
            </a:r>
            <a:r>
              <a:rPr lang="es-ES" dirty="0" smtClean="0"/>
              <a:t> (Open 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 err="1" smtClean="0"/>
              <a:t>Contributor</a:t>
            </a:r>
            <a:r>
              <a:rPr lang="es-ES" dirty="0" smtClean="0"/>
              <a:t>) </a:t>
            </a:r>
            <a:r>
              <a:rPr dirty="0" smtClean="0"/>
              <a:t>• 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 smtClean="0"/>
              <a:t>• </a:t>
            </a:r>
            <a:r>
              <a:rPr lang="es-ES" u="sng" dirty="0" smtClean="0">
                <a:solidFill>
                  <a:srgbClr val="0070C0"/>
                </a:solidFill>
                <a:hlinkClick r:id="rId5"/>
              </a:rPr>
              <a:t>http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://docs.h2o.ai</a:t>
            </a:r>
            <a:r>
              <a:rPr lang="es-ES" u="sng" dirty="0" smtClean="0">
                <a:solidFill>
                  <a:srgbClr val="0070C0"/>
                </a:solidFill>
                <a:hlinkClick r:id="rId5"/>
              </a:rPr>
              <a:t>/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dirty="0" smtClean="0"/>
              <a:t>•  </a:t>
            </a:r>
            <a:r>
              <a:rPr dirty="0"/>
              <a:t>Learn more at </a:t>
            </a:r>
            <a:r>
              <a:rPr lang="en-US" b="1" dirty="0" smtClean="0"/>
              <a:t>H2O.ai documentation</a:t>
            </a:r>
            <a:r>
              <a:rPr lang="es-ES" b="1" dirty="0" smtClean="0"/>
              <a:t> </a:t>
            </a:r>
            <a:r>
              <a:rPr lang="en-US" b="1" dirty="0" smtClean="0"/>
              <a:t>webpage</a:t>
            </a:r>
            <a:r>
              <a:rPr dirty="0" smtClean="0"/>
              <a:t>   </a:t>
            </a:r>
            <a:r>
              <a:rPr dirty="0"/>
              <a:t>•  package version  </a:t>
            </a:r>
            <a:r>
              <a:rPr lang="es-ES" dirty="0" smtClean="0"/>
              <a:t>3.16.0.2</a:t>
            </a:r>
            <a:r>
              <a:rPr dirty="0" smtClean="0"/>
              <a:t> </a:t>
            </a:r>
            <a:r>
              <a:rPr dirty="0"/>
              <a:t>•  Updated: </a:t>
            </a:r>
            <a:r>
              <a:rPr dirty="0" smtClean="0"/>
              <a:t>201</a:t>
            </a:r>
            <a:r>
              <a:rPr lang="es-ES" dirty="0" smtClean="0"/>
              <a:t>8</a:t>
            </a:r>
            <a:r>
              <a:rPr dirty="0" smtClean="0"/>
              <a:t>-0</a:t>
            </a:r>
            <a:r>
              <a:rPr lang="es-ES" dirty="0" smtClean="0"/>
              <a:t>2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4238539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</a:t>
            </a:r>
            <a:r>
              <a:rPr lang="pt-BR" dirty="0" smtClean="0"/>
              <a:t>COERCION</a:t>
            </a:r>
            <a:endParaRPr lang="pt-BR" dirty="0"/>
          </a:p>
        </p:txBody>
      </p:sp>
      <p:grpSp>
        <p:nvGrpSpPr>
          <p:cNvPr id="177" name="Group"/>
          <p:cNvGrpSpPr/>
          <p:nvPr/>
        </p:nvGrpSpPr>
        <p:grpSpPr>
          <a:xfrm>
            <a:off x="11875146" y="4747647"/>
            <a:ext cx="827379" cy="215901"/>
            <a:chOff x="0" y="0"/>
            <a:chExt cx="827378" cy="215900"/>
          </a:xfrm>
        </p:grpSpPr>
        <p:sp>
          <p:nvSpPr>
            <p:cNvPr id="175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dirty="0"/>
                <a:t>Section 1</a:t>
              </a:r>
            </a:p>
          </p:txBody>
        </p:sp>
        <p:sp>
          <p:nvSpPr>
            <p:cNvPr id="176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12671731" y="4780201"/>
            <a:ext cx="840852" cy="397495"/>
            <a:chOff x="0" y="0"/>
            <a:chExt cx="840851" cy="397494"/>
          </a:xfrm>
        </p:grpSpPr>
        <p:sp>
          <p:nvSpPr>
            <p:cNvPr id="178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9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dirty="0"/>
                <a:t>Section 2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10886781" y="4425641"/>
            <a:ext cx="840342" cy="679873"/>
            <a:chOff x="0" y="0"/>
            <a:chExt cx="840341" cy="679872"/>
          </a:xfrm>
        </p:grpSpPr>
        <p:sp>
          <p:nvSpPr>
            <p:cNvPr id="181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2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10643355" y="6614355"/>
            <a:ext cx="2815850" cy="431801"/>
            <a:chOff x="0" y="0"/>
            <a:chExt cx="2815849" cy="431800"/>
          </a:xfrm>
        </p:grpSpPr>
        <p:sp>
          <p:nvSpPr>
            <p:cNvPr id="184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5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7" name="SUBSUBTITLE"/>
          <p:cNvSpPr txBox="1"/>
          <p:nvPr/>
        </p:nvSpPr>
        <p:spPr>
          <a:xfrm>
            <a:off x="12260989" y="7154030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SUBSUBTITLE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smtClean="0">
                <a:latin typeface="+mj-lt"/>
                <a:cs typeface="Times New Roman"/>
              </a:rPr>
              <a:t>General</a:t>
            </a:r>
            <a:r>
              <a:rPr lang="es-ES" sz="2500" spc="343" dirty="0" smtClean="0">
                <a:latin typeface="+mj-lt"/>
                <a:cs typeface="Times New Roman"/>
              </a:rPr>
              <a:t> </a:t>
            </a:r>
            <a:r>
              <a:rPr lang="es-ES" sz="2500" dirty="0" err="1" smtClean="0">
                <a:latin typeface="+mj-lt"/>
                <a:cs typeface="Times New Roman"/>
              </a:rPr>
              <a:t>O</a:t>
            </a:r>
            <a:r>
              <a:rPr lang="es-ES" sz="2500" spc="61" dirty="0" err="1" smtClean="0">
                <a:latin typeface="+mj-lt"/>
                <a:cs typeface="Times New Roman"/>
              </a:rPr>
              <a:t>p</a:t>
            </a:r>
            <a:r>
              <a:rPr lang="es-ES" sz="2500" dirty="0" err="1" smtClean="0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Copyright"/>
          <p:cNvSpPr txBox="1"/>
          <p:nvPr/>
        </p:nvSpPr>
        <p:spPr>
          <a:xfrm>
            <a:off x="10745806" y="9869750"/>
            <a:ext cx="1343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sp>
        <p:nvSpPr>
          <p:cNvPr id="192" name="Line"/>
          <p:cNvSpPr/>
          <p:nvPr/>
        </p:nvSpPr>
        <p:spPr>
          <a:xfrm>
            <a:off x="10713596" y="9905858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Useful Elements"/>
          <p:cNvSpPr txBox="1"/>
          <p:nvPr/>
        </p:nvSpPr>
        <p:spPr>
          <a:xfrm>
            <a:off x="7137915" y="1267419"/>
            <a:ext cx="3052584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dirty="0" err="1"/>
              <a:t>from</a:t>
            </a:r>
            <a:r>
              <a:rPr lang="es-ES" dirty="0"/>
              <a:t>  </a:t>
            </a:r>
            <a:r>
              <a:rPr lang="es-ES" dirty="0" err="1"/>
              <a:t>Group</a:t>
            </a:r>
            <a:r>
              <a:rPr lang="es-ES" dirty="0"/>
              <a:t>  </a:t>
            </a:r>
            <a:r>
              <a:rPr lang="es-ES" dirty="0" err="1" smtClean="0"/>
              <a:t>Generics</a:t>
            </a:r>
            <a:r>
              <a:rPr lang="es-ES" dirty="0" smtClean="0"/>
              <a:t> </a:t>
            </a:r>
            <a:endParaRPr dirty="0"/>
          </a:p>
        </p:txBody>
      </p:sp>
      <p:sp>
        <p:nvSpPr>
          <p:cNvPr id="197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8" name="Logistics"/>
          <p:cNvSpPr txBox="1"/>
          <p:nvPr/>
        </p:nvSpPr>
        <p:spPr>
          <a:xfrm>
            <a:off x="10573099" y="121696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199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8" name="CODE"/>
          <p:cNvSpPr txBox="1"/>
          <p:nvPr/>
        </p:nvSpPr>
        <p:spPr>
          <a:xfrm>
            <a:off x="3771155" y="168087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33322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</a:t>
            </a:r>
            <a:r>
              <a:rPr lang="en-US" dirty="0" smtClean="0"/>
              <a:t>column J</a:t>
            </a:r>
            <a:endParaRPr lang="en-US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  <a:endParaRPr lang="en-US" dirty="0" smtClean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/>
              <a:t>x</a:t>
            </a:r>
            <a:r>
              <a:rPr lang="en-US" dirty="0"/>
              <a:t>[[</a:t>
            </a:r>
            <a:r>
              <a:rPr lang="en-US" dirty="0" err="1"/>
              <a:t>i</a:t>
            </a:r>
            <a:r>
              <a:rPr lang="en-US" dirty="0"/>
              <a:t>]] </a:t>
            </a:r>
            <a:endParaRPr lang="en-US" dirty="0" smtClean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 smtClean="0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68791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Selection</a:t>
            </a:r>
            <a:endParaRPr lang="en-GB" dirty="0"/>
          </a:p>
        </p:txBody>
      </p:sp>
      <p:sp>
        <p:nvSpPr>
          <p:cNvPr id="257" name="Line"/>
          <p:cNvSpPr/>
          <p:nvPr/>
        </p:nvSpPr>
        <p:spPr>
          <a:xfrm>
            <a:off x="290020" y="590157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>
            <a:off x="10671343" y="743195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3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642182" y="2148297"/>
            <a:ext cx="2818196" cy="133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fortawesome.github.io/Font-Awesome/get-started/</a:t>
            </a:r>
          </a:p>
        </p:txBody>
      </p:sp>
      <p:sp>
        <p:nvSpPr>
          <p:cNvPr id="264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642182" y="3748683"/>
            <a:ext cx="2912301" cy="813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8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265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642182" y="7500524"/>
            <a:ext cx="2912301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b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266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642182" y="5651058"/>
            <a:ext cx="2912301" cy="9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67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68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69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70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1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8087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836347"/>
            <a:ext cx="3141665" cy="23108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s-ES" dirty="0" smtClean="0">
                <a:latin typeface="+mn-lt"/>
                <a:cs typeface="Times New Roman"/>
              </a:rPr>
              <a:t>h2o.downloadCSV</a:t>
            </a:r>
            <a:r>
              <a:rPr lang="es-ES" dirty="0">
                <a:latin typeface="+mn-lt"/>
                <a:cs typeface="Times New Roman"/>
              </a:rPr>
              <a:t>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</a:t>
            </a:r>
            <a:r>
              <a:rPr lang="es-ES" b="0" spc="-35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wnload</a:t>
            </a:r>
            <a:r>
              <a:rPr lang="es-ES" b="0" spc="4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</a:t>
            </a:r>
            <a:r>
              <a:rPr lang="es-ES" b="0" spc="7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</a:t>
            </a:r>
            <a:r>
              <a:rPr lang="es-ES" b="0" spc="-17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on</a:t>
            </a:r>
            <a:r>
              <a:rPr lang="es-ES" b="0" spc="124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disk</a:t>
            </a:r>
            <a:r>
              <a:rPr lang="es-E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 smtClean="0">
              <a:latin typeface="+mn-lt"/>
              <a:cs typeface="Times New Roman"/>
            </a:endParaRPr>
          </a:p>
          <a:p>
            <a:pPr algn="just"/>
            <a:r>
              <a:rPr lang="es-ES" dirty="0" smtClean="0">
                <a:latin typeface="+mn-lt"/>
                <a:cs typeface="Times New Roman"/>
              </a:rPr>
              <a:t>h2o.exportFile</a:t>
            </a:r>
            <a:r>
              <a:rPr lang="es-ES" dirty="0">
                <a:latin typeface="+mn-lt"/>
                <a:cs typeface="Times New Roman"/>
              </a:rPr>
              <a:t>: </a:t>
            </a:r>
            <a:r>
              <a:rPr lang="es-ES" b="0" dirty="0" err="1" smtClean="0">
                <a:latin typeface="+mn-lt"/>
                <a:cs typeface="Times New Roman"/>
              </a:rPr>
              <a:t>Ex</a:t>
            </a:r>
            <a:r>
              <a:rPr lang="es-ES" b="0" spc="40" dirty="0" err="1" smtClean="0">
                <a:latin typeface="+mn-lt"/>
                <a:cs typeface="Times New Roman"/>
              </a:rPr>
              <a:t>p</a:t>
            </a:r>
            <a:r>
              <a:rPr lang="es-ES" b="0" spc="-40" dirty="0" err="1" smtClean="0">
                <a:latin typeface="+mn-lt"/>
                <a:cs typeface="Times New Roman"/>
              </a:rPr>
              <a:t>o</a:t>
            </a:r>
            <a:r>
              <a:rPr lang="es-ES" b="0" dirty="0" err="1" smtClean="0">
                <a:latin typeface="+mn-lt"/>
                <a:cs typeface="Times New Roman"/>
              </a:rPr>
              <a:t>rt</a:t>
            </a:r>
            <a:r>
              <a:rPr lang="es-ES" b="0" spc="161" dirty="0" smtClean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60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 smtClean="0">
              <a:latin typeface="+mn-lt"/>
              <a:cs typeface="Times New Roman"/>
            </a:endParaRPr>
          </a:p>
          <a:p>
            <a:pPr algn="just"/>
            <a:r>
              <a:rPr lang="es-ES" dirty="0" smtClean="0">
                <a:latin typeface="+mn-lt"/>
                <a:cs typeface="Times New Roman"/>
              </a:rPr>
              <a:t>h2o.importFile</a:t>
            </a:r>
            <a:r>
              <a:rPr lang="es-ES" dirty="0">
                <a:latin typeface="+mn-lt"/>
                <a:cs typeface="Times New Roman"/>
              </a:rPr>
              <a:t>: </a:t>
            </a:r>
            <a:r>
              <a:rPr lang="es-ES" b="0" dirty="0" err="1" smtClean="0">
                <a:latin typeface="+mn-lt"/>
                <a:cs typeface="Times New Roman"/>
              </a:rPr>
              <a:t>Im</a:t>
            </a:r>
            <a:r>
              <a:rPr lang="es-ES" b="0" spc="40" dirty="0" err="1" smtClean="0">
                <a:latin typeface="+mn-lt"/>
                <a:cs typeface="Times New Roman"/>
              </a:rPr>
              <a:t>p</a:t>
            </a:r>
            <a:r>
              <a:rPr lang="es-ES" b="0" spc="-40" dirty="0" err="1" smtClean="0">
                <a:latin typeface="+mn-lt"/>
                <a:cs typeface="Times New Roman"/>
              </a:rPr>
              <a:t>o</a:t>
            </a:r>
            <a:r>
              <a:rPr lang="es-ES" b="0" dirty="0" err="1" smtClean="0">
                <a:latin typeface="+mn-lt"/>
                <a:cs typeface="Times New Roman"/>
              </a:rPr>
              <a:t>rt</a:t>
            </a:r>
            <a:r>
              <a:rPr lang="es-ES" b="0" spc="185" dirty="0" smtClean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from</a:t>
            </a:r>
            <a:r>
              <a:rPr lang="es-ES" b="0" spc="90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the</a:t>
            </a:r>
            <a:r>
              <a:rPr lang="es-ES" b="0" spc="2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path</a:t>
            </a:r>
            <a:r>
              <a:rPr lang="es-ES" b="0" spc="30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and</a:t>
            </a:r>
            <a:r>
              <a:rPr lang="es-ES" b="0" spc="19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</a:t>
            </a:r>
            <a:r>
              <a:rPr lang="es-ES" b="0" spc="-35" dirty="0" err="1">
                <a:latin typeface="+mn-lt"/>
                <a:cs typeface="Times New Roman"/>
              </a:rPr>
              <a:t>a</a:t>
            </a:r>
            <a:r>
              <a:rPr lang="es-ES" b="0" dirty="0" err="1">
                <a:latin typeface="+mn-lt"/>
                <a:cs typeface="Times New Roman"/>
              </a:rPr>
              <a:t>rse</a:t>
            </a:r>
            <a:r>
              <a:rPr lang="es-ES" b="0" spc="16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it</a:t>
            </a:r>
            <a:r>
              <a:rPr lang="es-E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h2o.parseRaw: </a:t>
            </a:r>
            <a:r>
              <a:rPr lang="en-US" b="0" dirty="0" smtClean="0">
                <a:latin typeface="+mn-lt"/>
                <a:cs typeface="Times New Roman"/>
              </a:rPr>
              <a:t>Parse </a:t>
            </a:r>
            <a:r>
              <a:rPr lang="en-US" b="0" dirty="0">
                <a:latin typeface="+mn-lt"/>
                <a:cs typeface="Times New Roman"/>
              </a:rPr>
              <a:t>a raw data  file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h2o.uploadFile: </a:t>
            </a:r>
            <a:r>
              <a:rPr lang="en-US" b="0" dirty="0" smtClean="0">
                <a:latin typeface="+mn-lt"/>
                <a:cs typeface="Times New Roman"/>
              </a:rPr>
              <a:t>Upload </a:t>
            </a:r>
            <a:r>
              <a:rPr lang="en-US" b="0" dirty="0">
                <a:latin typeface="+mn-lt"/>
                <a:cs typeface="Times New Roman"/>
              </a:rPr>
              <a:t>a file from the local drive and parse it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b="0" dirty="0">
              <a:latin typeface="+mn-lt"/>
              <a:cs typeface="Times New Roman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22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51201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 smtClean="0">
                <a:latin typeface="+mn-lt"/>
                <a:cs typeface="Times New Roman"/>
              </a:rPr>
              <a:t>as.h2o: </a:t>
            </a:r>
            <a:r>
              <a:rPr lang="pt-BR" b="0" dirty="0" err="1" smtClean="0">
                <a:latin typeface="+mn-lt"/>
                <a:cs typeface="Times New Roman"/>
              </a:rPr>
              <a:t>Convert</a:t>
            </a:r>
            <a:r>
              <a:rPr lang="pt-BR" b="0" dirty="0" smtClean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5137187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 smtClean="0"/>
              <a:t>H2O TO NATIVE R COERCION</a:t>
            </a:r>
            <a:endParaRPr lang="pt-BR" dirty="0"/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535037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Check </a:t>
            </a:r>
            <a:r>
              <a:rPr lang="en-US" b="0" dirty="0">
                <a:latin typeface="+mn-lt"/>
                <a:cs typeface="Times New Roman"/>
              </a:rPr>
              <a:t>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95176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 smtClean="0"/>
              <a:t>DATA GENERATION</a:t>
            </a:r>
            <a:endParaRPr lang="pt-BR" dirty="0"/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6161779"/>
            <a:ext cx="3141665" cy="1715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smtClean="0">
                <a:latin typeface="+mn-lt"/>
                <a:cs typeface="Times New Roman"/>
              </a:rPr>
              <a:t>h2o.createFrame: </a:t>
            </a:r>
            <a:r>
              <a:rPr lang="en-US" b="0" dirty="0" smtClean="0">
                <a:latin typeface="+mn-lt"/>
                <a:cs typeface="Times New Roman"/>
              </a:rPr>
              <a:t>Create </a:t>
            </a:r>
            <a:r>
              <a:rPr lang="en-US" b="0" dirty="0">
                <a:latin typeface="+mn-lt"/>
                <a:cs typeface="Times New Roman"/>
              </a:rPr>
              <a:t>an H2O data  frame, with optional randomization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 smtClean="0">
                <a:latin typeface="+mn-lt"/>
                <a:cs typeface="Times New Roman"/>
              </a:rPr>
              <a:t>h2o.runif: </a:t>
            </a:r>
            <a:r>
              <a:rPr lang="en-US" b="0" dirty="0" smtClean="0">
                <a:latin typeface="+mn-lt"/>
                <a:cs typeface="Times New Roman"/>
              </a:rPr>
              <a:t>Produce </a:t>
            </a:r>
            <a:r>
              <a:rPr lang="en-US" b="0" dirty="0">
                <a:latin typeface="+mn-lt"/>
                <a:cs typeface="Times New Roman"/>
              </a:rPr>
              <a:t>a vector of random uniform numbers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 smtClean="0">
                <a:latin typeface="+mn-lt"/>
                <a:cs typeface="Times New Roman"/>
              </a:rPr>
              <a:t>h2o.interaction: </a:t>
            </a:r>
            <a:r>
              <a:rPr lang="en-US" b="0" dirty="0" smtClean="0">
                <a:latin typeface="+mn-lt"/>
                <a:cs typeface="Times New Roman"/>
              </a:rPr>
              <a:t>Create </a:t>
            </a:r>
            <a:r>
              <a:rPr lang="en-US" b="0" dirty="0">
                <a:latin typeface="+mn-lt"/>
                <a:cs typeface="Times New Roman"/>
              </a:rPr>
              <a:t>interaction terms between categorical features of an H2O Frame.</a:t>
            </a:r>
          </a:p>
        </p:txBody>
      </p:sp>
      <p:sp>
        <p:nvSpPr>
          <p:cNvPr id="285" name="SUBTITLE"/>
          <p:cNvSpPr txBox="1"/>
          <p:nvPr/>
        </p:nvSpPr>
        <p:spPr>
          <a:xfrm>
            <a:off x="282034" y="796465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 smtClean="0"/>
              <a:t>DATA SAMPLING / SPLITTING</a:t>
            </a:r>
            <a:endParaRPr lang="pt-BR" dirty="0"/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20649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 smtClean="0">
                <a:latin typeface="+mn-lt"/>
                <a:cs typeface="Times New Roman"/>
              </a:rPr>
              <a:t>Split </a:t>
            </a:r>
            <a:r>
              <a:rPr lang="en-US" b="0" dirty="0">
                <a:latin typeface="+mn-lt"/>
                <a:cs typeface="Times New Roman"/>
              </a:rPr>
              <a:t>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5305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 smtClean="0"/>
              <a:t>MISSING DATA HANDLING</a:t>
            </a:r>
            <a:endParaRPr lang="pt-BR" dirty="0"/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9020304"/>
            <a:ext cx="3141665" cy="1233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 smtClean="0">
                <a:latin typeface="+mn-lt"/>
                <a:cs typeface="Times New Roman"/>
              </a:rPr>
              <a:t>Impute </a:t>
            </a:r>
            <a:r>
              <a:rPr lang="en-US" b="0" dirty="0">
                <a:latin typeface="+mn-lt"/>
                <a:cs typeface="Times New Roman"/>
              </a:rPr>
              <a:t>a column of data  using the mean, median, or mode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 smtClean="0">
                <a:latin typeface="+mn-lt"/>
                <a:cs typeface="Times New Roman"/>
              </a:rPr>
              <a:t>Replaces </a:t>
            </a:r>
            <a:r>
              <a:rPr lang="en-US" b="0" dirty="0">
                <a:latin typeface="+mn-lt"/>
                <a:cs typeface="Times New Roman"/>
              </a:rPr>
              <a:t>a user-specified fraction of entries in a H2O dataset  with missing values.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83148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pieces from data 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137" name="CODE"/>
          <p:cNvSpPr txBox="1"/>
          <p:nvPr/>
        </p:nvSpPr>
        <p:spPr>
          <a:xfrm>
            <a:off x="3798944" y="3395611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349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515867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head, tail: </a:t>
            </a:r>
            <a:r>
              <a:rPr lang="en-US" b="0" dirty="0" smtClean="0">
                <a:latin typeface="+mn-lt"/>
                <a:cs typeface="Times New Roman"/>
              </a:rPr>
              <a:t>Return </a:t>
            </a:r>
            <a:r>
              <a:rPr lang="en-US" b="0" dirty="0">
                <a:latin typeface="+mn-lt"/>
                <a:cs typeface="Times New Roman"/>
              </a:rPr>
              <a:t>the First or Last Part  of an Object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11198" y="4030006"/>
            <a:ext cx="137537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CONCATENATION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98409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9283" y="4153094"/>
            <a:ext cx="3042158" cy="787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 smtClean="0">
                <a:latin typeface="+mn-lt"/>
                <a:cs typeface="Times New Roman"/>
              </a:rPr>
              <a:t>Combine </a:t>
            </a:r>
            <a:r>
              <a:rPr lang="en-US" b="0" dirty="0">
                <a:latin typeface="+mn-lt"/>
                <a:cs typeface="Times New Roman"/>
              </a:rPr>
              <a:t>Values into a Vector or </a:t>
            </a:r>
            <a:r>
              <a:rPr lang="en-US" b="0" dirty="0" smtClean="0">
                <a:latin typeface="+mn-lt"/>
                <a:cs typeface="Times New Roman"/>
              </a:rPr>
              <a:t>List.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h2o.cbind: </a:t>
            </a:r>
            <a:r>
              <a:rPr lang="en-US" b="0" dirty="0" smtClean="0">
                <a:latin typeface="+mn-lt"/>
                <a:cs typeface="Times New Roman"/>
              </a:rPr>
              <a:t>Take </a:t>
            </a:r>
            <a:r>
              <a:rPr lang="en-US" b="0" dirty="0">
                <a:latin typeface="+mn-lt"/>
                <a:cs typeface="Times New Roman"/>
              </a:rPr>
              <a:t>a sequence of H2O datasets and combine them by column.</a:t>
            </a:r>
          </a:p>
        </p:txBody>
      </p:sp>
      <p:sp>
        <p:nvSpPr>
          <p:cNvPr id="143" name="CODE"/>
          <p:cNvSpPr txBox="1"/>
          <p:nvPr/>
        </p:nvSpPr>
        <p:spPr>
          <a:xfrm>
            <a:off x="3825033" y="4945032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DATA ATTRIBUTES</a:t>
            </a:r>
            <a:endParaRPr lang="es-ES" dirty="0"/>
          </a:p>
        </p:txBody>
      </p:sp>
      <p:sp>
        <p:nvSpPr>
          <p:cNvPr id="144" name="Line"/>
          <p:cNvSpPr/>
          <p:nvPr/>
        </p:nvSpPr>
        <p:spPr>
          <a:xfrm>
            <a:off x="3783791" y="489912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5080605"/>
            <a:ext cx="3064727" cy="42138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Return </a:t>
            </a:r>
            <a:r>
              <a:rPr lang="en-US" b="0" dirty="0">
                <a:latin typeface="+mn-lt"/>
                <a:cs typeface="Times New Roman"/>
              </a:rPr>
              <a:t>column names for a parsed H2O data 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&lt;-: </a:t>
            </a:r>
            <a:r>
              <a:rPr lang="en-US" b="0" dirty="0" smtClean="0">
                <a:latin typeface="+mn-lt"/>
                <a:cs typeface="Times New Roman"/>
              </a:rPr>
              <a:t>Retrieve </a:t>
            </a:r>
            <a:r>
              <a:rPr lang="en-US" b="0" dirty="0">
                <a:latin typeface="+mn-lt"/>
                <a:cs typeface="Times New Roman"/>
              </a:rPr>
              <a:t>or set the row or column names of a matrix-like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names: </a:t>
            </a:r>
            <a:r>
              <a:rPr lang="en-US" b="0" dirty="0">
                <a:latin typeface="+mn-lt"/>
                <a:cs typeface="Times New Roman"/>
              </a:rPr>
              <a:t>Get the name of an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 </a:t>
            </a:r>
            <a:r>
              <a:rPr lang="en-US" b="0" dirty="0">
                <a:latin typeface="+mn-lt"/>
                <a:cs typeface="Times New Roman"/>
              </a:rPr>
              <a:t>Set the name of an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dim:  </a:t>
            </a:r>
            <a:r>
              <a:rPr lang="en-US" b="0" dirty="0">
                <a:latin typeface="+mn-lt"/>
                <a:cs typeface="Times New Roman"/>
              </a:rPr>
              <a:t>Retrieve the dimension of an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length: </a:t>
            </a:r>
            <a:r>
              <a:rPr lang="en-US" b="0" dirty="0" smtClean="0">
                <a:latin typeface="+mn-lt"/>
                <a:cs typeface="Times New Roman"/>
              </a:rPr>
              <a:t>Get </a:t>
            </a:r>
            <a:r>
              <a:rPr lang="en-US" b="0" dirty="0">
                <a:latin typeface="+mn-lt"/>
                <a:cs typeface="Times New Roman"/>
              </a:rPr>
              <a:t>the length of vectors (including lists) and factors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nrow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a count of the number of rows in an H2OParsedData 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 err="1" smtClean="0">
                <a:latin typeface="+mn-lt"/>
                <a:cs typeface="Times New Roman"/>
              </a:rPr>
              <a:t>ncol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Return </a:t>
            </a:r>
            <a:r>
              <a:rPr lang="en-US" b="0" dirty="0">
                <a:latin typeface="+mn-lt"/>
                <a:cs typeface="Times New Roman"/>
              </a:rPr>
              <a:t>a count of the number of columns in an H2OParsedData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dirty="0" smtClean="0">
              <a:latin typeface="+mn-lt"/>
              <a:cs typeface="Times New Roman"/>
            </a:endParaRPr>
          </a:p>
          <a:p>
            <a:pPr algn="just"/>
            <a:r>
              <a:rPr lang="en-US" dirty="0" smtClean="0">
                <a:latin typeface="+mn-lt"/>
                <a:cs typeface="Times New Roman"/>
              </a:rPr>
              <a:t>h2o.anyFactor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Check </a:t>
            </a:r>
            <a:r>
              <a:rPr lang="en-US" b="0" dirty="0">
                <a:latin typeface="+mn-lt"/>
                <a:cs typeface="Times New Roman"/>
              </a:rPr>
              <a:t>if an H2O parsed data  object has any </a:t>
            </a:r>
            <a:r>
              <a:rPr lang="en-US" b="0" dirty="0" smtClean="0">
                <a:latin typeface="+mn-lt"/>
                <a:cs typeface="Times New Roman"/>
              </a:rPr>
              <a:t>categorical data  </a:t>
            </a:r>
            <a:r>
              <a:rPr lang="en-US" b="0" dirty="0">
                <a:latin typeface="+mn-lt"/>
                <a:cs typeface="Times New Roman"/>
              </a:rPr>
              <a:t>columns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Check </a:t>
            </a:r>
            <a:r>
              <a:rPr lang="en-US" b="0" dirty="0">
                <a:latin typeface="+mn-lt"/>
                <a:cs typeface="Times New Roman"/>
              </a:rPr>
              <a:t>if a given column contains categorical data.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33322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  <a:r>
              <a:rPr lang="en-US" dirty="0" smtClean="0"/>
              <a:t>&lt;- </a:t>
            </a:r>
            <a:r>
              <a:rPr lang="en-US" dirty="0"/>
              <a:t>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54748" y="2685238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Value Assignation</a:t>
            </a:r>
            <a:endParaRPr lang="en-GB" dirty="0"/>
          </a:p>
        </p:txBody>
      </p:sp>
      <p:sp>
        <p:nvSpPr>
          <p:cNvPr id="146" name="Line"/>
          <p:cNvSpPr/>
          <p:nvPr/>
        </p:nvSpPr>
        <p:spPr>
          <a:xfrm>
            <a:off x="256725" y="788794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80370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42405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509395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66724" y="9296786"/>
            <a:ext cx="17697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DATA TYPE COERCION</a:t>
            </a:r>
            <a:endParaRPr lang="es-ES" dirty="0"/>
          </a:p>
        </p:txBody>
      </p:sp>
      <p:sp>
        <p:nvSpPr>
          <p:cNvPr id="154" name="Line"/>
          <p:cNvSpPr/>
          <p:nvPr/>
        </p:nvSpPr>
        <p:spPr>
          <a:xfrm>
            <a:off x="3825482" y="925087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9440958"/>
            <a:ext cx="3075830" cy="9001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 smtClean="0">
                <a:latin typeface="+mn-lt"/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Convert </a:t>
            </a:r>
            <a:r>
              <a:rPr lang="en-US" b="0" dirty="0">
                <a:latin typeface="+mn-lt"/>
                <a:cs typeface="Times New Roman"/>
              </a:rPr>
              <a:t>a column from numeric to factor.</a:t>
            </a: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Converts </a:t>
            </a:r>
            <a:r>
              <a:rPr lang="en-US" b="0" dirty="0">
                <a:latin typeface="+mn-lt"/>
                <a:cs typeface="Times New Roman"/>
              </a:rPr>
              <a:t>a column from factor to date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48465" y="1934642"/>
            <a:ext cx="9313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MATH (H2O)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34473" y="2069095"/>
            <a:ext cx="3042158" cy="49269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abs: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absolute value of x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smtClean="0">
                <a:latin typeface="+mn-lt"/>
                <a:cs typeface="Times New Roman"/>
              </a:rPr>
              <a:t>sign:  </a:t>
            </a:r>
            <a:r>
              <a:rPr lang="en-US" b="0" dirty="0" smtClean="0">
                <a:latin typeface="+mn-lt"/>
                <a:cs typeface="Times New Roman"/>
              </a:rPr>
              <a:t>Return </a:t>
            </a:r>
            <a:r>
              <a:rPr lang="en-US" b="0" dirty="0">
                <a:latin typeface="+mn-lt"/>
                <a:cs typeface="Times New Roman"/>
              </a:rPr>
              <a:t>a vector with the signs of the corresponding elements of x (the sign of a real number is 1, 0, or -1 if the number is positive, zero, or negative, respectively</a:t>
            </a:r>
            <a:r>
              <a:rPr lang="en-US" b="0" dirty="0" smtClean="0">
                <a:latin typeface="+mn-lt"/>
                <a:cs typeface="Times New Roman"/>
              </a:rPr>
              <a:t>).</a:t>
            </a:r>
          </a:p>
          <a:p>
            <a:pPr algn="just"/>
            <a:endParaRPr lang="en-US" sz="2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sqrt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Computes the principal square root of x, √x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</a:t>
            </a:r>
            <a:r>
              <a:rPr lang="en-US" b="0" dirty="0" smtClean="0">
                <a:latin typeface="+mn-lt"/>
                <a:cs typeface="Times New Roman"/>
              </a:rPr>
              <a:t>vector containing </a:t>
            </a:r>
            <a:r>
              <a:rPr lang="en-US" b="0" dirty="0">
                <a:latin typeface="+mn-lt"/>
                <a:cs typeface="Times New Roman"/>
              </a:rPr>
              <a:t>the smallest integers not less than the corresponding elements of x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floor: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trunc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log:  </a:t>
            </a:r>
            <a:r>
              <a:rPr lang="en-US" b="0" dirty="0">
                <a:latin typeface="+mn-lt"/>
                <a:cs typeface="Times New Roman"/>
              </a:rPr>
              <a:t>Compute logarithms (by default, natural logarithms</a:t>
            </a:r>
            <a:r>
              <a:rPr lang="en-US" b="0" dirty="0" smtClean="0">
                <a:latin typeface="+mn-lt"/>
                <a:cs typeface="Times New Roman"/>
              </a:rPr>
              <a:t>).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exp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Compute the exponential function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b="0" dirty="0">
              <a:latin typeface="+mn-lt"/>
              <a:cs typeface="Times New Roman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276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80" name="Table"/>
          <p:cNvGraphicFramePr/>
          <p:nvPr/>
        </p:nvGraphicFramePr>
        <p:xfrm>
          <a:off x="9552767" y="9368497"/>
          <a:ext cx="3343020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2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4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5" name="Basics"/>
          <p:cNvSpPr txBox="1"/>
          <p:nvPr/>
        </p:nvSpPr>
        <p:spPr>
          <a:xfrm>
            <a:off x="306210" y="1562649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 smtClean="0"/>
              <a:t>Dataset</a:t>
            </a:r>
            <a:r>
              <a:rPr lang="es-ES" dirty="0" smtClean="0"/>
              <a:t> </a:t>
            </a:r>
            <a:r>
              <a:rPr lang="es-ES" dirty="0" err="1" smtClean="0"/>
              <a:t>Operations</a:t>
            </a:r>
            <a:endParaRPr lang="es-ES" dirty="0"/>
          </a:p>
        </p:txBody>
      </p:sp>
      <p:sp>
        <p:nvSpPr>
          <p:cNvPr id="298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01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2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03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04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06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 smtClean="0"/>
              <a:t>h2o</a:t>
            </a:r>
            <a:r>
              <a:rPr dirty="0" smtClean="0"/>
              <a:t>: </a:t>
            </a:r>
            <a:r>
              <a:rPr dirty="0"/>
              <a:t>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26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7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separate or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gro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up together sections</a:t>
            </a:r>
            <a:r>
              <a:rPr dirty="0"/>
              <a:t>.</a:t>
            </a:r>
          </a:p>
        </p:txBody>
      </p:sp>
      <p:sp>
        <p:nvSpPr>
          <p:cNvPr id="328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29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30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31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5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333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4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338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36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7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41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39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40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42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43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4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5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6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b="1" dirty="0" err="1"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dirty="0">
                <a:latin typeface="Menlo"/>
                <a:ea typeface="Menlo"/>
                <a:cs typeface="Menlo"/>
                <a:sym typeface="Menlo"/>
              </a:rPr>
              <a:t>Menlo</a:t>
            </a:r>
            <a:r>
              <a:rPr dirty="0"/>
              <a:t>,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rPr dirty="0"/>
              <a:t>,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 dirty="0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www.fontsquirrel.com/fonts/source-sans-pro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rPr dirty="0"/>
              <a:t>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rPr dirty="0"/>
              <a:t>,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 dirty="0">
                <a:latin typeface="Source Sans Pro"/>
                <a:ea typeface="Source Sans Pro"/>
                <a:cs typeface="Source Sans Pro"/>
                <a:sym typeface="Source Sans Pro"/>
                <a:hlinkClick r:id="rId9"/>
              </a:rPr>
              <a:t>fortawesome.github.io/Font-Awesome/get-started/</a:t>
            </a:r>
          </a:p>
        </p:txBody>
      </p:sp>
      <p:sp>
        <p:nvSpPr>
          <p:cNvPr id="347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dirty="0"/>
              <a:t>To use a </a:t>
            </a:r>
            <a:r>
              <a:rPr b="1" dirty="0"/>
              <a:t>font awesome</a:t>
            </a:r>
            <a:r>
              <a:rPr dirty="0"/>
              <a:t> icon, copy and paste one from here </a:t>
            </a:r>
            <a:r>
              <a:rPr u="sng" dirty="0">
                <a:hlinkClick r:id="rId10"/>
              </a:rPr>
              <a:t>fortawesome.github.io/Font-Awesome/</a:t>
            </a:r>
            <a:r>
              <a:rPr u="sng" dirty="0" err="1">
                <a:hlinkClick r:id="rId10"/>
              </a:rPr>
              <a:t>cheatsheet</a:t>
            </a:r>
            <a:r>
              <a:rPr u="sng" dirty="0">
                <a:hlinkClick r:id="rId10"/>
              </a:rPr>
              <a:t>/</a:t>
            </a:r>
            <a:r>
              <a:rPr dirty="0"/>
              <a:t>. Then set the text font to font awesome.</a:t>
            </a:r>
          </a:p>
        </p:txBody>
      </p:sp>
      <p:sp>
        <p:nvSpPr>
          <p:cNvPr id="348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49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FONTS</a:t>
            </a:r>
          </a:p>
        </p:txBody>
      </p:sp>
      <p:sp>
        <p:nvSpPr>
          <p:cNvPr id="351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52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53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354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9563191" y="7051781"/>
            <a:ext cx="735187" cy="3709005"/>
            <a:chOff x="299157" y="0"/>
            <a:chExt cx="735185" cy="3708995"/>
          </a:xfrm>
        </p:grpSpPr>
        <p:graphicFrame>
          <p:nvGraphicFramePr>
            <p:cNvPr id="355" name="Table"/>
            <p:cNvGraphicFramePr/>
            <p:nvPr/>
          </p:nvGraphicFramePr>
          <p:xfrm>
            <a:off x="314133" y="56485"/>
            <a:ext cx="700204" cy="365251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334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56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7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8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7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36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7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36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37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37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38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8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8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8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8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8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39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1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93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94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95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96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97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399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1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402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graphicFrame>
        <p:nvGraphicFramePr>
          <p:cNvPr id="403" name="Table"/>
          <p:cNvGraphicFramePr/>
          <p:nvPr/>
        </p:nvGraphicFramePr>
        <p:xfrm>
          <a:off x="10686528" y="7094435"/>
          <a:ext cx="381000" cy="52019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04" name="Table"/>
          <p:cNvGraphicFramePr/>
          <p:nvPr/>
        </p:nvGraphicFramePr>
        <p:xfrm>
          <a:off x="11270728" y="7046739"/>
          <a:ext cx="381000" cy="35966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5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06" name="Table"/>
          <p:cNvGraphicFramePr/>
          <p:nvPr/>
        </p:nvGraphicFramePr>
        <p:xfrm>
          <a:off x="11272053" y="7438752"/>
          <a:ext cx="3556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7" name="Table"/>
          <p:cNvGraphicFramePr/>
          <p:nvPr/>
        </p:nvGraphicFramePr>
        <p:xfrm>
          <a:off x="11272721" y="7711463"/>
          <a:ext cx="3810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8" name="Table"/>
          <p:cNvGraphicFramePr/>
          <p:nvPr/>
        </p:nvGraphicFramePr>
        <p:xfrm>
          <a:off x="11840238" y="7324452"/>
          <a:ext cx="381000" cy="3749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10" name="Table"/>
          <p:cNvGraphicFramePr/>
          <p:nvPr/>
        </p:nvGraphicFramePr>
        <p:xfrm>
          <a:off x="12449733" y="7087781"/>
          <a:ext cx="381000" cy="27533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1" name="Table"/>
          <p:cNvGraphicFramePr/>
          <p:nvPr/>
        </p:nvGraphicFramePr>
        <p:xfrm>
          <a:off x="13007537" y="7086976"/>
          <a:ext cx="3429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42" name="FONTS"/>
          <p:cNvSpPr txBox="1"/>
          <p:nvPr/>
        </p:nvSpPr>
        <p:spPr>
          <a:xfrm>
            <a:off x="323328" y="1997115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DATA IMPORT / EXPORT</a:t>
            </a:r>
            <a:endParaRPr dirty="0"/>
          </a:p>
        </p:txBody>
      </p:sp>
      <p:sp>
        <p:nvSpPr>
          <p:cNvPr id="143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320439" y="2255550"/>
            <a:ext cx="4080953" cy="1184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 smtClean="0">
                <a:latin typeface="+mn-lt"/>
              </a:rPr>
              <a:t>h2o.downloadCSV</a:t>
            </a:r>
            <a:r>
              <a:rPr lang="es-ES" dirty="0">
                <a:latin typeface="+mn-lt"/>
              </a:rPr>
              <a:t>: </a:t>
            </a:r>
            <a:r>
              <a:rPr lang="es-ES" dirty="0" err="1">
                <a:latin typeface="+mn-lt"/>
              </a:rPr>
              <a:t>Download</a:t>
            </a:r>
            <a:r>
              <a:rPr lang="es-ES" dirty="0">
                <a:latin typeface="+mn-lt"/>
              </a:rPr>
              <a:t> a H2O </a:t>
            </a:r>
            <a:r>
              <a:rPr lang="es-ES" dirty="0" err="1">
                <a:latin typeface="+mn-lt"/>
              </a:rPr>
              <a:t>dataset</a:t>
            </a:r>
            <a:r>
              <a:rPr lang="es-ES" dirty="0">
                <a:latin typeface="+mn-lt"/>
              </a:rPr>
              <a:t>  to a CSV file </a:t>
            </a:r>
            <a:r>
              <a:rPr lang="es-ES" dirty="0" err="1">
                <a:latin typeface="+mn-lt"/>
              </a:rPr>
              <a:t>on</a:t>
            </a:r>
            <a:r>
              <a:rPr lang="es-ES" dirty="0">
                <a:latin typeface="+mn-lt"/>
              </a:rPr>
              <a:t> local disk</a:t>
            </a:r>
            <a:r>
              <a:rPr lang="es-ES" dirty="0" smtClean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 smtClean="0">
                <a:latin typeface="+mn-lt"/>
              </a:rPr>
              <a:t>h2o.exportFile</a:t>
            </a:r>
            <a:r>
              <a:rPr lang="es-ES" dirty="0">
                <a:latin typeface="+mn-lt"/>
              </a:rPr>
              <a:t>:  </a:t>
            </a:r>
            <a:r>
              <a:rPr lang="es-ES" dirty="0" err="1">
                <a:latin typeface="+mn-lt"/>
              </a:rPr>
              <a:t>Export</a:t>
            </a:r>
            <a:r>
              <a:rPr lang="es-ES" dirty="0">
                <a:latin typeface="+mn-lt"/>
              </a:rPr>
              <a:t> H2O Data </a:t>
            </a:r>
            <a:r>
              <a:rPr lang="es-ES" dirty="0" err="1">
                <a:latin typeface="+mn-lt"/>
              </a:rPr>
              <a:t>Frame</a:t>
            </a:r>
            <a:r>
              <a:rPr lang="es-ES" dirty="0">
                <a:latin typeface="+mn-lt"/>
              </a:rPr>
              <a:t> to a file. h2o.importFile:  </a:t>
            </a:r>
            <a:r>
              <a:rPr lang="es-ES" dirty="0" err="1">
                <a:latin typeface="+mn-lt"/>
              </a:rPr>
              <a:t>Import</a:t>
            </a:r>
            <a:r>
              <a:rPr lang="es-ES" dirty="0">
                <a:latin typeface="+mn-lt"/>
              </a:rPr>
              <a:t> a file </a:t>
            </a:r>
            <a:r>
              <a:rPr lang="es-ES" dirty="0" err="1">
                <a:latin typeface="+mn-lt"/>
              </a:rPr>
              <a:t>from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the</a:t>
            </a:r>
            <a:r>
              <a:rPr lang="es-ES" dirty="0">
                <a:latin typeface="+mn-lt"/>
              </a:rPr>
              <a:t> local </a:t>
            </a:r>
            <a:r>
              <a:rPr lang="es-ES" dirty="0" err="1">
                <a:latin typeface="+mn-lt"/>
              </a:rPr>
              <a:t>path</a:t>
            </a:r>
            <a:r>
              <a:rPr lang="es-ES" dirty="0">
                <a:latin typeface="+mn-lt"/>
              </a:rPr>
              <a:t> and </a:t>
            </a:r>
            <a:r>
              <a:rPr lang="es-ES" dirty="0" err="1">
                <a:latin typeface="+mn-lt"/>
              </a:rPr>
              <a:t>parse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it</a:t>
            </a:r>
            <a:r>
              <a:rPr lang="es-ES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 smtClean="0">
                <a:latin typeface="Menlo"/>
                <a:sym typeface="Source Sans Pro"/>
              </a:rPr>
              <a:t>  </a:t>
            </a:r>
            <a:endParaRPr u="sng" dirty="0">
              <a:latin typeface="Menlo"/>
              <a:sym typeface="Source Sans Pro"/>
              <a:hlinkClick r:id="rId9"/>
            </a:endParaRPr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128" y="6169460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8" name="Table"/>
          <p:cNvGraphicFramePr/>
          <p:nvPr>
            <p:extLst>
              <p:ext uri="{D42A27DB-BD31-4B8C-83A1-F6EECF244321}">
                <p14:modId xmlns:p14="http://schemas.microsoft.com/office/powerpoint/2010/main" val="4051965073"/>
              </p:ext>
            </p:extLst>
          </p:nvPr>
        </p:nvGraphicFramePr>
        <p:xfrm>
          <a:off x="1015268" y="7285512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9" name="Group"/>
          <p:cNvGrpSpPr/>
          <p:nvPr/>
        </p:nvGrpSpPr>
        <p:grpSpPr>
          <a:xfrm>
            <a:off x="2686725" y="6169459"/>
            <a:ext cx="448425" cy="448545"/>
            <a:chOff x="0" y="0"/>
            <a:chExt cx="448424" cy="448544"/>
          </a:xfrm>
        </p:grpSpPr>
        <p:pic>
          <p:nvPicPr>
            <p:cNvPr id="11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2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4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15" name="Group"/>
          <p:cNvGrpSpPr/>
          <p:nvPr/>
        </p:nvGrpSpPr>
        <p:grpSpPr>
          <a:xfrm>
            <a:off x="1576327" y="6169460"/>
            <a:ext cx="448425" cy="448544"/>
            <a:chOff x="0" y="0"/>
            <a:chExt cx="448424" cy="448543"/>
          </a:xfrm>
        </p:grpSpPr>
        <p:pic>
          <p:nvPicPr>
            <p:cNvPr id="11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18" name="ICONS"/>
          <p:cNvSpPr txBox="1"/>
          <p:nvPr/>
        </p:nvSpPr>
        <p:spPr>
          <a:xfrm>
            <a:off x="868835" y="6688309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ICONS</a:t>
            </a:r>
          </a:p>
        </p:txBody>
      </p:sp>
      <p:sp>
        <p:nvSpPr>
          <p:cNvPr id="119" name="MOCK TABLES"/>
          <p:cNvSpPr txBox="1"/>
          <p:nvPr/>
        </p:nvSpPr>
        <p:spPr>
          <a:xfrm>
            <a:off x="841088" y="5456009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120" name="MOCK GRAPHS"/>
          <p:cNvSpPr txBox="1"/>
          <p:nvPr/>
        </p:nvSpPr>
        <p:spPr>
          <a:xfrm>
            <a:off x="816994" y="5814710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121" name="TABLES"/>
          <p:cNvSpPr txBox="1"/>
          <p:nvPr/>
        </p:nvSpPr>
        <p:spPr>
          <a:xfrm>
            <a:off x="816994" y="6960824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grpSp>
        <p:nvGrpSpPr>
          <p:cNvPr id="122" name="Group"/>
          <p:cNvGrpSpPr/>
          <p:nvPr/>
        </p:nvGrpSpPr>
        <p:grpSpPr>
          <a:xfrm>
            <a:off x="2131526" y="6169460"/>
            <a:ext cx="448425" cy="448544"/>
            <a:chOff x="0" y="0"/>
            <a:chExt cx="448424" cy="448543"/>
          </a:xfrm>
        </p:grpSpPr>
        <p:pic>
          <p:nvPicPr>
            <p:cNvPr id="12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25" name="Line"/>
          <p:cNvSpPr/>
          <p:nvPr/>
        </p:nvSpPr>
        <p:spPr>
          <a:xfrm>
            <a:off x="827593" y="663312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6" name="Line"/>
          <p:cNvSpPr/>
          <p:nvPr/>
        </p:nvSpPr>
        <p:spPr>
          <a:xfrm>
            <a:off x="775752" y="576516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" name="Line"/>
          <p:cNvSpPr/>
          <p:nvPr/>
        </p:nvSpPr>
        <p:spPr>
          <a:xfrm>
            <a:off x="775752" y="691470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7853469" y="1315649"/>
            <a:ext cx="100435" cy="0"/>
          </a:xfrm>
          <a:custGeom>
            <a:avLst/>
            <a:gdLst/>
            <a:ahLst/>
            <a:cxnLst/>
            <a:rect l="l" t="t" r="r" b="b"/>
            <a:pathLst>
              <a:path w="72313">
                <a:moveTo>
                  <a:pt x="0" y="0"/>
                </a:moveTo>
                <a:lnTo>
                  <a:pt x="7231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9" name="object 9"/>
          <p:cNvSpPr txBox="1"/>
          <p:nvPr/>
        </p:nvSpPr>
        <p:spPr>
          <a:xfrm>
            <a:off x="4109862" y="617587"/>
            <a:ext cx="5784690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38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5822" y="4498266"/>
            <a:ext cx="5762911" cy="59896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Math</a:t>
            </a:r>
            <a:r>
              <a:rPr sz="1389" spc="2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(generic)</a:t>
            </a:r>
          </a:p>
          <a:p>
            <a:pPr marL="17639" marR="132658">
              <a:lnSpc>
                <a:spcPct val="99658"/>
              </a:lnSpc>
              <a:spcBef>
                <a:spcPts val="919"/>
              </a:spcBef>
            </a:pPr>
            <a:r>
              <a:rPr sz="1389" dirty="0">
                <a:latin typeface="Times New Roman"/>
                <a:cs typeface="Times New Roman"/>
              </a:rPr>
              <a:t>cummax: </a:t>
            </a:r>
            <a:r>
              <a:rPr sz="1389" spc="1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cumul</a:t>
            </a:r>
            <a:r>
              <a:rPr sz="1389" spc="6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tive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maxima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rgument.</a:t>
            </a:r>
          </a:p>
          <a:p>
            <a:pPr marL="17639" marR="165362">
              <a:lnSpc>
                <a:spcPct val="99658"/>
              </a:lnSpc>
              <a:spcBef>
                <a:spcPts val="932"/>
              </a:spcBef>
            </a:pPr>
            <a:r>
              <a:rPr sz="1389" dirty="0">
                <a:latin typeface="Times New Roman"/>
                <a:cs typeface="Times New Roman"/>
              </a:rPr>
              <a:t>cummin: </a:t>
            </a:r>
            <a:r>
              <a:rPr sz="1389" spc="3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cumul</a:t>
            </a:r>
            <a:r>
              <a:rPr sz="1389" spc="6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tive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minima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rgument.</a:t>
            </a:r>
          </a:p>
          <a:p>
            <a:pPr marL="17639">
              <a:lnSpc>
                <a:spcPct val="99658"/>
              </a:lnSpc>
              <a:spcBef>
                <a:spcPts val="932"/>
              </a:spcBef>
            </a:pPr>
            <a:r>
              <a:rPr sz="1389" dirty="0">
                <a:latin typeface="Times New Roman"/>
                <a:cs typeface="Times New Roman"/>
              </a:rPr>
              <a:t>cumprod:</a:t>
            </a:r>
            <a:r>
              <a:rPr sz="1389" spc="2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cumulative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ducts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rgument.</a:t>
            </a:r>
          </a:p>
          <a:p>
            <a:pPr marL="17639" marR="338668">
              <a:lnSpc>
                <a:spcPct val="99658"/>
              </a:lnSpc>
              <a:spcBef>
                <a:spcPts val="932"/>
              </a:spcBef>
            </a:pPr>
            <a:r>
              <a:rPr sz="1389" dirty="0">
                <a:latin typeface="Times New Roman"/>
                <a:cs typeface="Times New Roman"/>
              </a:rPr>
              <a:t>cumsum: </a:t>
            </a:r>
            <a:r>
              <a:rPr sz="1389" spc="1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cumul</a:t>
            </a:r>
            <a:r>
              <a:rPr sz="1389" spc="6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tive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rgument.</a:t>
            </a:r>
          </a:p>
          <a:p>
            <a:pPr marL="17639" marR="12785">
              <a:lnSpc>
                <a:spcPct val="95825"/>
              </a:lnSpc>
              <a:spcBef>
                <a:spcPts val="932"/>
              </a:spcBef>
            </a:pPr>
            <a:r>
              <a:rPr sz="1389" dirty="0">
                <a:latin typeface="Times New Roman"/>
                <a:cs typeface="Times New Roman"/>
              </a:rPr>
              <a:t>log10: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common</a:t>
            </a:r>
            <a:r>
              <a:rPr sz="1389" spc="1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(i.e.,</a:t>
            </a:r>
            <a:r>
              <a:rPr sz="1389" spc="2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base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10)</a:t>
            </a:r>
            <a:r>
              <a:rPr sz="1389" spc="1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rithms</a:t>
            </a:r>
          </a:p>
          <a:p>
            <a:pPr marL="17639" marR="12785">
              <a:lnSpc>
                <a:spcPct val="95825"/>
              </a:lnSpc>
              <a:spcBef>
                <a:spcPts val="993"/>
              </a:spcBef>
            </a:pPr>
            <a:r>
              <a:rPr sz="1389" dirty="0">
                <a:latin typeface="Times New Roman"/>
                <a:cs typeface="Times New Roman"/>
              </a:rPr>
              <a:t>log2: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bin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ry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(i.e.,</a:t>
            </a:r>
            <a:r>
              <a:rPr sz="1389" spc="2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base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2)</a:t>
            </a:r>
            <a:r>
              <a:rPr sz="1389" spc="1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rithms.</a:t>
            </a:r>
          </a:p>
          <a:p>
            <a:pPr marL="17639" marR="12785">
              <a:lnSpc>
                <a:spcPct val="97696"/>
              </a:lnSpc>
              <a:spcBef>
                <a:spcPts val="969"/>
              </a:spcBef>
            </a:pPr>
            <a:r>
              <a:rPr sz="1389" dirty="0">
                <a:latin typeface="Times New Roman"/>
                <a:cs typeface="Times New Roman"/>
              </a:rPr>
              <a:t>log1p: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log(1+x) </a:t>
            </a:r>
            <a:r>
              <a:rPr sz="1389" spc="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accurately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also</a:t>
            </a:r>
            <a:r>
              <a:rPr sz="1389" spc="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Cambria"/>
                <a:cs typeface="Cambria"/>
              </a:rPr>
              <a:t>|</a:t>
            </a:r>
            <a:r>
              <a:rPr sz="1389" dirty="0">
                <a:latin typeface="Times New Roman"/>
                <a:cs typeface="Times New Roman"/>
              </a:rPr>
              <a:t>x</a:t>
            </a:r>
            <a:r>
              <a:rPr sz="1389" dirty="0">
                <a:latin typeface="Cambria"/>
                <a:cs typeface="Cambria"/>
              </a:rPr>
              <a:t>|</a:t>
            </a:r>
            <a:r>
              <a:rPr sz="1389" dirty="0">
                <a:latin typeface="Times New Roman"/>
                <a:cs typeface="Times New Roman"/>
              </a:rPr>
              <a:t>&lt;&lt;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1.</a:t>
            </a:r>
          </a:p>
          <a:p>
            <a:pPr marL="17639" marR="2230844">
              <a:lnSpc>
                <a:spcPts val="1596"/>
              </a:lnSpc>
              <a:spcBef>
                <a:spcPts val="985"/>
              </a:spcBef>
            </a:pPr>
            <a:r>
              <a:rPr sz="1389" dirty="0">
                <a:latin typeface="Times New Roman"/>
                <a:cs typeface="Times New Roman"/>
              </a:rPr>
              <a:t>acos: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rc-cosine. </a:t>
            </a:r>
          </a:p>
          <a:p>
            <a:pPr marL="17639" marR="2230844">
              <a:lnSpc>
                <a:spcPts val="1596"/>
              </a:lnSpc>
              <a:spcBef>
                <a:spcPts val="993"/>
              </a:spcBef>
            </a:pPr>
            <a:r>
              <a:rPr sz="1389" dirty="0">
                <a:latin typeface="Times New Roman"/>
                <a:cs typeface="Times New Roman"/>
              </a:rPr>
              <a:t>acosh: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olic</a:t>
            </a:r>
            <a:r>
              <a:rPr sz="1389" spc="-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rc-cosine. </a:t>
            </a:r>
          </a:p>
          <a:p>
            <a:pPr marL="17639" marR="2230844">
              <a:lnSpc>
                <a:spcPts val="1596"/>
              </a:lnSpc>
              <a:spcBef>
                <a:spcPts val="993"/>
              </a:spcBef>
            </a:pPr>
            <a:r>
              <a:rPr sz="1389" dirty="0">
                <a:latin typeface="Times New Roman"/>
                <a:cs typeface="Times New Roman"/>
              </a:rPr>
              <a:t>asin: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rc-sine. </a:t>
            </a:r>
          </a:p>
          <a:p>
            <a:pPr marL="17639" marR="2230844">
              <a:lnSpc>
                <a:spcPts val="1596"/>
              </a:lnSpc>
              <a:spcBef>
                <a:spcPts val="993"/>
              </a:spcBef>
            </a:pPr>
            <a:r>
              <a:rPr sz="1389" dirty="0">
                <a:latin typeface="Times New Roman"/>
                <a:cs typeface="Times New Roman"/>
              </a:rPr>
              <a:t>asinh: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olic</a:t>
            </a:r>
            <a:r>
              <a:rPr sz="1389" spc="-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rc-sine. </a:t>
            </a:r>
          </a:p>
          <a:p>
            <a:pPr marL="17639" marR="2230844">
              <a:lnSpc>
                <a:spcPts val="1596"/>
              </a:lnSpc>
              <a:spcBef>
                <a:spcPts val="993"/>
              </a:spcBef>
            </a:pPr>
            <a:r>
              <a:rPr sz="1389" dirty="0">
                <a:latin typeface="Times New Roman"/>
                <a:cs typeface="Times New Roman"/>
              </a:rPr>
              <a:t>atan: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rc-tangent. </a:t>
            </a:r>
          </a:p>
          <a:p>
            <a:pPr marL="17639" marR="2230844">
              <a:lnSpc>
                <a:spcPts val="1596"/>
              </a:lnSpc>
              <a:spcBef>
                <a:spcPts val="993"/>
              </a:spcBef>
            </a:pPr>
            <a:r>
              <a:rPr sz="1389" dirty="0">
                <a:latin typeface="Times New Roman"/>
                <a:cs typeface="Times New Roman"/>
              </a:rPr>
              <a:t>atanh: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olic</a:t>
            </a:r>
            <a:r>
              <a:rPr sz="1389" spc="-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rc-tangent.</a:t>
            </a:r>
          </a:p>
          <a:p>
            <a:pPr marL="17639" marR="12785">
              <a:lnSpc>
                <a:spcPct val="97696"/>
              </a:lnSpc>
              <a:spcBef>
                <a:spcPts val="1007"/>
              </a:spcBef>
            </a:pPr>
            <a:r>
              <a:rPr sz="1389" dirty="0">
                <a:latin typeface="Times New Roman"/>
                <a:cs typeface="Times New Roman"/>
              </a:rPr>
              <a:t>expm1: 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exp(x)</a:t>
            </a:r>
            <a:r>
              <a:rPr sz="1389" spc="1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-</a:t>
            </a:r>
            <a:r>
              <a:rPr sz="1389" spc="1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</a:t>
            </a:r>
            <a:r>
              <a:rPr sz="1389" spc="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accurately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also</a:t>
            </a:r>
            <a:r>
              <a:rPr sz="1389" spc="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Cambria"/>
                <a:cs typeface="Cambria"/>
              </a:rPr>
              <a:t>|</a:t>
            </a:r>
            <a:r>
              <a:rPr sz="1389" dirty="0">
                <a:latin typeface="Times New Roman"/>
                <a:cs typeface="Times New Roman"/>
              </a:rPr>
              <a:t>x</a:t>
            </a:r>
            <a:r>
              <a:rPr sz="1389" dirty="0">
                <a:latin typeface="Cambria"/>
                <a:cs typeface="Cambria"/>
              </a:rPr>
              <a:t>|</a:t>
            </a:r>
            <a:r>
              <a:rPr sz="1389" dirty="0">
                <a:latin typeface="Times New Roman"/>
                <a:cs typeface="Times New Roman"/>
              </a:rPr>
              <a:t>&lt;&lt;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1.</a:t>
            </a:r>
          </a:p>
          <a:p>
            <a:pPr marL="17639" marR="12785">
              <a:lnSpc>
                <a:spcPct val="95825"/>
              </a:lnSpc>
              <a:spcBef>
                <a:spcPts val="985"/>
              </a:spcBef>
            </a:pPr>
            <a:r>
              <a:rPr sz="1389" dirty="0">
                <a:latin typeface="Times New Roman"/>
                <a:cs typeface="Times New Roman"/>
              </a:rPr>
              <a:t>cos: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cosine.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03229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4" name="object 4"/>
          <p:cNvSpPr txBox="1"/>
          <p:nvPr/>
        </p:nvSpPr>
        <p:spPr>
          <a:xfrm>
            <a:off x="5362339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6253215" y="573386"/>
            <a:ext cx="3589283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7853469" y="1121621"/>
            <a:ext cx="10043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7336278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109861" y="617587"/>
            <a:ext cx="5784683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spcBef>
                <a:spcPts val="74"/>
              </a:spcBef>
            </a:pPr>
            <a:r>
              <a:rPr sz="1389" u="sng" dirty="0">
                <a:latin typeface="Times New Roman"/>
                <a:cs typeface="Times New Roman"/>
              </a:rPr>
              <a:t>                                                                                </a:t>
            </a:r>
            <a:r>
              <a:rPr sz="1389" u="sng" spc="14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136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 </a:t>
            </a:r>
            <a:r>
              <a:rPr sz="1389" u="sng" spc="240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258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39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1" y="1292109"/>
            <a:ext cx="5812086" cy="4192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cosh: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olic</a:t>
            </a:r>
            <a:r>
              <a:rPr sz="1389" spc="-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cosine.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872"/>
              </a:spcBef>
            </a:pPr>
            <a:r>
              <a:rPr sz="1389" dirty="0">
                <a:latin typeface="Times New Roman"/>
                <a:cs typeface="Times New Roman"/>
              </a:rPr>
              <a:t>cospi: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tw</a:t>
            </a:r>
            <a:r>
              <a:rPr sz="1389" dirty="0">
                <a:latin typeface="Times New Roman"/>
                <a:cs typeface="Times New Roman"/>
              </a:rPr>
              <a:t>o-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rc-cosine.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sin: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sine.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sinh: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olic</a:t>
            </a:r>
            <a:r>
              <a:rPr sz="1389" spc="-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sine.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sinpi: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tw</a:t>
            </a:r>
            <a:r>
              <a:rPr sz="1389" dirty="0">
                <a:latin typeface="Times New Roman"/>
                <a:cs typeface="Times New Roman"/>
              </a:rPr>
              <a:t>o-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rc-sine.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tan: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tangent.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tanh: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olic</a:t>
            </a:r>
            <a:r>
              <a:rPr sz="1389" spc="-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tangent.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tanpi: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tw</a:t>
            </a:r>
            <a:r>
              <a:rPr sz="1389" dirty="0">
                <a:latin typeface="Times New Roman"/>
                <a:cs typeface="Times New Roman"/>
              </a:rPr>
              <a:t>o-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rc-tangent.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gamma:</a:t>
            </a:r>
            <a:r>
              <a:rPr sz="1389" spc="30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gamma</a:t>
            </a:r>
            <a:r>
              <a:rPr sz="1389" spc="2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function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spc="75" dirty="0">
                <a:latin typeface="Times New Roman"/>
                <a:cs typeface="Times New Roman"/>
              </a:rPr>
              <a:t>γ</a:t>
            </a:r>
            <a:r>
              <a:rPr sz="1389" dirty="0">
                <a:latin typeface="Times New Roman"/>
                <a:cs typeface="Times New Roman"/>
              </a:rPr>
              <a:t>x</a:t>
            </a:r>
            <a:endParaRPr sz="1389">
              <a:latin typeface="Times New Roman"/>
              <a:cs typeface="Times New Roman"/>
            </a:endParaRPr>
          </a:p>
          <a:p>
            <a:pPr marL="17639" marR="182976">
              <a:lnSpc>
                <a:spcPct val="99658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lgamma:</a:t>
            </a:r>
            <a:r>
              <a:rPr sz="1389" spc="2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natural</a:t>
            </a:r>
            <a:r>
              <a:rPr sz="1389" spc="3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rithm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absolute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gamma function.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86"/>
              </a:spcBef>
            </a:pPr>
            <a:r>
              <a:rPr sz="1389" dirty="0">
                <a:latin typeface="Times New Roman"/>
                <a:cs typeface="Times New Roman"/>
              </a:rPr>
              <a:t>digamma:</a:t>
            </a:r>
            <a:r>
              <a:rPr sz="1389" spc="28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first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derivative</a:t>
            </a:r>
            <a:r>
              <a:rPr sz="1389" spc="-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rithm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gamma</a:t>
            </a:r>
            <a:r>
              <a:rPr sz="1389" spc="1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function.</a:t>
            </a:r>
            <a:endParaRPr sz="1389">
              <a:latin typeface="Times New Roman"/>
              <a:cs typeface="Times New Roman"/>
            </a:endParaRPr>
          </a:p>
          <a:p>
            <a:pPr marL="17639" marR="333808">
              <a:lnSpc>
                <a:spcPct val="99658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trigamma: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second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derivative</a:t>
            </a:r>
            <a:r>
              <a:rPr sz="1389" spc="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rithm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gamma function.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1" y="5709228"/>
            <a:ext cx="5545736" cy="2895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Math2</a:t>
            </a:r>
            <a:r>
              <a:rPr sz="1389" spc="2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(H2O)</a:t>
            </a:r>
            <a:endParaRPr sz="1389">
              <a:latin typeface="Times New Roman"/>
              <a:cs typeface="Times New Roman"/>
            </a:endParaRPr>
          </a:p>
          <a:p>
            <a:pPr marL="17639" marR="50943">
              <a:lnSpc>
                <a:spcPct val="99658"/>
              </a:lnSpc>
              <a:spcBef>
                <a:spcPts val="874"/>
              </a:spcBef>
            </a:pPr>
            <a:r>
              <a:rPr sz="1389" dirty="0">
                <a:latin typeface="Times New Roman"/>
                <a:cs typeface="Times New Roman"/>
              </a:rPr>
              <a:t>round: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Round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ecified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decimal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places.</a:t>
            </a:r>
            <a:r>
              <a:rPr sz="1389" spc="2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default</a:t>
            </a:r>
            <a:r>
              <a:rPr sz="1389" spc="1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0.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86"/>
              </a:spcBef>
            </a:pPr>
            <a:r>
              <a:rPr sz="1389" dirty="0">
                <a:latin typeface="Times New Roman"/>
                <a:cs typeface="Times New Roman"/>
              </a:rPr>
              <a:t>signif: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Round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ecified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significant</a:t>
            </a:r>
            <a:r>
              <a:rPr sz="1389" spc="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digits.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Summ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ry</a:t>
            </a:r>
            <a:r>
              <a:rPr sz="1389" spc="1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(H2O)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max: 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maximum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input</a:t>
            </a:r>
            <a:r>
              <a:rPr sz="1389" spc="232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rguments.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min: </a:t>
            </a:r>
            <a:r>
              <a:rPr sz="1389" spc="2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minimum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input</a:t>
            </a:r>
            <a:r>
              <a:rPr sz="1389" spc="232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rguments.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range: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containing</a:t>
            </a:r>
            <a:r>
              <a:rPr sz="1389" spc="1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minimum</a:t>
            </a:r>
            <a:r>
              <a:rPr sz="1389" spc="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maximum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given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rguments.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86"/>
              </a:spcBef>
            </a:pPr>
            <a:r>
              <a:rPr sz="1389" dirty="0">
                <a:latin typeface="Times New Roman"/>
                <a:cs typeface="Times New Roman"/>
              </a:rPr>
              <a:t>sum: 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Calculate</a:t>
            </a:r>
            <a:r>
              <a:rPr sz="1389" spc="1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resent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its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8829495"/>
            <a:ext cx="5662826" cy="1391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Summ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ry</a:t>
            </a:r>
            <a:r>
              <a:rPr sz="1389" spc="1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(generic)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74"/>
              </a:spcBef>
            </a:pPr>
            <a:r>
              <a:rPr sz="1389" dirty="0">
                <a:latin typeface="Times New Roman"/>
                <a:cs typeface="Times New Roman"/>
              </a:rPr>
              <a:t>prod: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duct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resent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its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rguments.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any: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logical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rs,</a:t>
            </a:r>
            <a:r>
              <a:rPr sz="1389" spc="1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determine</a:t>
            </a:r>
            <a:r>
              <a:rPr sz="1389" spc="2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at</a:t>
            </a:r>
            <a:r>
              <a:rPr sz="1389" spc="2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least</a:t>
            </a:r>
            <a:r>
              <a:rPr sz="1389" spc="19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 true.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86"/>
              </a:spcBef>
            </a:pPr>
            <a:r>
              <a:rPr sz="1389" dirty="0">
                <a:latin typeface="Times New Roman"/>
                <a:cs typeface="Times New Roman"/>
              </a:rPr>
              <a:t>all: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logical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rs,</a:t>
            </a:r>
            <a:r>
              <a:rPr sz="1389" spc="1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determine</a:t>
            </a:r>
            <a:r>
              <a:rPr sz="1389" spc="2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true.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573386"/>
            <a:ext cx="3588719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4" name="object 4"/>
          <p:cNvSpPr txBox="1"/>
          <p:nvPr/>
        </p:nvSpPr>
        <p:spPr>
          <a:xfrm>
            <a:off x="8450785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9341661" y="573386"/>
            <a:ext cx="109131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9499470" y="573386"/>
            <a:ext cx="167293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7036463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5086985" y="5475040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6" name="object 16"/>
          <p:cNvSpPr txBox="1"/>
          <p:nvPr/>
        </p:nvSpPr>
        <p:spPr>
          <a:xfrm>
            <a:off x="4105469" y="617587"/>
            <a:ext cx="5789082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40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9861" y="1282150"/>
            <a:ext cx="2348669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Other</a:t>
            </a:r>
            <a:r>
              <a:rPr sz="1944" spc="304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Aggregations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4586" y="1796553"/>
            <a:ext cx="5592481" cy="2238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913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Non-Group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Generic</a:t>
            </a:r>
            <a:r>
              <a:rPr sz="1389" spc="-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Summ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ries</a:t>
            </a:r>
            <a:endParaRPr sz="1389">
              <a:latin typeface="Times New Roman"/>
              <a:cs typeface="Times New Roman"/>
            </a:endParaRPr>
          </a:p>
          <a:p>
            <a:pPr marL="22913" marR="12785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mean: 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Generic</a:t>
            </a:r>
            <a:r>
              <a:rPr sz="1389" spc="-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function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(trimmed)</a:t>
            </a:r>
            <a:r>
              <a:rPr sz="1389" spc="342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rithm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tic</a:t>
            </a:r>
            <a:r>
              <a:rPr sz="1389" spc="3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mean.</a:t>
            </a:r>
            <a:endParaRPr sz="1389">
              <a:latin typeface="Times New Roman"/>
              <a:cs typeface="Times New Roman"/>
            </a:endParaRPr>
          </a:p>
          <a:p>
            <a:pPr marL="22913" marR="2217">
              <a:lnSpc>
                <a:spcPct val="99658"/>
              </a:lnSpc>
              <a:spcBef>
                <a:spcPts val="931"/>
              </a:spcBef>
            </a:pPr>
            <a:r>
              <a:rPr sz="1389" dirty="0">
                <a:latin typeface="Times New Roman"/>
                <a:cs typeface="Times New Roman"/>
              </a:rPr>
              <a:t>sd: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Calculate</a:t>
            </a:r>
            <a:r>
              <a:rPr sz="1389" spc="1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stand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rd </a:t>
            </a:r>
            <a:r>
              <a:rPr sz="1389" spc="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deviation</a:t>
            </a:r>
            <a:r>
              <a:rPr sz="1389" spc="1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continuous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real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valued data.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69"/>
              </a:spcBef>
            </a:pPr>
            <a:r>
              <a:rPr sz="1389" dirty="0">
                <a:latin typeface="Times New Roman"/>
                <a:cs typeface="Times New Roman"/>
              </a:rPr>
              <a:t>var: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riance</a:t>
            </a:r>
            <a:r>
              <a:rPr sz="1389" spc="10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x.</a:t>
            </a:r>
            <a:endParaRPr sz="1389">
              <a:latin typeface="Times New Roman"/>
              <a:cs typeface="Times New Roman"/>
            </a:endParaRPr>
          </a:p>
          <a:p>
            <a:pPr marL="22913">
              <a:lnSpc>
                <a:spcPct val="99658"/>
              </a:lnSpc>
              <a:spcBef>
                <a:spcPts val="931"/>
              </a:spcBef>
            </a:pPr>
            <a:r>
              <a:rPr sz="1389" dirty="0">
                <a:latin typeface="Times New Roman"/>
                <a:cs typeface="Times New Roman"/>
              </a:rPr>
              <a:t>summary:</a:t>
            </a:r>
            <a:r>
              <a:rPr sz="1389" spc="2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Pr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duce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result</a:t>
            </a:r>
            <a:r>
              <a:rPr sz="1389" spc="1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summ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ries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results</a:t>
            </a:r>
            <a:r>
              <a:rPr sz="1389" spc="1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rious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fitting functions.</a:t>
            </a:r>
            <a:endParaRPr sz="1389">
              <a:latin typeface="Times New Roman"/>
              <a:cs typeface="Times New Roman"/>
            </a:endParaRPr>
          </a:p>
          <a:p>
            <a:pPr marL="22913" marR="12785">
              <a:lnSpc>
                <a:spcPct val="95825"/>
              </a:lnSpc>
              <a:spcBef>
                <a:spcPts val="869"/>
              </a:spcBef>
            </a:pPr>
            <a:r>
              <a:rPr sz="1389" dirty="0">
                <a:latin typeface="Times New Roman"/>
                <a:cs typeface="Times New Roman"/>
              </a:rPr>
              <a:t>quantile: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Obtain</a:t>
            </a:r>
            <a:r>
              <a:rPr sz="1389" spc="2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quantiles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9861" y="4255186"/>
            <a:ext cx="5185419" cy="532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</a:t>
            </a:r>
            <a:r>
              <a:rPr sz="1389" spc="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/</a:t>
            </a:r>
            <a:r>
              <a:rPr sz="1389" spc="-1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Aggregation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apply: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Apply</a:t>
            </a:r>
            <a:r>
              <a:rPr sz="1389" spc="-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function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over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 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(an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rr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y).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9861" y="5007624"/>
            <a:ext cx="5404608" cy="532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Group</a:t>
            </a:r>
            <a:r>
              <a:rPr sz="1389" spc="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By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Aggregation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h2o.group</a:t>
            </a:r>
            <a:r>
              <a:rPr sz="1389" spc="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by: 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Apply</a:t>
            </a:r>
            <a:r>
              <a:rPr sz="1389" spc="-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aggregate</a:t>
            </a:r>
            <a:r>
              <a:rPr sz="1389" spc="2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function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each</a:t>
            </a:r>
            <a:r>
              <a:rPr sz="1389" spc="1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group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1" y="5539613"/>
            <a:ext cx="641894" cy="211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dataset.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9862" y="5970954"/>
            <a:ext cx="5572935" cy="7429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abulation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h2o.table: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Use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cross-classifying</a:t>
            </a:r>
            <a:r>
              <a:rPr sz="1389" spc="1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table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counts</a:t>
            </a:r>
            <a:r>
              <a:rPr sz="1389" spc="2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at each</a:t>
            </a:r>
            <a:r>
              <a:rPr sz="1389" spc="1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combination</a:t>
            </a:r>
            <a:r>
              <a:rPr sz="1389" spc="19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lev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ls.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2" y="7027542"/>
            <a:ext cx="1751115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Data</a:t>
            </a:r>
            <a:r>
              <a:rPr sz="1944" spc="343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Munging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1" y="7541963"/>
            <a:ext cx="2586261" cy="532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General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is.na: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missing</a:t>
            </a:r>
            <a:r>
              <a:rPr sz="1389" spc="-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nts.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8294402"/>
            <a:ext cx="5287285" cy="532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Element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Index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Selection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h2o.which: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ers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which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condition</a:t>
            </a:r>
            <a:r>
              <a:rPr sz="1389" spc="1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true.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1" y="9046842"/>
            <a:ext cx="5391200" cy="742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Conditional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alue</a:t>
            </a:r>
            <a:r>
              <a:rPr sz="1389" spc="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Selection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h2o.ifelse: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Apply</a:t>
            </a:r>
            <a:r>
              <a:rPr sz="1389" spc="-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conditional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statements </a:t>
            </a:r>
            <a:r>
              <a:rPr sz="1389" spc="1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</a:t>
            </a:r>
            <a:r>
              <a:rPr sz="1389" spc="3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9862" y="10010173"/>
            <a:ext cx="2384496" cy="211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836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5357947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6248824" y="573386"/>
            <a:ext cx="359367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40633607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4109861" y="617587"/>
            <a:ext cx="5784683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spcBef>
                <a:spcPts val="74"/>
              </a:spcBef>
            </a:pPr>
            <a:r>
              <a:rPr sz="1389" u="sng" dirty="0">
                <a:latin typeface="Times New Roman"/>
                <a:cs typeface="Times New Roman"/>
              </a:rPr>
              <a:t>                                                                                </a:t>
            </a:r>
            <a:r>
              <a:rPr sz="1389" u="sng" spc="14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136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 </a:t>
            </a:r>
            <a:r>
              <a:rPr sz="1389" u="sng" spc="240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258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41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2" y="1292109"/>
            <a:ext cx="3771851" cy="214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h2o.cut: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</a:t>
            </a:r>
            <a:r>
              <a:rPr sz="1389" spc="30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F</a:t>
            </a:r>
            <a:r>
              <a:rPr sz="1389" dirty="0">
                <a:latin typeface="Times New Roman"/>
                <a:cs typeface="Times New Roman"/>
              </a:rPr>
              <a:t>act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3881" y="1726245"/>
            <a:ext cx="5701776" cy="255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18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</a:t>
            </a:r>
            <a:r>
              <a:rPr sz="1389" spc="2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h2o.strsplit: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Splits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input</a:t>
            </a:r>
            <a:r>
              <a:rPr sz="1389" spc="2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split. 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928"/>
              </a:spcBef>
            </a:pPr>
            <a:r>
              <a:rPr sz="1389" dirty="0">
                <a:latin typeface="Times New Roman"/>
                <a:cs typeface="Times New Roman"/>
              </a:rPr>
              <a:t>h2o.tolower: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Change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</a:t>
            </a:r>
            <a:r>
              <a:rPr sz="1389" spc="3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-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928"/>
              </a:spcBef>
            </a:pPr>
            <a:r>
              <a:rPr sz="1389" dirty="0">
                <a:latin typeface="Times New Roman"/>
                <a:cs typeface="Times New Roman"/>
              </a:rPr>
              <a:t>h2o.toupper: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Change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</a:t>
            </a:r>
            <a:r>
              <a:rPr sz="1389" spc="3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-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928"/>
              </a:spcBef>
            </a:pPr>
            <a:r>
              <a:rPr sz="1389" dirty="0">
                <a:latin typeface="Times New Roman"/>
                <a:cs typeface="Times New Roman"/>
              </a:rPr>
              <a:t>h2o.trim: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6" dirty="0">
                <a:latin typeface="Times New Roman"/>
                <a:cs typeface="Times New Roman"/>
              </a:rPr>
              <a:t>m</a:t>
            </a:r>
            <a:r>
              <a:rPr sz="1389" dirty="0">
                <a:latin typeface="Times New Roman"/>
                <a:cs typeface="Times New Roman"/>
              </a:rPr>
              <a:t>ove</a:t>
            </a:r>
            <a:r>
              <a:rPr sz="1389" spc="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leading</a:t>
            </a:r>
            <a:r>
              <a:rPr sz="1389" spc="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trailing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white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space.</a:t>
            </a:r>
            <a:endParaRPr sz="1389">
              <a:latin typeface="Times New Roman"/>
              <a:cs typeface="Times New Roman"/>
            </a:endParaRPr>
          </a:p>
          <a:p>
            <a:pPr marL="17639" indent="5979">
              <a:lnSpc>
                <a:spcPct val="99658"/>
              </a:lnSpc>
              <a:spcBef>
                <a:spcPts val="963"/>
              </a:spcBef>
            </a:pPr>
            <a:r>
              <a:rPr sz="1389" dirty="0">
                <a:latin typeface="Times New Roman"/>
                <a:cs typeface="Times New Roman"/>
              </a:rPr>
              <a:t>h2o.gsub: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pattern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&amp;</a:t>
            </a:r>
            <a:r>
              <a:rPr sz="1389" spc="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instances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matched</a:t>
            </a:r>
            <a:r>
              <a:rPr sz="1389" spc="30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pattern 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replacement</a:t>
            </a:r>
            <a:r>
              <a:rPr sz="1389" spc="2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globall</a:t>
            </a:r>
            <a:r>
              <a:rPr sz="1389" spc="-110" dirty="0">
                <a:latin typeface="Times New Roman"/>
                <a:cs typeface="Times New Roman"/>
              </a:rPr>
              <a:t>y</a:t>
            </a:r>
            <a:r>
              <a:rPr sz="1389" dirty="0">
                <a:latin typeface="Times New Roman"/>
                <a:cs typeface="Times New Roman"/>
              </a:rPr>
              <a:t>.</a:t>
            </a:r>
            <a:endParaRPr sz="1389">
              <a:latin typeface="Times New Roman"/>
              <a:cs typeface="Times New Roman"/>
            </a:endParaRPr>
          </a:p>
          <a:p>
            <a:pPr marL="23618" marR="354913">
              <a:lnSpc>
                <a:spcPct val="99658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h2o.sub: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pattern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&amp;</a:t>
            </a:r>
            <a:r>
              <a:rPr sz="1389" spc="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first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matched pattern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replacement</a:t>
            </a:r>
            <a:r>
              <a:rPr sz="1389" spc="2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1" y="4501970"/>
            <a:ext cx="5305219" cy="742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spc="-35" dirty="0">
                <a:latin typeface="Times New Roman"/>
                <a:cs typeface="Times New Roman"/>
              </a:rPr>
              <a:t>F</a:t>
            </a:r>
            <a:r>
              <a:rPr sz="1389" dirty="0">
                <a:latin typeface="Times New Roman"/>
                <a:cs typeface="Times New Roman"/>
              </a:rPr>
              <a:t>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2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Level</a:t>
            </a:r>
            <a:r>
              <a:rPr sz="1389" spc="-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h2o.levels: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</a:t>
            </a:r>
            <a:r>
              <a:rPr sz="1389" spc="10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unique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found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 categ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rical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4587" y="5463783"/>
            <a:ext cx="5767457" cy="2126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913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Date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  <a:p>
            <a:pPr marL="22913" marR="746191">
              <a:lnSpc>
                <a:spcPct val="99658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h2o.month: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entries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-35" dirty="0">
                <a:latin typeface="Times New Roman"/>
                <a:cs typeface="Times New Roman"/>
              </a:rPr>
              <a:t>Pa</a:t>
            </a:r>
            <a:r>
              <a:rPr sz="1389" dirty="0">
                <a:latin typeface="Times New Roman"/>
                <a:cs typeface="Times New Roman"/>
              </a:rPr>
              <a:t>rsedData </a:t>
            </a:r>
            <a:r>
              <a:rPr sz="1389" spc="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 milliseconds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months</a:t>
            </a:r>
            <a:r>
              <a:rPr sz="1389" spc="2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(on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0</a:t>
            </a:r>
            <a:r>
              <a:rPr sz="1389" spc="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11</a:t>
            </a:r>
            <a:r>
              <a:rPr sz="1389" spc="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scale).</a:t>
            </a:r>
            <a:endParaRPr sz="1389">
              <a:latin typeface="Times New Roman"/>
              <a:cs typeface="Times New Roman"/>
            </a:endParaRPr>
          </a:p>
          <a:p>
            <a:pPr marL="22913">
              <a:lnSpc>
                <a:spcPct val="99658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h2o.year: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entries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-35" dirty="0">
                <a:latin typeface="Times New Roman"/>
                <a:cs typeface="Times New Roman"/>
              </a:rPr>
              <a:t>Pa</a:t>
            </a:r>
            <a:r>
              <a:rPr sz="1389" dirty="0">
                <a:latin typeface="Times New Roman"/>
                <a:cs typeface="Times New Roman"/>
              </a:rPr>
              <a:t>rsedData</a:t>
            </a:r>
            <a:r>
              <a:rPr sz="1389" spc="2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1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millise</a:t>
            </a:r>
            <a:r>
              <a:rPr sz="1389" spc="6" dirty="0">
                <a:latin typeface="Times New Roman"/>
                <a:cs typeface="Times New Roman"/>
              </a:rPr>
              <a:t>c</a:t>
            </a:r>
            <a:r>
              <a:rPr sz="1389" dirty="0">
                <a:latin typeface="Times New Roman"/>
                <a:cs typeface="Times New Roman"/>
              </a:rPr>
              <a:t>onds 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y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rs,</a:t>
            </a:r>
            <a:r>
              <a:rPr sz="1389" spc="1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indexed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rting</a:t>
            </a:r>
            <a:r>
              <a:rPr sz="1389" spc="3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1900.</a:t>
            </a:r>
            <a:endParaRPr sz="1389">
              <a:latin typeface="Times New Roman"/>
              <a:cs typeface="Times New Roman"/>
            </a:endParaRPr>
          </a:p>
          <a:p>
            <a:pPr marL="22913" marR="12785">
              <a:lnSpc>
                <a:spcPct val="95825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Matrix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erations</a:t>
            </a:r>
            <a:endParaRPr sz="1389">
              <a:latin typeface="Times New Roman"/>
              <a:cs typeface="Times New Roman"/>
            </a:endParaRPr>
          </a:p>
          <a:p>
            <a:pPr marL="22913" marR="251138" indent="-5274">
              <a:lnSpc>
                <a:spcPct val="101018"/>
              </a:lnSpc>
              <a:spcBef>
                <a:spcPts val="904"/>
              </a:spcBef>
            </a:pPr>
            <a:r>
              <a:rPr sz="1389" dirty="0">
                <a:latin typeface="Times New Roman"/>
                <a:cs typeface="Times New Roman"/>
              </a:rPr>
              <a:t>%</a:t>
            </a:r>
            <a:r>
              <a:rPr sz="1389" dirty="0">
                <a:latin typeface="Cambria"/>
                <a:cs typeface="Cambria"/>
              </a:rPr>
              <a:t>∗</a:t>
            </a:r>
            <a:r>
              <a:rPr sz="1389" dirty="0">
                <a:latin typeface="Times New Roman"/>
                <a:cs typeface="Times New Roman"/>
              </a:rPr>
              <a:t>%: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Multiply</a:t>
            </a:r>
            <a:r>
              <a:rPr sz="1389" spc="19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tw</a:t>
            </a:r>
            <a:r>
              <a:rPr sz="1389" dirty="0">
                <a:latin typeface="Times New Roman"/>
                <a:cs typeface="Times New Roman"/>
              </a:rPr>
              <a:t>o</a:t>
            </a:r>
            <a:r>
              <a:rPr sz="1389" spc="1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matrices,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they</a:t>
            </a:r>
            <a:r>
              <a:rPr sz="1389" spc="189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rmable.</a:t>
            </a:r>
            <a:r>
              <a:rPr sz="1389" spc="2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matrix</a:t>
            </a:r>
            <a:r>
              <a:rPr sz="1389" spc="19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data.frame 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x,</a:t>
            </a:r>
            <a:r>
              <a:rPr sz="1389" spc="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</a:t>
            </a:r>
            <a:r>
              <a:rPr sz="1389" spc="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returns</a:t>
            </a:r>
            <a:r>
              <a:rPr sz="1389" spc="2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trans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ose</a:t>
            </a:r>
            <a:r>
              <a:rPr sz="1389" spc="2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7902308"/>
            <a:ext cx="1810785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Data</a:t>
            </a:r>
            <a:r>
              <a:rPr sz="1944" spc="135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M</a:t>
            </a:r>
            <a:r>
              <a:rPr sz="1944" spc="61" dirty="0">
                <a:latin typeface="Times New Roman"/>
                <a:cs typeface="Times New Roman"/>
              </a:rPr>
              <a:t>o</a:t>
            </a:r>
            <a:r>
              <a:rPr sz="1944" dirty="0">
                <a:latin typeface="Times New Roman"/>
                <a:cs typeface="Times New Roman"/>
              </a:rPr>
              <a:t>deling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8415722"/>
            <a:ext cx="5674051" cy="1805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raining:</a:t>
            </a:r>
            <a:r>
              <a:rPr sz="1389" spc="3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ervised</a:t>
            </a:r>
            <a:r>
              <a:rPr sz="1389" spc="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h2o.deeplearning: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Deep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neural</a:t>
            </a:r>
            <a:r>
              <a:rPr sz="1389" spc="1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ne</a:t>
            </a:r>
            <a:r>
              <a:rPr sz="1389" spc="-35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wo</a:t>
            </a:r>
            <a:r>
              <a:rPr sz="1389" dirty="0">
                <a:latin typeface="Times New Roman"/>
                <a:cs typeface="Times New Roman"/>
              </a:rPr>
              <a:t>rks</a:t>
            </a:r>
            <a:r>
              <a:rPr sz="1389" spc="1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-35" dirty="0">
                <a:latin typeface="Times New Roman"/>
                <a:cs typeface="Times New Roman"/>
              </a:rPr>
              <a:t>Pa</a:t>
            </a:r>
            <a:r>
              <a:rPr sz="1389" dirty="0">
                <a:latin typeface="Times New Roman"/>
                <a:cs typeface="Times New Roman"/>
              </a:rPr>
              <a:t>rsedData </a:t>
            </a:r>
            <a:r>
              <a:rPr sz="1389" spc="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object.</a:t>
            </a:r>
            <a:endParaRPr sz="1389">
              <a:latin typeface="Times New Roman"/>
              <a:cs typeface="Times New Roman"/>
            </a:endParaRPr>
          </a:p>
          <a:p>
            <a:pPr marL="17639" marR="86319">
              <a:lnSpc>
                <a:spcPct val="99658"/>
              </a:lnSpc>
              <a:spcBef>
                <a:spcPts val="926"/>
              </a:spcBef>
            </a:pPr>
            <a:r>
              <a:rPr sz="1389" dirty="0">
                <a:latin typeface="Times New Roman"/>
                <a:cs typeface="Times New Roman"/>
              </a:rPr>
              <a:t>h2o.gbm:</a:t>
            </a:r>
            <a:r>
              <a:rPr sz="1389" spc="2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bo</a:t>
            </a:r>
            <a:r>
              <a:rPr sz="1389" dirty="0">
                <a:latin typeface="Times New Roman"/>
                <a:cs typeface="Times New Roman"/>
              </a:rPr>
              <a:t>osted regression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h2o.glm: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Fit</a:t>
            </a:r>
            <a:r>
              <a:rPr sz="1389" spc="1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generalized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line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del,</a:t>
            </a:r>
            <a:r>
              <a:rPr sz="1389" spc="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ecified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riable,</a:t>
            </a:r>
            <a:r>
              <a:rPr sz="1389" spc="1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 set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rs,</a:t>
            </a:r>
            <a:r>
              <a:rPr sz="1389" spc="2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description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distribution.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573386"/>
            <a:ext cx="3588719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4" name="object 4"/>
          <p:cNvSpPr txBox="1"/>
          <p:nvPr/>
        </p:nvSpPr>
        <p:spPr>
          <a:xfrm>
            <a:off x="8450785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9341661" y="573386"/>
            <a:ext cx="109131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9499470" y="573386"/>
            <a:ext cx="167293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8578902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5086985" y="7103868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5" name="object 15"/>
          <p:cNvSpPr/>
          <p:nvPr/>
        </p:nvSpPr>
        <p:spPr>
          <a:xfrm>
            <a:off x="4876111" y="9734726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4" name="object 14"/>
          <p:cNvSpPr/>
          <p:nvPr/>
        </p:nvSpPr>
        <p:spPr>
          <a:xfrm>
            <a:off x="5466556" y="9734726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3" name="object 13"/>
          <p:cNvSpPr txBox="1"/>
          <p:nvPr/>
        </p:nvSpPr>
        <p:spPr>
          <a:xfrm>
            <a:off x="4105469" y="617587"/>
            <a:ext cx="5789082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42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9861" y="1292109"/>
            <a:ext cx="5704892" cy="142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h2o.naiveBayes: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endParaRPr sz="1389">
              <a:latin typeface="Times New Roman"/>
              <a:cs typeface="Times New Roman"/>
            </a:endParaRPr>
          </a:p>
          <a:p>
            <a:pPr marL="17639" marR="26929">
              <a:lnSpc>
                <a:spcPct val="95825"/>
              </a:lnSpc>
            </a:pPr>
            <a:r>
              <a:rPr sz="1389" spc="40" dirty="0">
                <a:latin typeface="Times New Roman"/>
                <a:cs typeface="Times New Roman"/>
              </a:rPr>
              <a:t>bo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regression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</a:t>
            </a:r>
            <a:endParaRPr sz="1389">
              <a:latin typeface="Times New Roman"/>
              <a:cs typeface="Times New Roman"/>
            </a:endParaRPr>
          </a:p>
          <a:p>
            <a:pPr marL="17639" marR="57545">
              <a:lnSpc>
                <a:spcPts val="2624"/>
              </a:lnSpc>
              <a:spcBef>
                <a:spcPts val="353"/>
              </a:spcBef>
            </a:pPr>
            <a:r>
              <a:rPr sz="1389" dirty="0">
                <a:latin typeface="Times New Roman"/>
                <a:cs typeface="Times New Roman"/>
              </a:rPr>
              <a:t>h2o.prcomp: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rincipal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onents</a:t>
            </a:r>
            <a:r>
              <a:rPr sz="1389" spc="2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analysis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 h2o.randomForest: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random</a:t>
            </a:r>
            <a:r>
              <a:rPr sz="1389" spc="20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rest</a:t>
            </a:r>
            <a:r>
              <a:rPr sz="1389" spc="1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 h2o.xgboost: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extreme</a:t>
            </a:r>
            <a:r>
              <a:rPr sz="1389" spc="1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1" y="2961089"/>
            <a:ext cx="5635303" cy="1631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raining:</a:t>
            </a:r>
            <a:r>
              <a:rPr sz="1389" spc="3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Unsu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ervised</a:t>
            </a:r>
            <a:r>
              <a:rPr sz="1389" spc="-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endParaRPr sz="1389">
              <a:latin typeface="Times New Roman"/>
              <a:cs typeface="Times New Roman"/>
            </a:endParaRPr>
          </a:p>
          <a:p>
            <a:pPr marL="17639" marR="335192">
              <a:lnSpc>
                <a:spcPct val="99658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h2o.anomaly: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Detect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anomalies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deep 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auto-enc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ding.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63"/>
              </a:spcBef>
            </a:pPr>
            <a:r>
              <a:rPr sz="1389" dirty="0">
                <a:latin typeface="Times New Roman"/>
                <a:cs typeface="Times New Roman"/>
              </a:rPr>
              <a:t>h2o.deepfeatures: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Extract</a:t>
            </a:r>
            <a:r>
              <a:rPr sz="1389" spc="30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non-line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features</a:t>
            </a:r>
            <a:r>
              <a:rPr sz="1389" spc="2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 using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deep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63"/>
              </a:spcBef>
            </a:pPr>
            <a:r>
              <a:rPr sz="1389" dirty="0">
                <a:latin typeface="Times New Roman"/>
                <a:cs typeface="Times New Roman"/>
              </a:rPr>
              <a:t>h2o.kmeans: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k-means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9862" y="4837161"/>
            <a:ext cx="5112657" cy="754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Grid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rch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h2o.grid: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Efficient</a:t>
            </a:r>
            <a:r>
              <a:rPr sz="1389" spc="-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meth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2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multiple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dels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different 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rameters.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1" y="5836283"/>
            <a:ext cx="5631747" cy="544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ring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h2o.predict: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Obtain</a:t>
            </a:r>
            <a:r>
              <a:rPr sz="1389" spc="26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redictions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rious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fitted</a:t>
            </a:r>
            <a:r>
              <a:rPr sz="1389" spc="2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6624528"/>
            <a:ext cx="5761974" cy="544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Metrics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ho2.model</a:t>
            </a:r>
            <a:r>
              <a:rPr sz="1389" spc="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metrics: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(t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rget </a:t>
            </a:r>
            <a:r>
              <a:rPr sz="1389" spc="1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regression,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class-1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7168441"/>
            <a:ext cx="5776601" cy="421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robabilities,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binomial</a:t>
            </a:r>
            <a:r>
              <a:rPr sz="1389" spc="-29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01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er-class</a:t>
            </a:r>
            <a:r>
              <a:rPr sz="1389" spc="39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robabilities</a:t>
            </a:r>
            <a:r>
              <a:rPr sz="1389" spc="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multinomial),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endParaRPr sz="1389">
              <a:latin typeface="Times New Roman"/>
              <a:cs typeface="Times New Roman"/>
            </a:endParaRPr>
          </a:p>
          <a:p>
            <a:pPr marL="17639" marR="2635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metrics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1" y="7834521"/>
            <a:ext cx="5634025" cy="1964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-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ers</a:t>
            </a:r>
            <a:endParaRPr sz="1389">
              <a:latin typeface="Times New Roman"/>
              <a:cs typeface="Times New Roman"/>
            </a:endParaRPr>
          </a:p>
          <a:p>
            <a:pPr marL="17639" marR="63964">
              <a:lnSpc>
                <a:spcPct val="154166"/>
              </a:lnSpc>
              <a:spcBef>
                <a:spcPts val="338"/>
              </a:spcBef>
            </a:pPr>
            <a:r>
              <a:rPr sz="1389" dirty="0">
                <a:latin typeface="Times New Roman"/>
                <a:cs typeface="Times New Roman"/>
              </a:rPr>
              <a:t>h2o.accuracy: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-35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een</a:t>
            </a:r>
            <a:r>
              <a:rPr sz="1389" spc="1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res.</a:t>
            </a:r>
            <a:r>
              <a:rPr sz="1389" spc="9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h2o.auc: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UC</a:t>
            </a:r>
            <a:r>
              <a:rPr sz="1389" spc="-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rea</a:t>
            </a:r>
            <a:r>
              <a:rPr sz="1389" spc="2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under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ROC</a:t>
            </a:r>
            <a:r>
              <a:rPr sz="1389" spc="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curve).</a:t>
            </a:r>
            <a:r>
              <a:rPr sz="1389" spc="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h2o.confusionMatrix: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rediction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</a:t>
            </a:r>
            <a:r>
              <a:rPr sz="1389" spc="1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</a:t>
            </a:r>
            <a:endParaRPr sz="1389">
              <a:latin typeface="Times New Roman"/>
              <a:cs typeface="Times New Roman"/>
            </a:endParaRPr>
          </a:p>
          <a:p>
            <a:pPr marL="17639" marR="2692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actual</a:t>
            </a:r>
            <a:r>
              <a:rPr sz="1389" spc="2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(refer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nce)</a:t>
            </a:r>
            <a:endParaRPr sz="1389">
              <a:latin typeface="Times New Roman"/>
              <a:cs typeface="Times New Roman"/>
            </a:endParaRPr>
          </a:p>
          <a:p>
            <a:pPr marL="17639" marR="26929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1025"/>
              </a:spcBef>
            </a:pPr>
            <a:r>
              <a:rPr sz="1389" dirty="0">
                <a:latin typeface="Times New Roman"/>
                <a:cs typeface="Times New Roman"/>
              </a:rPr>
              <a:t>h2o.hit</a:t>
            </a:r>
            <a:r>
              <a:rPr sz="1389" spc="-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</a:t>
            </a:r>
            <a:r>
              <a:rPr sz="1389" spc="1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table: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Ratios.  If</a:t>
            </a:r>
            <a:r>
              <a:rPr sz="1389" spc="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valid,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4586" y="9795499"/>
            <a:ext cx="5627467" cy="425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xval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rameters</a:t>
            </a:r>
            <a:r>
              <a:rPr sz="1389" spc="32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F</a:t>
            </a:r>
            <a:r>
              <a:rPr sz="1389" dirty="0">
                <a:latin typeface="Times New Roman"/>
                <a:cs typeface="Times New Roman"/>
              </a:rPr>
              <a:t>ALSE</a:t>
            </a:r>
            <a:r>
              <a:rPr sz="1389" spc="-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(default), </a:t>
            </a:r>
            <a:r>
              <a:rPr sz="1389" spc="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then</a:t>
            </a:r>
            <a:r>
              <a:rPr sz="1389" spc="2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training</a:t>
            </a:r>
            <a:r>
              <a:rPr sz="1389" spc="20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Ratios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endParaRPr sz="1389">
              <a:latin typeface="Times New Roman"/>
              <a:cs typeface="Times New Roman"/>
            </a:endParaRPr>
          </a:p>
          <a:p>
            <a:pPr marL="22913" marR="2692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returned. 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-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than</a:t>
            </a:r>
            <a:r>
              <a:rPr sz="1389" spc="3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rameter </a:t>
            </a:r>
            <a:r>
              <a:rPr sz="1389" spc="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TRUE,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then</a:t>
            </a:r>
            <a:r>
              <a:rPr sz="1389" spc="2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836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5357947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6248824" y="573386"/>
            <a:ext cx="359367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2964926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109861" y="617587"/>
            <a:ext cx="5784683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spcBef>
                <a:spcPts val="74"/>
              </a:spcBef>
            </a:pPr>
            <a:r>
              <a:rPr sz="1389" u="sng" dirty="0">
                <a:latin typeface="Times New Roman"/>
                <a:cs typeface="Times New Roman"/>
              </a:rPr>
              <a:t>                                                                                </a:t>
            </a:r>
            <a:r>
              <a:rPr sz="1389" u="sng" spc="14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136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 </a:t>
            </a:r>
            <a:r>
              <a:rPr sz="1389" u="sng" spc="240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258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43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4586" y="1292108"/>
            <a:ext cx="5510986" cy="956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913" marR="12785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tables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returned,</a:t>
            </a:r>
            <a:r>
              <a:rPr sz="1389" spc="3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where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names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valid,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xval.</a:t>
            </a:r>
            <a:endParaRPr sz="1389">
              <a:latin typeface="Times New Roman"/>
              <a:cs typeface="Times New Roman"/>
            </a:endParaRPr>
          </a:p>
          <a:p>
            <a:pPr marL="18872" indent="40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h2o.performance: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Evaluate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redictive</a:t>
            </a:r>
            <a:r>
              <a:rPr sz="1389" spc="82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rmance</a:t>
            </a:r>
            <a:r>
              <a:rPr sz="1389" spc="1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via 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rious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measures.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2" y="2467624"/>
            <a:ext cx="5465671" cy="742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Regression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h2o.mse: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mean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red</a:t>
            </a:r>
            <a:r>
              <a:rPr sz="1389" spc="2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calculated</a:t>
            </a:r>
            <a:r>
              <a:rPr sz="1389" spc="2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actual</a:t>
            </a:r>
            <a:r>
              <a:rPr sz="1389" spc="2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(reference)</a:t>
            </a:r>
            <a:r>
              <a:rPr sz="1389" spc="2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9861" y="3428467"/>
            <a:ext cx="4501997" cy="851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Clustering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h2o.betweenss: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-35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een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res.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h2o.centers: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Centers.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1" y="4591735"/>
            <a:ext cx="2878558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H2O </a:t>
            </a:r>
            <a:r>
              <a:rPr sz="1944" spc="217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Cluster</a:t>
            </a:r>
            <a:r>
              <a:rPr sz="1944" spc="182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O</a:t>
            </a:r>
            <a:r>
              <a:rPr sz="1944" spc="61" dirty="0">
                <a:latin typeface="Times New Roman"/>
                <a:cs typeface="Times New Roman"/>
              </a:rPr>
              <a:t>p</a:t>
            </a:r>
            <a:r>
              <a:rPr sz="1944" dirty="0">
                <a:latin typeface="Times New Roman"/>
                <a:cs typeface="Times New Roman"/>
              </a:rPr>
              <a:t>erations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5104498"/>
            <a:ext cx="5729610" cy="2023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Key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alue</a:t>
            </a:r>
            <a:r>
              <a:rPr sz="1389" spc="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2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Access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h2o.assign: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Assign</a:t>
            </a:r>
            <a:r>
              <a:rPr sz="1389" spc="-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hex.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eys</a:t>
            </a:r>
            <a:r>
              <a:rPr sz="1389" spc="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their</a:t>
            </a:r>
            <a:r>
              <a:rPr sz="1389" spc="19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environment. 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h2o.getFrame: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reference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 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h2o.getModel: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reference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58"/>
              </a:spcBef>
            </a:pPr>
            <a:r>
              <a:rPr sz="1389" dirty="0">
                <a:latin typeface="Times New Roman"/>
                <a:cs typeface="Times New Roman"/>
              </a:rPr>
              <a:t>h2o.ls:  </a:t>
            </a:r>
            <a:r>
              <a:rPr sz="1389" spc="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</a:t>
            </a:r>
            <a:r>
              <a:rPr sz="1389" spc="10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1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eys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h2o.rm: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6" dirty="0">
                <a:latin typeface="Times New Roman"/>
                <a:cs typeface="Times New Roman"/>
              </a:rPr>
              <a:t>m</a:t>
            </a:r>
            <a:r>
              <a:rPr sz="1389" dirty="0">
                <a:latin typeface="Times New Roman"/>
                <a:cs typeface="Times New Roman"/>
              </a:rPr>
              <a:t>ove</a:t>
            </a:r>
            <a:r>
              <a:rPr sz="1389" spc="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server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where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 running,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but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es</a:t>
            </a:r>
            <a:r>
              <a:rPr sz="1389" spc="1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not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remove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</a:t>
            </a:r>
            <a:r>
              <a:rPr sz="1389" spc="1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environment.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7346453"/>
            <a:ext cx="5796535" cy="2445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Serialization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h2o.loadModel: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h2o.saveModel: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Save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loaded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back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into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</a:t>
            </a:r>
            <a:r>
              <a:rPr sz="1389" spc="1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h2o.loadModel.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Connection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h2o.init 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(nthreads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= 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-1):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Connect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 all</a:t>
            </a:r>
            <a:r>
              <a:rPr sz="1389" spc="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CPUs</a:t>
            </a:r>
            <a:r>
              <a:rPr sz="1389" spc="3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8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host</a:t>
            </a:r>
            <a:r>
              <a:rPr sz="1389" spc="1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check</a:t>
            </a:r>
            <a:r>
              <a:rPr sz="1389" spc="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-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pac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age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rrect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version.</a:t>
            </a:r>
            <a:endParaRPr sz="1389">
              <a:latin typeface="Times New Roman"/>
              <a:cs typeface="Times New Roman"/>
            </a:endParaRPr>
          </a:p>
          <a:p>
            <a:pPr marL="17639" marR="305045">
              <a:lnSpc>
                <a:spcPct val="99658"/>
              </a:lnSpc>
              <a:spcBef>
                <a:spcPts val="863"/>
              </a:spcBef>
            </a:pPr>
            <a:r>
              <a:rPr sz="1389" dirty="0">
                <a:latin typeface="Times New Roman"/>
                <a:cs typeface="Times New Roman"/>
              </a:rPr>
              <a:t>h2o.shutdown: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Shut</a:t>
            </a:r>
            <a:r>
              <a:rPr sz="1389" spc="2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wn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ecified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instance. </a:t>
            </a:r>
            <a:r>
              <a:rPr sz="1389" spc="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-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 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server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will</a:t>
            </a:r>
            <a:r>
              <a:rPr sz="1389" spc="-118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lost!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10010173"/>
            <a:ext cx="1596263" cy="211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Balancing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573386"/>
            <a:ext cx="3588719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4" name="object 4"/>
          <p:cNvSpPr txBox="1"/>
          <p:nvPr/>
        </p:nvSpPr>
        <p:spPr>
          <a:xfrm>
            <a:off x="8450785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9341661" y="573386"/>
            <a:ext cx="109131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9499470" y="573386"/>
            <a:ext cx="167293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7050953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105469" y="617587"/>
            <a:ext cx="5789082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44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1292108"/>
            <a:ext cx="5776763" cy="636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h2o.rebalance: </a:t>
            </a:r>
            <a:r>
              <a:rPr sz="1389" spc="-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Rebalance</a:t>
            </a:r>
            <a:r>
              <a:rPr sz="1389" spc="-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rtition)</a:t>
            </a:r>
            <a:r>
              <a:rPr sz="1389" spc="30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-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</a:t>
            </a:r>
            <a:r>
              <a:rPr sz="1389" spc="3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into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endParaRPr sz="1389">
              <a:latin typeface="Times New Roman"/>
              <a:cs typeface="Times New Roman"/>
            </a:endParaRPr>
          </a:p>
          <a:p>
            <a:pPr marL="17639" marR="291481">
              <a:lnSpc>
                <a:spcPct val="99658"/>
              </a:lnSpc>
            </a:pP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chunks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ec),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load-balancing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across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multiple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threads</a:t>
            </a:r>
            <a:r>
              <a:rPr sz="1389" spc="318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n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1" y="2196127"/>
            <a:ext cx="5630656" cy="1322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h2o.clusterInfo: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name,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version,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uptime,</a:t>
            </a:r>
            <a:r>
              <a:rPr sz="1389" spc="2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</a:t>
            </a:r>
            <a:r>
              <a:rPr sz="1389" spc="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des,</a:t>
            </a:r>
            <a:r>
              <a:rPr sz="1389" spc="1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 mem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-110" dirty="0">
                <a:latin typeface="Times New Roman"/>
                <a:cs typeface="Times New Roman"/>
              </a:rPr>
              <a:t>y</a:t>
            </a:r>
            <a:r>
              <a:rPr sz="1389" dirty="0">
                <a:latin typeface="Times New Roman"/>
                <a:cs typeface="Times New Roman"/>
              </a:rPr>
              <a:t>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</a:t>
            </a:r>
            <a:r>
              <a:rPr sz="1389" spc="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health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 marR="12021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h2o.clusterStatus: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rmation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status 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 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3785691"/>
            <a:ext cx="5762140" cy="3888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h2o.clearLog: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h2o.downloadAllLogs: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wnload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files</a:t>
            </a:r>
            <a:r>
              <a:rPr sz="1389" spc="-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78360">
              <a:lnSpc>
                <a:spcPct val="99658"/>
              </a:lnSpc>
              <a:spcBef>
                <a:spcPts val="1117"/>
              </a:spcBef>
            </a:pPr>
            <a:r>
              <a:rPr sz="1389" dirty="0">
                <a:latin typeface="Times New Roman"/>
                <a:cs typeface="Times New Roman"/>
              </a:rPr>
              <a:t>h2o.logAndEcho: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rite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message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Java</a:t>
            </a:r>
            <a:r>
              <a:rPr sz="1389" spc="2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</a:t>
            </a:r>
            <a:r>
              <a:rPr sz="1389" spc="-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echo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 back.</a:t>
            </a:r>
            <a:endParaRPr sz="1389">
              <a:latin typeface="Times New Roman"/>
              <a:cs typeface="Times New Roman"/>
            </a:endParaRPr>
          </a:p>
          <a:p>
            <a:pPr marL="17639" marR="22735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h2o.openLog: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287840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h2o.getLogPath: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</a:t>
            </a:r>
            <a:r>
              <a:rPr sz="1389" spc="-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path</a:t>
            </a:r>
            <a:r>
              <a:rPr sz="1389" spc="3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logs.</a:t>
            </a:r>
            <a:endParaRPr sz="1389">
              <a:latin typeface="Times New Roman"/>
              <a:cs typeface="Times New Roman"/>
            </a:endParaRPr>
          </a:p>
          <a:p>
            <a:pPr marL="17639" marR="24824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h2o.startLogging: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Begin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onses.</a:t>
            </a:r>
            <a:endParaRPr sz="1389">
              <a:latin typeface="Times New Roman"/>
              <a:cs typeface="Times New Roman"/>
            </a:endParaRPr>
          </a:p>
          <a:p>
            <a:pPr marL="17639" marR="429823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h2o.stopLogging: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Stop</a:t>
            </a:r>
            <a:r>
              <a:rPr sz="1389" spc="2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9861" y="7942135"/>
            <a:ext cx="4212164" cy="2279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</a:t>
            </a:r>
            <a:r>
              <a:rPr sz="1389" spc="6" dirty="0">
                <a:latin typeface="Times New Roman"/>
                <a:cs typeface="Times New Roman"/>
              </a:rPr>
              <a:t>u</a:t>
            </a:r>
            <a:r>
              <a:rPr sz="1389" dirty="0">
                <a:latin typeface="Times New Roman"/>
                <a:cs typeface="Times New Roman"/>
              </a:rPr>
              <a:t>lation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h2o.gsub: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global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substitution 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(all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ccurrences).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1117"/>
              </a:spcBef>
            </a:pPr>
            <a:r>
              <a:rPr sz="1389" dirty="0">
                <a:latin typeface="Times New Roman"/>
                <a:cs typeface="Times New Roman"/>
              </a:rPr>
              <a:t>h2o.strsplit: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Split.</a:t>
            </a:r>
            <a:endParaRPr sz="1389">
              <a:latin typeface="Times New Roman"/>
              <a:cs typeface="Times New Roman"/>
            </a:endParaRPr>
          </a:p>
          <a:p>
            <a:pPr marL="17639" marR="406331">
              <a:lnSpc>
                <a:spcPts val="2708"/>
              </a:lnSpc>
              <a:spcBef>
                <a:spcPts val="378"/>
              </a:spcBef>
            </a:pPr>
            <a:r>
              <a:rPr sz="1389" dirty="0">
                <a:latin typeface="Times New Roman"/>
                <a:cs typeface="Times New Roman"/>
              </a:rPr>
              <a:t>h2o.sub: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substitution 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(first</a:t>
            </a:r>
            <a:r>
              <a:rPr sz="1389" spc="199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ccurrence). h2o.tolower: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racters</a:t>
            </a:r>
            <a:r>
              <a:rPr sz="1389" spc="3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-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h2o.toupper: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racters</a:t>
            </a:r>
            <a:r>
              <a:rPr sz="1389" spc="3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up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h2o.trim: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rim</a:t>
            </a:r>
            <a:r>
              <a:rPr sz="1389" spc="1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spaces.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836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5357947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6248824" y="573386"/>
            <a:ext cx="359367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13726176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2927</Words>
  <Application>Microsoft Office PowerPoint</Application>
  <PresentationFormat>Personalizado</PresentationFormat>
  <Paragraphs>343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23" baseType="lpstr">
      <vt:lpstr>Avenir Roman</vt:lpstr>
      <vt:lpstr>Cambria</vt:lpstr>
      <vt:lpstr>ChunkFive-Roman</vt:lpstr>
      <vt:lpstr>FontAwesome</vt:lpstr>
      <vt:lpstr>Gill Sans</vt:lpstr>
      <vt:lpstr>Helvetica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 </vt:lpstr>
      <vt:lpstr>h2o: : CHEAT SHEET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Juan</dc:creator>
  <cp:lastModifiedBy>Juan</cp:lastModifiedBy>
  <cp:revision>20</cp:revision>
  <dcterms:modified xsi:type="dcterms:W3CDTF">2018-02-04T00:52:36Z</dcterms:modified>
</cp:coreProperties>
</file>