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9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png"/><Relationship Id="rId12" Type="http://schemas.openxmlformats.org/officeDocument/2006/relationships/hyperlink" Target="http://fortawesome.github.io/Font-Awesome/cheatshe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hyperlink" Target="http://fortawesome.github.io/Font-Awesome/get-started/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://www.fontsquirrel.com/fonts/source-sans-pro" TargetMode="External"/><Relationship Id="rId4" Type="http://schemas.openxmlformats.org/officeDocument/2006/relationships/hyperlink" Target="http://rstudio.com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ontsquirrel.com/fonts/source-sans-pro" TargetMode="External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8.png"/><Relationship Id="rId5" Type="http://schemas.openxmlformats.org/officeDocument/2006/relationships/hyperlink" Target="http://rstudio.com" TargetMode="External"/><Relationship Id="rId10" Type="http://schemas.openxmlformats.org/officeDocument/2006/relationships/hyperlink" Target="http://fortawesome.github.io/Font-Awesome/cheatsheet/" TargetMode="External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://fortawesome.github.io/Font-Awesome/get-starte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asics"/>
          <p:cNvSpPr txBox="1"/>
          <p:nvPr/>
        </p:nvSpPr>
        <p:spPr>
          <a:xfrm>
            <a:off x="282688" y="1268387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 smtClean="0"/>
              <a:t>h2o</a:t>
            </a:r>
            <a:r>
              <a:rPr dirty="0" smtClean="0"/>
              <a:t>: </a:t>
            </a:r>
            <a:r>
              <a:rPr dirty="0"/>
              <a:t>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 smtClean="0"/>
              <a:t>H2O.ai</a:t>
            </a:r>
            <a:r>
              <a:rPr dirty="0" smtClean="0"/>
              <a:t>.  </a:t>
            </a:r>
            <a:r>
              <a:rPr dirty="0"/>
              <a:t>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s-ES" dirty="0" smtClean="0"/>
              <a:t>Juan </a:t>
            </a:r>
            <a:r>
              <a:rPr lang="es-ES" dirty="0" err="1" smtClean="0"/>
              <a:t>Telleria</a:t>
            </a:r>
            <a:r>
              <a:rPr lang="es-ES" dirty="0" smtClean="0"/>
              <a:t> </a:t>
            </a:r>
            <a:r>
              <a:rPr dirty="0" smtClean="0"/>
              <a:t>• 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jtelleriar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@gmail.com</a:t>
            </a:r>
            <a:r>
              <a:rPr dirty="0" smtClean="0"/>
              <a:t>•  </a:t>
            </a:r>
            <a:r>
              <a:rPr dirty="0"/>
              <a:t>844-448-1212 • </a:t>
            </a:r>
            <a:r>
              <a:rPr dirty="0">
                <a:hlinkClick r:id="rId4"/>
              </a:rPr>
              <a:t>your.website.com</a:t>
            </a:r>
            <a:r>
              <a:rPr dirty="0"/>
              <a:t> •  Learn more at </a:t>
            </a:r>
            <a:r>
              <a:rPr b="1" dirty="0"/>
              <a:t>webpage or vignette</a:t>
            </a:r>
            <a:r>
              <a:rPr dirty="0"/>
              <a:t>   •  package version  0.5.0 •  Updated: 2017-01</a:t>
            </a:r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8" name="Each cheatsheet should be licensed under the creative commons license.…"/>
          <p:cNvSpPr txBox="1"/>
          <p:nvPr/>
        </p:nvSpPr>
        <p:spPr>
          <a:xfrm>
            <a:off x="3777692" y="8618211"/>
            <a:ext cx="3129507" cy="1169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http://creativecommons.org/licenses/by/4.0/</a:t>
            </a:r>
          </a:p>
        </p:txBody>
      </p:sp>
      <p:grpSp>
        <p:nvGrpSpPr>
          <p:cNvPr id="171" name="Group"/>
          <p:cNvGrpSpPr/>
          <p:nvPr/>
        </p:nvGrpSpPr>
        <p:grpSpPr>
          <a:xfrm>
            <a:off x="290022" y="4210810"/>
            <a:ext cx="3105612" cy="396920"/>
            <a:chOff x="0" y="0"/>
            <a:chExt cx="2818195" cy="226110"/>
          </a:xfrm>
        </p:grpSpPr>
        <p:sp>
          <p:nvSpPr>
            <p:cNvPr id="169" name="SUBTITLE"/>
            <p:cNvSpPr txBox="1"/>
            <p:nvPr/>
          </p:nvSpPr>
          <p:spPr>
            <a:xfrm>
              <a:off x="0" y="15796"/>
              <a:ext cx="2232983" cy="2103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pt-BR" dirty="0"/>
                <a:t>NATIVE R TO H2O </a:t>
              </a:r>
              <a:r>
                <a:rPr lang="pt-BR" dirty="0" smtClean="0"/>
                <a:t>COERCION</a:t>
              </a:r>
              <a:endParaRPr lang="pt-BR" dirty="0"/>
            </a:p>
          </p:txBody>
        </p:sp>
        <p:sp>
          <p:nvSpPr>
            <p:cNvPr id="170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72" name="Use headers, colors, and/or backgrounds to separate or group together sections."/>
          <p:cNvSpPr txBox="1"/>
          <p:nvPr/>
        </p:nvSpPr>
        <p:spPr>
          <a:xfrm>
            <a:off x="3738753" y="1710180"/>
            <a:ext cx="2912301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173" name="Create a visual hierarchy. Help users navigate the page with titles, subtitles, and subsubtitles"/>
          <p:cNvSpPr txBox="1"/>
          <p:nvPr/>
        </p:nvSpPr>
        <p:spPr>
          <a:xfrm>
            <a:off x="3738753" y="3206077"/>
            <a:ext cx="3207385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174" name="Fit sections to content. Try several different layouts.…"/>
          <p:cNvSpPr txBox="1"/>
          <p:nvPr/>
        </p:nvSpPr>
        <p:spPr>
          <a:xfrm>
            <a:off x="3738753" y="5163510"/>
            <a:ext cx="2537609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</p:txBody>
      </p:sp>
      <p:grpSp>
        <p:nvGrpSpPr>
          <p:cNvPr id="177" name="Group"/>
          <p:cNvGrpSpPr/>
          <p:nvPr/>
        </p:nvGrpSpPr>
        <p:grpSpPr>
          <a:xfrm>
            <a:off x="3795729" y="2206593"/>
            <a:ext cx="827379" cy="215901"/>
            <a:chOff x="0" y="0"/>
            <a:chExt cx="827378" cy="215900"/>
          </a:xfrm>
        </p:grpSpPr>
        <p:sp>
          <p:nvSpPr>
            <p:cNvPr id="175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176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4754687" y="2201871"/>
            <a:ext cx="840852" cy="397495"/>
            <a:chOff x="0" y="0"/>
            <a:chExt cx="840851" cy="397494"/>
          </a:xfrm>
        </p:grpSpPr>
        <p:sp>
          <p:nvSpPr>
            <p:cNvPr id="178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9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5720637" y="2204196"/>
            <a:ext cx="840342" cy="679873"/>
            <a:chOff x="0" y="0"/>
            <a:chExt cx="840341" cy="679872"/>
          </a:xfrm>
        </p:grpSpPr>
        <p:sp>
          <p:nvSpPr>
            <p:cNvPr id="181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2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186" name="Group"/>
          <p:cNvGrpSpPr/>
          <p:nvPr/>
        </p:nvGrpSpPr>
        <p:grpSpPr>
          <a:xfrm>
            <a:off x="3860953" y="3694244"/>
            <a:ext cx="2815850" cy="431801"/>
            <a:chOff x="0" y="0"/>
            <a:chExt cx="2815849" cy="431800"/>
          </a:xfrm>
        </p:grpSpPr>
        <p:sp>
          <p:nvSpPr>
            <p:cNvPr id="184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185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87" name="SUBSUBTITLE"/>
          <p:cNvSpPr txBox="1"/>
          <p:nvPr/>
        </p:nvSpPr>
        <p:spPr>
          <a:xfrm>
            <a:off x="3860953" y="452639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188" name="Layout Suggestions"/>
          <p:cNvSpPr txBox="1"/>
          <p:nvPr/>
        </p:nvSpPr>
        <p:spPr>
          <a:xfrm>
            <a:off x="3745370" y="1219199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189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90" name="rstudio.png" descr="rstudi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24357" y="6912030"/>
            <a:ext cx="660856" cy="76591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Copyright"/>
          <p:cNvSpPr txBox="1"/>
          <p:nvPr/>
        </p:nvSpPr>
        <p:spPr>
          <a:xfrm>
            <a:off x="3667488" y="8139981"/>
            <a:ext cx="1343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Copyright</a:t>
            </a:r>
          </a:p>
        </p:txBody>
      </p:sp>
      <p:sp>
        <p:nvSpPr>
          <p:cNvPr id="192" name="Line"/>
          <p:cNvSpPr/>
          <p:nvPr/>
        </p:nvSpPr>
        <p:spPr>
          <a:xfrm>
            <a:off x="3635278" y="8176089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93" name="devtools.png" descr="devtool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20018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forcats.png" descr="forcats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213992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tibble.png" descr="tibbl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907967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Useful Elements"/>
          <p:cNvSpPr txBox="1"/>
          <p:nvPr/>
        </p:nvSpPr>
        <p:spPr>
          <a:xfrm>
            <a:off x="7151460" y="121919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197" name="Line"/>
          <p:cNvSpPr/>
          <p:nvPr/>
        </p:nvSpPr>
        <p:spPr>
          <a:xfrm>
            <a:off x="712437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8" name="Logistics"/>
          <p:cNvSpPr txBox="1"/>
          <p:nvPr/>
        </p:nvSpPr>
        <p:spPr>
          <a:xfrm>
            <a:off x="10573099" y="121696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199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00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393841" y="7960462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01" name="Table"/>
          <p:cNvGraphicFramePr/>
          <p:nvPr/>
        </p:nvGraphicFramePr>
        <p:xfrm>
          <a:off x="7387981" y="9076514"/>
          <a:ext cx="2879093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8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2" name="    "/>
          <p:cNvSpPr txBox="1"/>
          <p:nvPr/>
        </p:nvSpPr>
        <p:spPr>
          <a:xfrm>
            <a:off x="7387981" y="4508935"/>
            <a:ext cx="2015956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203" name="These are just font awesome characters"/>
          <p:cNvSpPr txBox="1"/>
          <p:nvPr/>
        </p:nvSpPr>
        <p:spPr>
          <a:xfrm>
            <a:off x="7346923" y="4249426"/>
            <a:ext cx="276305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These are just f</a:t>
            </a:r>
            <a:r>
              <a:rPr b="1"/>
              <a:t>ont awesome</a:t>
            </a:r>
            <a:r>
              <a:t> characters</a:t>
            </a:r>
          </a:p>
        </p:txBody>
      </p:sp>
      <p:grpSp>
        <p:nvGrpSpPr>
          <p:cNvPr id="209" name="Group"/>
          <p:cNvGrpSpPr/>
          <p:nvPr/>
        </p:nvGrpSpPr>
        <p:grpSpPr>
          <a:xfrm>
            <a:off x="9288578" y="5588491"/>
            <a:ext cx="735187" cy="3709005"/>
            <a:chOff x="299157" y="0"/>
            <a:chExt cx="735185" cy="3708995"/>
          </a:xfrm>
        </p:grpSpPr>
        <p:graphicFrame>
          <p:nvGraphicFramePr>
            <p:cNvPr id="204" name="Table"/>
            <p:cNvGraphicFramePr/>
            <p:nvPr/>
          </p:nvGraphicFramePr>
          <p:xfrm>
            <a:off x="314133" y="56485"/>
            <a:ext cx="700204" cy="365251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3340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05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06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07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08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24" name="Group"/>
          <p:cNvGrpSpPr/>
          <p:nvPr/>
        </p:nvGrpSpPr>
        <p:grpSpPr>
          <a:xfrm>
            <a:off x="9616599" y="7962483"/>
            <a:ext cx="444501" cy="444501"/>
            <a:chOff x="0" y="0"/>
            <a:chExt cx="444500" cy="444500"/>
          </a:xfrm>
        </p:grpSpPr>
        <p:sp>
          <p:nvSpPr>
            <p:cNvPr id="210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219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211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2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3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4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5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6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7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8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220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21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22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23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30" name="Group"/>
          <p:cNvGrpSpPr/>
          <p:nvPr/>
        </p:nvGrpSpPr>
        <p:grpSpPr>
          <a:xfrm>
            <a:off x="9059438" y="7960461"/>
            <a:ext cx="448425" cy="448545"/>
            <a:chOff x="0" y="0"/>
            <a:chExt cx="448424" cy="448544"/>
          </a:xfrm>
        </p:grpSpPr>
        <p:pic>
          <p:nvPicPr>
            <p:cNvPr id="225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6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7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8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9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33" name="Group"/>
          <p:cNvGrpSpPr/>
          <p:nvPr/>
        </p:nvGrpSpPr>
        <p:grpSpPr>
          <a:xfrm>
            <a:off x="7949040" y="7960462"/>
            <a:ext cx="448425" cy="448544"/>
            <a:chOff x="0" y="0"/>
            <a:chExt cx="448424" cy="448543"/>
          </a:xfrm>
        </p:grpSpPr>
        <p:pic>
          <p:nvPicPr>
            <p:cNvPr id="231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34" name="ICONS"/>
          <p:cNvSpPr txBox="1"/>
          <p:nvPr/>
        </p:nvSpPr>
        <p:spPr>
          <a:xfrm>
            <a:off x="7189707" y="4060795"/>
            <a:ext cx="4573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235" name="MOCK TABLES"/>
          <p:cNvSpPr txBox="1"/>
          <p:nvPr/>
        </p:nvSpPr>
        <p:spPr>
          <a:xfrm>
            <a:off x="7189707" y="5303186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236" name="MOCK GRAPHS"/>
          <p:cNvSpPr txBox="1"/>
          <p:nvPr/>
        </p:nvSpPr>
        <p:spPr>
          <a:xfrm>
            <a:off x="7189707" y="7605712"/>
            <a:ext cx="10262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237" name="TABLES"/>
          <p:cNvSpPr txBox="1"/>
          <p:nvPr/>
        </p:nvSpPr>
        <p:spPr>
          <a:xfrm>
            <a:off x="7189707" y="8751826"/>
            <a:ext cx="543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238" name="CODE"/>
          <p:cNvSpPr txBox="1"/>
          <p:nvPr/>
        </p:nvSpPr>
        <p:spPr>
          <a:xfrm>
            <a:off x="7189707" y="1857135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grpSp>
        <p:nvGrpSpPr>
          <p:cNvPr id="241" name="Group"/>
          <p:cNvGrpSpPr/>
          <p:nvPr/>
        </p:nvGrpSpPr>
        <p:grpSpPr>
          <a:xfrm>
            <a:off x="8504239" y="7960462"/>
            <a:ext cx="448425" cy="448544"/>
            <a:chOff x="0" y="0"/>
            <a:chExt cx="448424" cy="448543"/>
          </a:xfrm>
        </p:grpSpPr>
        <p:pic>
          <p:nvPicPr>
            <p:cNvPr id="239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0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42" name="ggplot(mpg, aes(hwy, cty)) +…"/>
          <p:cNvSpPr txBox="1"/>
          <p:nvPr/>
        </p:nvSpPr>
        <p:spPr>
          <a:xfrm>
            <a:off x="7394331" y="2512088"/>
            <a:ext cx="2805496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ggplot</a:t>
            </a:r>
            <a:r>
              <a:rPr dirty="0"/>
              <a:t>(mpg, 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hwy</a:t>
            </a:r>
            <a:r>
              <a:rPr dirty="0"/>
              <a:t>, </a:t>
            </a:r>
            <a:r>
              <a:rPr dirty="0" err="1"/>
              <a:t>cty</a:t>
            </a:r>
            <a:r>
              <a:rPr dirty="0"/>
              <a:t>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dirty="0" err="1"/>
              <a:t>geom_point</a:t>
            </a:r>
            <a:r>
              <a:rPr dirty="0"/>
              <a:t>(</a:t>
            </a:r>
            <a:r>
              <a:rPr dirty="0" err="1"/>
              <a:t>aes</a:t>
            </a:r>
            <a:r>
              <a:rPr dirty="0"/>
              <a:t>(size = </a:t>
            </a:r>
            <a:r>
              <a:rPr dirty="0" err="1"/>
              <a:t>fl</a:t>
            </a:r>
            <a:r>
              <a:rPr dirty="0"/>
              <a:t>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dirty="0" err="1"/>
              <a:t>geom_smooth</a:t>
            </a:r>
            <a:r>
              <a:rPr dirty="0"/>
              <a:t>(method ="lm")</a:t>
            </a:r>
          </a:p>
        </p:txBody>
      </p:sp>
      <p:sp>
        <p:nvSpPr>
          <p:cNvPr id="243" name="Where possible, use code that works when run."/>
          <p:cNvSpPr txBox="1"/>
          <p:nvPr/>
        </p:nvSpPr>
        <p:spPr>
          <a:xfrm>
            <a:off x="7346923" y="2034030"/>
            <a:ext cx="2763056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244" name="can help explain"/>
          <p:cNvSpPr/>
          <p:nvPr/>
        </p:nvSpPr>
        <p:spPr>
          <a:xfrm>
            <a:off x="8357143" y="3131961"/>
            <a:ext cx="879873" cy="578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8" y="0"/>
                </a:moveTo>
                <a:lnTo>
                  <a:pt x="9519" y="4996"/>
                </a:lnTo>
                <a:lnTo>
                  <a:pt x="1832" y="4996"/>
                </a:lnTo>
                <a:cubicBezTo>
                  <a:pt x="822" y="4996"/>
                  <a:pt x="0" y="6247"/>
                  <a:pt x="0" y="7783"/>
                </a:cubicBezTo>
                <a:lnTo>
                  <a:pt x="0" y="18813"/>
                </a:lnTo>
                <a:cubicBezTo>
                  <a:pt x="0" y="20349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49"/>
                  <a:pt x="21600" y="18813"/>
                </a:cubicBezTo>
                <a:lnTo>
                  <a:pt x="21600" y="7783"/>
                </a:lnTo>
                <a:cubicBezTo>
                  <a:pt x="21600" y="6247"/>
                  <a:pt x="20787" y="4996"/>
                  <a:pt x="19778" y="4996"/>
                </a:cubicBezTo>
                <a:lnTo>
                  <a:pt x="11964" y="4996"/>
                </a:lnTo>
                <a:lnTo>
                  <a:pt x="1069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can help explain </a:t>
            </a:r>
          </a:p>
        </p:txBody>
      </p:sp>
      <p:sp>
        <p:nvSpPr>
          <p:cNvPr id="245" name="Word balloons"/>
          <p:cNvSpPr/>
          <p:nvPr/>
        </p:nvSpPr>
        <p:spPr>
          <a:xfrm>
            <a:off x="7387981" y="3127595"/>
            <a:ext cx="879873" cy="58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graphicFrame>
        <p:nvGraphicFramePr>
          <p:cNvPr id="246" name="Table"/>
          <p:cNvGraphicFramePr/>
          <p:nvPr/>
        </p:nvGraphicFramePr>
        <p:xfrm>
          <a:off x="7391442" y="6432901"/>
          <a:ext cx="381000" cy="52019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7" name="Table"/>
          <p:cNvGraphicFramePr/>
          <p:nvPr/>
        </p:nvGraphicFramePr>
        <p:xfrm>
          <a:off x="7975642" y="6385205"/>
          <a:ext cx="381000" cy="35966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8" name="Line"/>
          <p:cNvSpPr/>
          <p:nvPr/>
        </p:nvSpPr>
        <p:spPr>
          <a:xfrm>
            <a:off x="7770290" y="6891518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249" name="Table"/>
          <p:cNvGraphicFramePr/>
          <p:nvPr/>
        </p:nvGraphicFramePr>
        <p:xfrm>
          <a:off x="7976967" y="6777218"/>
          <a:ext cx="3556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0" name="Table"/>
          <p:cNvGraphicFramePr/>
          <p:nvPr/>
        </p:nvGraphicFramePr>
        <p:xfrm>
          <a:off x="7977635" y="7049929"/>
          <a:ext cx="3810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1" name="Table"/>
          <p:cNvGraphicFramePr/>
          <p:nvPr/>
        </p:nvGraphicFramePr>
        <p:xfrm>
          <a:off x="8545152" y="6662918"/>
          <a:ext cx="381000" cy="37490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2" name="Line"/>
          <p:cNvSpPr/>
          <p:nvPr/>
        </p:nvSpPr>
        <p:spPr>
          <a:xfrm>
            <a:off x="8386940" y="689151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253" name="Table"/>
          <p:cNvGraphicFramePr/>
          <p:nvPr/>
        </p:nvGraphicFramePr>
        <p:xfrm>
          <a:off x="7391442" y="5664247"/>
          <a:ext cx="381000" cy="27533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4" name="Table"/>
          <p:cNvGraphicFramePr/>
          <p:nvPr/>
        </p:nvGraphicFramePr>
        <p:xfrm>
          <a:off x="7972552" y="5663442"/>
          <a:ext cx="3429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5" name="Line"/>
          <p:cNvSpPr/>
          <p:nvPr/>
        </p:nvSpPr>
        <p:spPr>
          <a:xfrm>
            <a:off x="7800961" y="578089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56" name="code"/>
          <p:cNvSpPr/>
          <p:nvPr/>
        </p:nvSpPr>
        <p:spPr>
          <a:xfrm>
            <a:off x="9326304" y="3127992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257" name="Line"/>
          <p:cNvSpPr/>
          <p:nvPr/>
        </p:nvSpPr>
        <p:spPr>
          <a:xfrm>
            <a:off x="7148465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8" name="Line"/>
          <p:cNvSpPr/>
          <p:nvPr/>
        </p:nvSpPr>
        <p:spPr>
          <a:xfrm>
            <a:off x="7148465" y="400561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9" name="Line"/>
          <p:cNvSpPr/>
          <p:nvPr/>
        </p:nvSpPr>
        <p:spPr>
          <a:xfrm>
            <a:off x="7148465" y="523496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0" name="Line"/>
          <p:cNvSpPr/>
          <p:nvPr/>
        </p:nvSpPr>
        <p:spPr>
          <a:xfrm>
            <a:off x="7148465" y="755616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1" name="Line"/>
          <p:cNvSpPr/>
          <p:nvPr/>
        </p:nvSpPr>
        <p:spPr>
          <a:xfrm>
            <a:off x="7148465" y="8705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3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10642182" y="2148297"/>
            <a:ext cx="2818196" cy="1336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0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1"/>
              </a:rPr>
              <a:t>fortawesome.github.io/Font-Awesome/get-started/</a:t>
            </a:r>
          </a:p>
        </p:txBody>
      </p:sp>
      <p:sp>
        <p:nvSpPr>
          <p:cNvPr id="264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10642182" y="3748683"/>
            <a:ext cx="2912301" cy="813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12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265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10642182" y="7500524"/>
            <a:ext cx="2912301" cy="2376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b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266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10642182" y="5651058"/>
            <a:ext cx="2912301" cy="9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267" name="FONTS"/>
          <p:cNvSpPr txBox="1"/>
          <p:nvPr/>
        </p:nvSpPr>
        <p:spPr>
          <a:xfrm>
            <a:off x="10642182" y="1857135"/>
            <a:ext cx="48768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268" name="KEYNOTE"/>
          <p:cNvSpPr txBox="1"/>
          <p:nvPr/>
        </p:nvSpPr>
        <p:spPr>
          <a:xfrm>
            <a:off x="10642182" y="5383897"/>
            <a:ext cx="6647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269" name="KEYNOTE TIPS"/>
          <p:cNvSpPr txBox="1"/>
          <p:nvPr/>
        </p:nvSpPr>
        <p:spPr>
          <a:xfrm>
            <a:off x="10642182" y="7093032"/>
            <a:ext cx="9998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270" name="Line"/>
          <p:cNvSpPr/>
          <p:nvPr/>
        </p:nvSpPr>
        <p:spPr>
          <a:xfrm>
            <a:off x="10564983" y="524987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1" name="Line"/>
          <p:cNvSpPr/>
          <p:nvPr/>
        </p:nvSpPr>
        <p:spPr>
          <a:xfrm>
            <a:off x="10535538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272" name="Table"/>
          <p:cNvGraphicFramePr/>
          <p:nvPr/>
        </p:nvGraphicFramePr>
        <p:xfrm>
          <a:off x="9640423" y="6605768"/>
          <a:ext cx="381000" cy="439928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262" name="FONTS"/>
          <p:cNvSpPr txBox="1"/>
          <p:nvPr/>
        </p:nvSpPr>
        <p:spPr>
          <a:xfrm>
            <a:off x="291339" y="1680871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DATA IMPORT / EXPORT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284345" y="1836347"/>
            <a:ext cx="3141665" cy="23108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s-ES" dirty="0" smtClean="0">
                <a:latin typeface="+mn-lt"/>
                <a:cs typeface="Times New Roman"/>
              </a:rPr>
              <a:t>h2o.downloadCSV</a:t>
            </a:r>
            <a:r>
              <a:rPr lang="es-ES" dirty="0">
                <a:latin typeface="+mn-lt"/>
                <a:cs typeface="Times New Roman"/>
              </a:rPr>
              <a:t>:</a:t>
            </a:r>
            <a:r>
              <a:rPr lang="es-ES" spc="10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</a:t>
            </a:r>
            <a:r>
              <a:rPr lang="es-ES" b="0" spc="-35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wnload</a:t>
            </a:r>
            <a:r>
              <a:rPr lang="es-ES" b="0" spc="4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dataset</a:t>
            </a:r>
            <a:r>
              <a:rPr lang="es-ES" b="0" dirty="0">
                <a:latin typeface="+mn-lt"/>
                <a:cs typeface="Times New Roman"/>
              </a:rPr>
              <a:t> </a:t>
            </a:r>
            <a:r>
              <a:rPr lang="es-ES" b="0" spc="7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</a:t>
            </a:r>
            <a:r>
              <a:rPr lang="es-ES" b="0" spc="21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CSV</a:t>
            </a:r>
            <a:r>
              <a:rPr lang="es-ES" b="0" spc="-17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</a:t>
            </a:r>
            <a:r>
              <a:rPr lang="es-ES" b="0" spc="-4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on</a:t>
            </a:r>
            <a:r>
              <a:rPr lang="es-ES" b="0" spc="124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l</a:t>
            </a:r>
            <a:r>
              <a:rPr lang="es-ES" b="0" spc="40" dirty="0">
                <a:latin typeface="+mn-lt"/>
                <a:cs typeface="Times New Roman"/>
              </a:rPr>
              <a:t>o</a:t>
            </a:r>
            <a:r>
              <a:rPr lang="es-ES" b="0" dirty="0">
                <a:latin typeface="+mn-lt"/>
                <a:cs typeface="Times New Roman"/>
              </a:rPr>
              <a:t>cal</a:t>
            </a:r>
            <a:r>
              <a:rPr lang="es-ES" b="0" spc="3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disk</a:t>
            </a:r>
            <a:r>
              <a:rPr lang="es-E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s-ES" sz="500" b="0" dirty="0" smtClean="0">
              <a:latin typeface="+mn-lt"/>
              <a:cs typeface="Times New Roman"/>
            </a:endParaRPr>
          </a:p>
          <a:p>
            <a:pPr algn="just"/>
            <a:r>
              <a:rPr lang="es-ES" dirty="0" smtClean="0">
                <a:latin typeface="+mn-lt"/>
                <a:cs typeface="Times New Roman"/>
              </a:rPr>
              <a:t>h2o.exportFile</a:t>
            </a:r>
            <a:r>
              <a:rPr lang="es-ES" dirty="0">
                <a:latin typeface="+mn-lt"/>
                <a:cs typeface="Times New Roman"/>
              </a:rPr>
              <a:t>: </a:t>
            </a:r>
            <a:r>
              <a:rPr lang="es-ES" spc="-75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Ex</a:t>
            </a:r>
            <a:r>
              <a:rPr lang="es-ES" b="0" spc="40" dirty="0" err="1">
                <a:latin typeface="+mn-lt"/>
                <a:cs typeface="Times New Roman"/>
              </a:rPr>
              <a:t>p</a:t>
            </a:r>
            <a:r>
              <a:rPr lang="es-ES" b="0" spc="-40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rt</a:t>
            </a:r>
            <a:r>
              <a:rPr lang="es-ES" b="0" spc="16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Data</a:t>
            </a:r>
            <a:r>
              <a:rPr lang="es-ES" b="0" spc="300" dirty="0">
                <a:latin typeface="+mn-lt"/>
                <a:cs typeface="Times New Roman"/>
              </a:rPr>
              <a:t> </a:t>
            </a:r>
            <a:r>
              <a:rPr lang="es-ES" b="0" spc="-35" dirty="0" err="1">
                <a:latin typeface="+mn-lt"/>
                <a:cs typeface="Times New Roman"/>
              </a:rPr>
              <a:t>F</a:t>
            </a:r>
            <a:r>
              <a:rPr lang="es-ES" b="0" dirty="0" err="1">
                <a:latin typeface="+mn-lt"/>
                <a:cs typeface="Times New Roman"/>
              </a:rPr>
              <a:t>rame</a:t>
            </a:r>
            <a:r>
              <a:rPr lang="es-ES" b="0" spc="18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</a:t>
            </a:r>
            <a:r>
              <a:rPr lang="es-ES" b="0" spc="21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60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</a:t>
            </a:r>
            <a:r>
              <a:rPr lang="es-E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s-ES" sz="500" b="0" dirty="0" smtClean="0">
              <a:latin typeface="+mn-lt"/>
              <a:cs typeface="Times New Roman"/>
            </a:endParaRPr>
          </a:p>
          <a:p>
            <a:pPr algn="just"/>
            <a:r>
              <a:rPr lang="es-ES" dirty="0" smtClean="0">
                <a:latin typeface="+mn-lt"/>
                <a:cs typeface="Times New Roman"/>
              </a:rPr>
              <a:t>h2o.importFile</a:t>
            </a:r>
            <a:r>
              <a:rPr lang="es-ES" dirty="0">
                <a:latin typeface="+mn-lt"/>
                <a:cs typeface="Times New Roman"/>
              </a:rPr>
              <a:t>: </a:t>
            </a:r>
            <a:r>
              <a:rPr lang="es-ES" spc="-75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Im</a:t>
            </a:r>
            <a:r>
              <a:rPr lang="es-ES" b="0" spc="40" dirty="0" err="1">
                <a:latin typeface="+mn-lt"/>
                <a:cs typeface="Times New Roman"/>
              </a:rPr>
              <a:t>p</a:t>
            </a:r>
            <a:r>
              <a:rPr lang="es-ES" b="0" spc="-40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rt</a:t>
            </a:r>
            <a:r>
              <a:rPr lang="es-ES" b="0" spc="185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</a:t>
            </a:r>
            <a:r>
              <a:rPr lang="es-ES" b="0" spc="-4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from</a:t>
            </a:r>
            <a:r>
              <a:rPr lang="es-ES" b="0" spc="90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the</a:t>
            </a:r>
            <a:r>
              <a:rPr lang="es-ES" b="0" spc="23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l</a:t>
            </a:r>
            <a:r>
              <a:rPr lang="es-ES" b="0" spc="40" dirty="0">
                <a:latin typeface="+mn-lt"/>
                <a:cs typeface="Times New Roman"/>
              </a:rPr>
              <a:t>o</a:t>
            </a:r>
            <a:r>
              <a:rPr lang="es-ES" b="0" dirty="0">
                <a:latin typeface="+mn-lt"/>
                <a:cs typeface="Times New Roman"/>
              </a:rPr>
              <a:t>cal</a:t>
            </a:r>
            <a:r>
              <a:rPr lang="es-ES" b="0" spc="36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path</a:t>
            </a:r>
            <a:r>
              <a:rPr lang="es-ES" b="0" spc="30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and</a:t>
            </a:r>
            <a:r>
              <a:rPr lang="es-ES" b="0" spc="19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p</a:t>
            </a:r>
            <a:r>
              <a:rPr lang="es-ES" b="0" spc="-35" dirty="0" err="1">
                <a:latin typeface="+mn-lt"/>
                <a:cs typeface="Times New Roman"/>
              </a:rPr>
              <a:t>a</a:t>
            </a:r>
            <a:r>
              <a:rPr lang="es-ES" b="0" dirty="0" err="1">
                <a:latin typeface="+mn-lt"/>
                <a:cs typeface="Times New Roman"/>
              </a:rPr>
              <a:t>rse</a:t>
            </a:r>
            <a:r>
              <a:rPr lang="es-ES" b="0" spc="16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it</a:t>
            </a:r>
            <a:r>
              <a:rPr lang="es-E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s-E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h2o.parseRaw:  </a:t>
            </a:r>
            <a:r>
              <a:rPr lang="en-US" b="0" dirty="0">
                <a:latin typeface="+mn-lt"/>
                <a:cs typeface="Times New Roman"/>
              </a:rPr>
              <a:t>Parse a raw data  file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h2o.uploadFile:  </a:t>
            </a:r>
            <a:r>
              <a:rPr lang="en-US" b="0" dirty="0">
                <a:latin typeface="+mn-lt"/>
                <a:cs typeface="Times New Roman"/>
              </a:rPr>
              <a:t>Upload a file from the local drive and parse it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  <a:endParaRPr lang="en-US" b="0" dirty="0">
              <a:latin typeface="+mn-lt"/>
              <a:cs typeface="Times New Roman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410" y="10361293"/>
            <a:ext cx="197878" cy="197878"/>
          </a:xfrm>
          <a:prstGeom prst="rect">
            <a:avLst/>
          </a:prstGeom>
        </p:spPr>
      </p:pic>
      <p:sp>
        <p:nvSpPr>
          <p:cNvPr id="275" name="CuadroTexto 274"/>
          <p:cNvSpPr txBox="1"/>
          <p:nvPr/>
        </p:nvSpPr>
        <p:spPr>
          <a:xfrm>
            <a:off x="282688" y="4512015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 smtClean="0">
                <a:latin typeface="+mn-lt"/>
                <a:cs typeface="Times New Roman"/>
              </a:rPr>
              <a:t>as.h2o: </a:t>
            </a:r>
            <a:r>
              <a:rPr lang="pt-BR" b="0" dirty="0" err="1" smtClean="0">
                <a:latin typeface="+mn-lt"/>
                <a:cs typeface="Times New Roman"/>
              </a:rPr>
              <a:t>Convert</a:t>
            </a:r>
            <a:r>
              <a:rPr lang="pt-BR" b="0" dirty="0" smtClean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R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grpSp>
        <p:nvGrpSpPr>
          <p:cNvPr id="277" name="Group"/>
          <p:cNvGrpSpPr/>
          <p:nvPr/>
        </p:nvGrpSpPr>
        <p:grpSpPr>
          <a:xfrm>
            <a:off x="290338" y="5030020"/>
            <a:ext cx="3105613" cy="317482"/>
            <a:chOff x="0" y="0"/>
            <a:chExt cx="2818195" cy="180857"/>
          </a:xfrm>
        </p:grpSpPr>
        <p:sp>
          <p:nvSpPr>
            <p:cNvPr id="278" name="SUBTITLE"/>
            <p:cNvSpPr txBox="1"/>
            <p:nvPr/>
          </p:nvSpPr>
          <p:spPr>
            <a:xfrm>
              <a:off x="0" y="61049"/>
              <a:ext cx="2026326" cy="1198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pt-BR" dirty="0" smtClean="0"/>
                <a:t>H2O TO NATIVE R COERCION</a:t>
              </a:r>
              <a:endParaRPr lang="pt-BR" dirty="0"/>
            </a:p>
          </p:txBody>
        </p:sp>
        <p:sp>
          <p:nvSpPr>
            <p:cNvPr id="279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80" name="CuadroTexto 279"/>
          <p:cNvSpPr txBox="1"/>
          <p:nvPr/>
        </p:nvSpPr>
        <p:spPr>
          <a:xfrm>
            <a:off x="247130" y="5350377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as.data.frame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Check </a:t>
            </a:r>
            <a:r>
              <a:rPr lang="en-US" b="0" dirty="0">
                <a:latin typeface="+mn-lt"/>
                <a:cs typeface="Times New Roman"/>
              </a:rPr>
              <a:t>if an object is a data frame, or coerce it if possible.</a:t>
            </a:r>
          </a:p>
        </p:txBody>
      </p:sp>
      <p:sp>
        <p:nvSpPr>
          <p:cNvPr id="282" name="SUBTITLE"/>
          <p:cNvSpPr txBox="1"/>
          <p:nvPr/>
        </p:nvSpPr>
        <p:spPr>
          <a:xfrm>
            <a:off x="290021" y="5951765"/>
            <a:ext cx="152125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 smtClean="0"/>
              <a:t>DATA GENERATION</a:t>
            </a:r>
            <a:endParaRPr lang="pt-BR" dirty="0"/>
          </a:p>
        </p:txBody>
      </p:sp>
      <p:sp>
        <p:nvSpPr>
          <p:cNvPr id="283" name="Line"/>
          <p:cNvSpPr/>
          <p:nvPr/>
        </p:nvSpPr>
        <p:spPr>
          <a:xfrm>
            <a:off x="315642" y="5844598"/>
            <a:ext cx="3079992" cy="0"/>
          </a:xfrm>
          <a:prstGeom prst="line">
            <a:avLst/>
          </a:prstGeom>
          <a:noFill/>
          <a:ln w="12700" cap="flat">
            <a:solidFill>
              <a:srgbClr val="E0E0E0"/>
            </a:solidFill>
            <a:custDash>
              <a:ds d="100000" sp="200000"/>
            </a:custDash>
            <a:round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4" name="CuadroTexto 283"/>
          <p:cNvSpPr txBox="1"/>
          <p:nvPr/>
        </p:nvSpPr>
        <p:spPr>
          <a:xfrm>
            <a:off x="246172" y="6161779"/>
            <a:ext cx="3141665" cy="1715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smtClean="0">
                <a:latin typeface="+mn-lt"/>
                <a:cs typeface="Times New Roman"/>
              </a:rPr>
              <a:t>h2o.createFrame: </a:t>
            </a:r>
            <a:r>
              <a:rPr lang="en-US" b="0" dirty="0" smtClean="0">
                <a:latin typeface="+mn-lt"/>
                <a:cs typeface="Times New Roman"/>
              </a:rPr>
              <a:t>Create </a:t>
            </a:r>
            <a:r>
              <a:rPr lang="en-US" b="0" dirty="0">
                <a:latin typeface="+mn-lt"/>
                <a:cs typeface="Times New Roman"/>
              </a:rPr>
              <a:t>an H2O data  frame, with optional randomization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 smtClean="0">
                <a:latin typeface="+mn-lt"/>
                <a:cs typeface="Times New Roman"/>
              </a:rPr>
              <a:t>h2o.runif: </a:t>
            </a:r>
            <a:r>
              <a:rPr lang="en-US" b="0" dirty="0" smtClean="0">
                <a:latin typeface="+mn-lt"/>
                <a:cs typeface="Times New Roman"/>
              </a:rPr>
              <a:t>Produce </a:t>
            </a:r>
            <a:r>
              <a:rPr lang="en-US" b="0" dirty="0">
                <a:latin typeface="+mn-lt"/>
                <a:cs typeface="Times New Roman"/>
              </a:rPr>
              <a:t>a vector of random uniform numbers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 smtClean="0">
                <a:latin typeface="+mn-lt"/>
                <a:cs typeface="Times New Roman"/>
              </a:rPr>
              <a:t>h2o.interaction: </a:t>
            </a:r>
            <a:r>
              <a:rPr lang="en-US" b="0" dirty="0" smtClean="0">
                <a:latin typeface="+mn-lt"/>
                <a:cs typeface="Times New Roman"/>
              </a:rPr>
              <a:t>Create </a:t>
            </a:r>
            <a:r>
              <a:rPr lang="en-US" b="0" dirty="0">
                <a:latin typeface="+mn-lt"/>
                <a:cs typeface="Times New Roman"/>
              </a:rPr>
              <a:t>interaction terms between categorical features of an H2O Frame.</a:t>
            </a:r>
          </a:p>
        </p:txBody>
      </p:sp>
      <p:sp>
        <p:nvSpPr>
          <p:cNvPr id="285" name="SUBTITLE"/>
          <p:cNvSpPr txBox="1"/>
          <p:nvPr/>
        </p:nvSpPr>
        <p:spPr>
          <a:xfrm>
            <a:off x="282034" y="7964651"/>
            <a:ext cx="228748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 smtClean="0"/>
              <a:t>DATA SAMPLING / SPLITTING</a:t>
            </a:r>
            <a:endParaRPr lang="pt-BR" dirty="0"/>
          </a:p>
        </p:txBody>
      </p:sp>
      <p:sp>
        <p:nvSpPr>
          <p:cNvPr id="286" name="Line"/>
          <p:cNvSpPr/>
          <p:nvPr/>
        </p:nvSpPr>
        <p:spPr>
          <a:xfrm>
            <a:off x="307655" y="7857484"/>
            <a:ext cx="3079992" cy="0"/>
          </a:xfrm>
          <a:prstGeom prst="line">
            <a:avLst/>
          </a:prstGeom>
          <a:noFill/>
          <a:ln w="12700" cap="flat">
            <a:solidFill>
              <a:srgbClr val="E0E0E0"/>
            </a:solidFill>
            <a:custDash>
              <a:ds d="100000" sp="200000"/>
            </a:custDash>
            <a:round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7" name="CuadroTexto 286"/>
          <p:cNvSpPr txBox="1"/>
          <p:nvPr/>
        </p:nvSpPr>
        <p:spPr>
          <a:xfrm>
            <a:off x="235282" y="8206498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h2o.splitFrame: </a:t>
            </a:r>
            <a:r>
              <a:rPr lang="en-US" b="0" dirty="0" smtClean="0">
                <a:latin typeface="+mn-lt"/>
                <a:cs typeface="Times New Roman"/>
              </a:rPr>
              <a:t>Split </a:t>
            </a:r>
            <a:r>
              <a:rPr lang="en-US" b="0" dirty="0">
                <a:latin typeface="+mn-lt"/>
                <a:cs typeface="Times New Roman"/>
              </a:rPr>
              <a:t>an existing H2O dataset  according to user-specified ratios.</a:t>
            </a:r>
          </a:p>
        </p:txBody>
      </p:sp>
      <p:sp>
        <p:nvSpPr>
          <p:cNvPr id="288" name="SUBTITLE"/>
          <p:cNvSpPr txBox="1"/>
          <p:nvPr/>
        </p:nvSpPr>
        <p:spPr>
          <a:xfrm>
            <a:off x="290875" y="8853052"/>
            <a:ext cx="200054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 smtClean="0"/>
              <a:t>MISSING DATA HANDLING</a:t>
            </a:r>
            <a:endParaRPr lang="pt-BR" dirty="0"/>
          </a:p>
        </p:txBody>
      </p:sp>
      <p:sp>
        <p:nvSpPr>
          <p:cNvPr id="289" name="Line"/>
          <p:cNvSpPr/>
          <p:nvPr/>
        </p:nvSpPr>
        <p:spPr>
          <a:xfrm>
            <a:off x="307845" y="8776788"/>
            <a:ext cx="3079992" cy="0"/>
          </a:xfrm>
          <a:prstGeom prst="line">
            <a:avLst/>
          </a:prstGeom>
          <a:noFill/>
          <a:ln w="12700" cap="flat">
            <a:solidFill>
              <a:srgbClr val="E0E0E0"/>
            </a:solidFill>
            <a:custDash>
              <a:ds d="100000" sp="200000"/>
            </a:custDash>
            <a:round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0" name="CuadroTexto 289"/>
          <p:cNvSpPr txBox="1"/>
          <p:nvPr/>
        </p:nvSpPr>
        <p:spPr>
          <a:xfrm>
            <a:off x="239668" y="9020304"/>
            <a:ext cx="3141665" cy="1233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h2o.impute: </a:t>
            </a:r>
            <a:r>
              <a:rPr lang="en-US" b="0" dirty="0" smtClean="0">
                <a:latin typeface="+mn-lt"/>
                <a:cs typeface="Times New Roman"/>
              </a:rPr>
              <a:t>Impute </a:t>
            </a:r>
            <a:r>
              <a:rPr lang="en-US" b="0" dirty="0">
                <a:latin typeface="+mn-lt"/>
                <a:cs typeface="Times New Roman"/>
              </a:rPr>
              <a:t>a column of data  using the mean, median, or mode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h2o.insertMissingValues: </a:t>
            </a:r>
            <a:r>
              <a:rPr lang="en-US" b="0" dirty="0" smtClean="0">
                <a:latin typeface="+mn-lt"/>
                <a:cs typeface="Times New Roman"/>
              </a:rPr>
              <a:t>Replaces </a:t>
            </a:r>
            <a:r>
              <a:rPr lang="en-US" b="0" dirty="0">
                <a:latin typeface="+mn-lt"/>
                <a:cs typeface="Times New Roman"/>
              </a:rPr>
              <a:t>a user-specified fraction of entries in a H2O dataset  with missing values.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4109861" y="617587"/>
            <a:ext cx="5784683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spcBef>
                <a:spcPts val="74"/>
              </a:spcBef>
            </a:pPr>
            <a:r>
              <a:rPr sz="1389" u="sng" dirty="0">
                <a:latin typeface="Times New Roman"/>
                <a:cs typeface="Times New Roman"/>
              </a:rPr>
              <a:t>                                                                                </a:t>
            </a:r>
            <a:r>
              <a:rPr sz="1389" u="sng" spc="14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136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 </a:t>
            </a:r>
            <a:r>
              <a:rPr sz="1389" u="sng" spc="240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258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43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4586" y="1292108"/>
            <a:ext cx="5510986" cy="956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913" marR="12785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Hit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Ratio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tables</a:t>
            </a:r>
            <a:r>
              <a:rPr sz="1389" spc="21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returned,</a:t>
            </a:r>
            <a:r>
              <a:rPr sz="1389" spc="3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where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names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train,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valid,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xval.</a:t>
            </a:r>
            <a:endParaRPr sz="1389">
              <a:latin typeface="Times New Roman"/>
              <a:cs typeface="Times New Roman"/>
            </a:endParaRPr>
          </a:p>
          <a:p>
            <a:pPr marL="18872" indent="4039">
              <a:lnSpc>
                <a:spcPct val="99658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h2o.performance: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Evaluate</a:t>
            </a:r>
            <a:r>
              <a:rPr sz="1389" spc="2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redictive</a:t>
            </a:r>
            <a:r>
              <a:rPr sz="1389" spc="82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rmance</a:t>
            </a:r>
            <a:r>
              <a:rPr sz="1389" spc="1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via v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rious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measures.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9862" y="2467624"/>
            <a:ext cx="5465671" cy="742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Regression</a:t>
            </a:r>
            <a:r>
              <a:rPr sz="1389" spc="-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Hel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850"/>
              </a:spcBef>
            </a:pPr>
            <a:r>
              <a:rPr sz="1389" dirty="0">
                <a:latin typeface="Times New Roman"/>
                <a:cs typeface="Times New Roman"/>
              </a:rPr>
              <a:t>h2o.mse: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mean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squ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red</a:t>
            </a:r>
            <a:r>
              <a:rPr sz="1389" spc="21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calculated</a:t>
            </a:r>
            <a:r>
              <a:rPr sz="1389" spc="2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redicted</a:t>
            </a:r>
            <a:r>
              <a:rPr sz="1389" spc="2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actual</a:t>
            </a:r>
            <a:r>
              <a:rPr sz="1389" spc="2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(reference)</a:t>
            </a:r>
            <a:r>
              <a:rPr sz="1389" spc="2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9861" y="3428467"/>
            <a:ext cx="4501997" cy="851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30424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Clustering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Hel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50"/>
              </a:spcBef>
            </a:pPr>
            <a:r>
              <a:rPr sz="1389" dirty="0">
                <a:latin typeface="Times New Roman"/>
                <a:cs typeface="Times New Roman"/>
              </a:rPr>
              <a:t>h2o.betweenss: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-35" dirty="0">
                <a:latin typeface="Times New Roman"/>
                <a:cs typeface="Times New Roman"/>
              </a:rPr>
              <a:t>t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een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sum</a:t>
            </a:r>
            <a:r>
              <a:rPr sz="1389" spc="1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squ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res.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h2o.centers: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Centers.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9861" y="4591735"/>
            <a:ext cx="2878558" cy="28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069"/>
              </a:lnSpc>
              <a:spcBef>
                <a:spcPts val="103"/>
              </a:spcBef>
            </a:pPr>
            <a:r>
              <a:rPr sz="1944" dirty="0">
                <a:latin typeface="Times New Roman"/>
                <a:cs typeface="Times New Roman"/>
              </a:rPr>
              <a:t>H2O </a:t>
            </a:r>
            <a:r>
              <a:rPr sz="1944" spc="217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Cluster</a:t>
            </a:r>
            <a:r>
              <a:rPr sz="1944" spc="182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O</a:t>
            </a:r>
            <a:r>
              <a:rPr sz="1944" spc="61" dirty="0">
                <a:latin typeface="Times New Roman"/>
                <a:cs typeface="Times New Roman"/>
              </a:rPr>
              <a:t>p</a:t>
            </a:r>
            <a:r>
              <a:rPr sz="1944" dirty="0">
                <a:latin typeface="Times New Roman"/>
                <a:cs typeface="Times New Roman"/>
              </a:rPr>
              <a:t>erations</a:t>
            </a:r>
            <a:endParaRPr sz="194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2" y="5104498"/>
            <a:ext cx="5729610" cy="2023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Key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V</a:t>
            </a:r>
            <a:r>
              <a:rPr sz="1389" dirty="0">
                <a:latin typeface="Times New Roman"/>
                <a:cs typeface="Times New Roman"/>
              </a:rPr>
              <a:t>alue</a:t>
            </a:r>
            <a:r>
              <a:rPr sz="1389" spc="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2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Access</a:t>
            </a:r>
            <a:endParaRPr sz="1389">
              <a:latin typeface="Times New Roman"/>
              <a:cs typeface="Times New Roman"/>
            </a:endParaRPr>
          </a:p>
          <a:p>
            <a:pPr marL="17639" marR="415537">
              <a:lnSpc>
                <a:spcPts val="1596"/>
              </a:lnSpc>
              <a:spcBef>
                <a:spcPts val="850"/>
              </a:spcBef>
            </a:pPr>
            <a:r>
              <a:rPr sz="1389" dirty="0">
                <a:latin typeface="Times New Roman"/>
                <a:cs typeface="Times New Roman"/>
              </a:rPr>
              <a:t>h2o.assign: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Assign</a:t>
            </a:r>
            <a:r>
              <a:rPr sz="1389" spc="-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hex.</a:t>
            </a:r>
            <a:r>
              <a:rPr sz="1389" spc="-35" dirty="0">
                <a:latin typeface="Times New Roman"/>
                <a:cs typeface="Times New Roman"/>
              </a:rPr>
              <a:t>k</a:t>
            </a:r>
            <a:r>
              <a:rPr sz="1389" dirty="0">
                <a:latin typeface="Times New Roman"/>
                <a:cs typeface="Times New Roman"/>
              </a:rPr>
              <a:t>eys</a:t>
            </a:r>
            <a:r>
              <a:rPr sz="1389" spc="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objects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their</a:t>
            </a:r>
            <a:r>
              <a:rPr sz="1389" spc="19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environment. </a:t>
            </a:r>
            <a:endParaRPr sz="1389">
              <a:latin typeface="Times New Roman"/>
              <a:cs typeface="Times New Roman"/>
            </a:endParaRPr>
          </a:p>
          <a:p>
            <a:pPr marL="17639" marR="415537">
              <a:lnSpc>
                <a:spcPts val="1596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h2o.getFrame: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reference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 </a:t>
            </a:r>
            <a:endParaRPr sz="1389">
              <a:latin typeface="Times New Roman"/>
              <a:cs typeface="Times New Roman"/>
            </a:endParaRPr>
          </a:p>
          <a:p>
            <a:pPr marL="17639" marR="415537">
              <a:lnSpc>
                <a:spcPts val="1596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h2o.getModel: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reference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58"/>
              </a:spcBef>
            </a:pPr>
            <a:r>
              <a:rPr sz="1389" dirty="0">
                <a:latin typeface="Times New Roman"/>
                <a:cs typeface="Times New Roman"/>
              </a:rPr>
              <a:t>h2o.ls:  </a:t>
            </a:r>
            <a:r>
              <a:rPr sz="1389" spc="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list</a:t>
            </a:r>
            <a:r>
              <a:rPr sz="1389" spc="10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11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k</a:t>
            </a:r>
            <a:r>
              <a:rPr sz="1389" dirty="0">
                <a:latin typeface="Times New Roman"/>
                <a:cs typeface="Times New Roman"/>
              </a:rPr>
              <a:t>eys</a:t>
            </a:r>
            <a:r>
              <a:rPr sz="1389" spc="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</a:t>
            </a:r>
            <a:r>
              <a:rPr sz="1389" spc="2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h2o.rm: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6" dirty="0">
                <a:latin typeface="Times New Roman"/>
                <a:cs typeface="Times New Roman"/>
              </a:rPr>
              <a:t>m</a:t>
            </a:r>
            <a:r>
              <a:rPr sz="1389" dirty="0">
                <a:latin typeface="Times New Roman"/>
                <a:cs typeface="Times New Roman"/>
              </a:rPr>
              <a:t>ove</a:t>
            </a:r>
            <a:r>
              <a:rPr sz="1389" spc="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objects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server</a:t>
            </a:r>
            <a:r>
              <a:rPr sz="1389" spc="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where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</a:t>
            </a:r>
            <a:r>
              <a:rPr sz="1389" spc="2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 running,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but</a:t>
            </a:r>
            <a:r>
              <a:rPr sz="1389" spc="2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es</a:t>
            </a:r>
            <a:r>
              <a:rPr sz="1389" spc="1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not</a:t>
            </a:r>
            <a:r>
              <a:rPr sz="1389" spc="2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remove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it</a:t>
            </a:r>
            <a:r>
              <a:rPr sz="1389" spc="1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environment.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2" y="7346453"/>
            <a:ext cx="5796535" cy="2445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Serialization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850"/>
              </a:spcBef>
            </a:pPr>
            <a:r>
              <a:rPr sz="1389" dirty="0">
                <a:latin typeface="Times New Roman"/>
                <a:cs typeface="Times New Roman"/>
              </a:rPr>
              <a:t>h2o.loadModel: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h2o.saveModel: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Save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loaded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back</a:t>
            </a:r>
            <a:r>
              <a:rPr sz="1389" spc="1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into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63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using</a:t>
            </a:r>
            <a:r>
              <a:rPr sz="1389" spc="1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h2o.loadModel.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Connection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h2o.init </a:t>
            </a:r>
            <a:r>
              <a:rPr sz="1389" spc="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(nthreads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= 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-1):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Connect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</a:t>
            </a:r>
            <a:r>
              <a:rPr sz="1389" spc="2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using all</a:t>
            </a:r>
            <a:r>
              <a:rPr sz="1389" spc="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CPUs</a:t>
            </a:r>
            <a:r>
              <a:rPr sz="1389" spc="3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8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host</a:t>
            </a:r>
            <a:r>
              <a:rPr sz="1389" spc="1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check</a:t>
            </a:r>
            <a:r>
              <a:rPr sz="1389" spc="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-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pac</a:t>
            </a:r>
            <a:r>
              <a:rPr sz="1389" spc="-35" dirty="0">
                <a:latin typeface="Times New Roman"/>
                <a:cs typeface="Times New Roman"/>
              </a:rPr>
              <a:t>k</a:t>
            </a:r>
            <a:r>
              <a:rPr sz="1389" dirty="0">
                <a:latin typeface="Times New Roman"/>
                <a:cs typeface="Times New Roman"/>
              </a:rPr>
              <a:t>age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r>
              <a:rPr sz="1389" spc="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rrect</a:t>
            </a:r>
            <a:r>
              <a:rPr sz="1389" spc="1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version.</a:t>
            </a:r>
            <a:endParaRPr sz="1389">
              <a:latin typeface="Times New Roman"/>
              <a:cs typeface="Times New Roman"/>
            </a:endParaRPr>
          </a:p>
          <a:p>
            <a:pPr marL="17639" marR="305045">
              <a:lnSpc>
                <a:spcPct val="99658"/>
              </a:lnSpc>
              <a:spcBef>
                <a:spcPts val="863"/>
              </a:spcBef>
            </a:pPr>
            <a:r>
              <a:rPr sz="1389" dirty="0">
                <a:latin typeface="Times New Roman"/>
                <a:cs typeface="Times New Roman"/>
              </a:rPr>
              <a:t>h2o.shutdown: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Shut</a:t>
            </a:r>
            <a:r>
              <a:rPr sz="1389" spc="2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wn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ecified</a:t>
            </a:r>
            <a:r>
              <a:rPr sz="1389" spc="-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instance. </a:t>
            </a:r>
            <a:r>
              <a:rPr sz="1389" spc="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-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 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server</a:t>
            </a:r>
            <a:r>
              <a:rPr sz="1389" spc="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will</a:t>
            </a:r>
            <a:r>
              <a:rPr sz="1389" spc="-118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lost!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2" y="10010173"/>
            <a:ext cx="1596263" cy="211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Balancing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7500" y="573386"/>
            <a:ext cx="3588719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4" name="object 4"/>
          <p:cNvSpPr txBox="1"/>
          <p:nvPr/>
        </p:nvSpPr>
        <p:spPr>
          <a:xfrm>
            <a:off x="8450785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9341661" y="573386"/>
            <a:ext cx="109131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9499470" y="573386"/>
            <a:ext cx="167293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37050953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4105469" y="617587"/>
            <a:ext cx="5789082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tabLst>
                <a:tab pos="5732685" algn="l"/>
              </a:tabLst>
            </a:pPr>
            <a:r>
              <a:rPr sz="1389" u="sng" dirty="0">
                <a:latin typeface="Times New Roman"/>
                <a:cs typeface="Times New Roman"/>
              </a:rPr>
              <a:t>44  </a:t>
            </a:r>
            <a:r>
              <a:rPr sz="1389" u="sng" spc="-165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-69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-5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	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2" y="1292108"/>
            <a:ext cx="5776763" cy="6365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h2o.rebalance: </a:t>
            </a:r>
            <a:r>
              <a:rPr sz="1389" spc="-8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Rebalance</a:t>
            </a:r>
            <a:r>
              <a:rPr sz="1389" spc="-1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(rep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rtition)</a:t>
            </a:r>
            <a:r>
              <a:rPr sz="1389" spc="30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-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</a:t>
            </a:r>
            <a:r>
              <a:rPr sz="1389" spc="3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into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endParaRPr sz="1389">
              <a:latin typeface="Times New Roman"/>
              <a:cs typeface="Times New Roman"/>
            </a:endParaRPr>
          </a:p>
          <a:p>
            <a:pPr marL="17639" marR="291481">
              <a:lnSpc>
                <a:spcPct val="99658"/>
              </a:lnSpc>
            </a:pPr>
            <a:r>
              <a:rPr sz="1389" dirty="0">
                <a:latin typeface="Times New Roman"/>
                <a:cs typeface="Times New Roman"/>
              </a:rPr>
              <a:t>num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chunks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V</a:t>
            </a:r>
            <a:r>
              <a:rPr sz="1389" dirty="0">
                <a:latin typeface="Times New Roman"/>
                <a:cs typeface="Times New Roman"/>
              </a:rPr>
              <a:t>ec),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load-balancing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across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multiple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threads</a:t>
            </a:r>
            <a:r>
              <a:rPr sz="1389" spc="318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n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1" y="2196127"/>
            <a:ext cx="5630656" cy="1322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rmation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1042"/>
              </a:spcBef>
            </a:pPr>
            <a:r>
              <a:rPr sz="1389" dirty="0">
                <a:latin typeface="Times New Roman"/>
                <a:cs typeface="Times New Roman"/>
              </a:rPr>
              <a:t>h2o.clusterInfo: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name,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version,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uptime,</a:t>
            </a:r>
            <a:r>
              <a:rPr sz="1389" spc="2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total</a:t>
            </a:r>
            <a:r>
              <a:rPr sz="1389" spc="3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des,</a:t>
            </a:r>
            <a:r>
              <a:rPr sz="1389" spc="1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total mem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-110" dirty="0">
                <a:latin typeface="Times New Roman"/>
                <a:cs typeface="Times New Roman"/>
              </a:rPr>
              <a:t>y</a:t>
            </a:r>
            <a:r>
              <a:rPr sz="1389" dirty="0">
                <a:latin typeface="Times New Roman"/>
                <a:cs typeface="Times New Roman"/>
              </a:rPr>
              <a:t>,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total</a:t>
            </a:r>
            <a:r>
              <a:rPr sz="1389" spc="3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health</a:t>
            </a:r>
            <a:r>
              <a:rPr sz="1389" spc="2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  <a:p>
            <a:pPr marL="17639" marR="120219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h2o.clusterStatus: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rmation</a:t>
            </a:r>
            <a:r>
              <a:rPr sz="1389" spc="1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status </a:t>
            </a:r>
            <a:r>
              <a:rPr sz="1389" spc="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 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2" y="3785691"/>
            <a:ext cx="5762140" cy="3888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Logging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1042"/>
              </a:spcBef>
            </a:pPr>
            <a:r>
              <a:rPr sz="1389" dirty="0">
                <a:latin typeface="Times New Roman"/>
                <a:cs typeface="Times New Roman"/>
              </a:rPr>
              <a:t>h2o.clearLog: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</a:t>
            </a:r>
            <a:r>
              <a:rPr sz="1389" spc="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logs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h2o.downloadAllLogs: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wnload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files</a:t>
            </a:r>
            <a:r>
              <a:rPr sz="1389" spc="-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178360">
              <a:lnSpc>
                <a:spcPct val="99658"/>
              </a:lnSpc>
              <a:spcBef>
                <a:spcPts val="1117"/>
              </a:spcBef>
            </a:pPr>
            <a:r>
              <a:rPr sz="1389" dirty="0">
                <a:latin typeface="Times New Roman"/>
                <a:cs typeface="Times New Roman"/>
              </a:rPr>
              <a:t>h2o.logAndEcho: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rite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message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Java</a:t>
            </a:r>
            <a:r>
              <a:rPr sz="1389" spc="2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file</a:t>
            </a:r>
            <a:r>
              <a:rPr sz="1389" spc="-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echo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it back.</a:t>
            </a:r>
            <a:endParaRPr sz="1389">
              <a:latin typeface="Times New Roman"/>
              <a:cs typeface="Times New Roman"/>
            </a:endParaRPr>
          </a:p>
          <a:p>
            <a:pPr marL="17639" marR="227359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h2o.openLog: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en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logs</a:t>
            </a:r>
            <a:r>
              <a:rPr sz="1389" spc="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POST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commands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287840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h2o.getLogPath: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file</a:t>
            </a:r>
            <a:r>
              <a:rPr sz="1389" spc="-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path</a:t>
            </a:r>
            <a:r>
              <a:rPr sz="1389" spc="3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logs.</a:t>
            </a:r>
            <a:endParaRPr sz="1389">
              <a:latin typeface="Times New Roman"/>
              <a:cs typeface="Times New Roman"/>
            </a:endParaRPr>
          </a:p>
          <a:p>
            <a:pPr marL="17639" marR="248249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h2o.startLogging: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Begin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logging</a:t>
            </a:r>
            <a:r>
              <a:rPr sz="1389" spc="-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POST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commands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onses.</a:t>
            </a:r>
            <a:endParaRPr sz="1389">
              <a:latin typeface="Times New Roman"/>
              <a:cs typeface="Times New Roman"/>
            </a:endParaRPr>
          </a:p>
          <a:p>
            <a:pPr marL="17639" marR="429823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h2o.stopLogging: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Stop</a:t>
            </a:r>
            <a:r>
              <a:rPr sz="1389" spc="2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logging</a:t>
            </a:r>
            <a:r>
              <a:rPr sz="1389" spc="-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POST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commands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9861" y="7942135"/>
            <a:ext cx="4212164" cy="2279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30424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</a:t>
            </a:r>
            <a:r>
              <a:rPr sz="1389" spc="6" dirty="0">
                <a:latin typeface="Times New Roman"/>
                <a:cs typeface="Times New Roman"/>
              </a:rPr>
              <a:t>u</a:t>
            </a:r>
            <a:r>
              <a:rPr sz="1389" dirty="0">
                <a:latin typeface="Times New Roman"/>
                <a:cs typeface="Times New Roman"/>
              </a:rPr>
              <a:t>lation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1042"/>
              </a:spcBef>
            </a:pPr>
            <a:r>
              <a:rPr sz="1389" dirty="0">
                <a:latin typeface="Times New Roman"/>
                <a:cs typeface="Times New Roman"/>
              </a:rPr>
              <a:t>h2o.gsub: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global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substitution 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(all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ccurrences).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1117"/>
              </a:spcBef>
            </a:pPr>
            <a:r>
              <a:rPr sz="1389" dirty="0">
                <a:latin typeface="Times New Roman"/>
                <a:cs typeface="Times New Roman"/>
              </a:rPr>
              <a:t>h2o.strsplit: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Split.</a:t>
            </a:r>
            <a:endParaRPr sz="1389">
              <a:latin typeface="Times New Roman"/>
              <a:cs typeface="Times New Roman"/>
            </a:endParaRPr>
          </a:p>
          <a:p>
            <a:pPr marL="17639" marR="406331">
              <a:lnSpc>
                <a:spcPts val="2708"/>
              </a:lnSpc>
              <a:spcBef>
                <a:spcPts val="378"/>
              </a:spcBef>
            </a:pPr>
            <a:r>
              <a:rPr sz="1389" dirty="0">
                <a:latin typeface="Times New Roman"/>
                <a:cs typeface="Times New Roman"/>
              </a:rPr>
              <a:t>h2o.sub: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substitution 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(first</a:t>
            </a:r>
            <a:r>
              <a:rPr sz="1389" spc="199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ccurrence). h2o.tolower: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racters</a:t>
            </a:r>
            <a:r>
              <a:rPr sz="1389" spc="3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-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case. h2o.toupper: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racters</a:t>
            </a:r>
            <a:r>
              <a:rPr sz="1389" spc="3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up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1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case. h2o.trim: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rim</a:t>
            </a:r>
            <a:r>
              <a:rPr sz="1389" spc="1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spaces.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8836" y="573386"/>
            <a:ext cx="324544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5357947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6248824" y="573386"/>
            <a:ext cx="3593675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313726176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5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276" name="Group"/>
          <p:cNvSpPr/>
          <p:nvPr/>
        </p:nvSpPr>
        <p:spPr>
          <a:xfrm>
            <a:off x="213255" y="1523999"/>
            <a:ext cx="4346831" cy="86051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80" name="Table"/>
          <p:cNvGraphicFramePr/>
          <p:nvPr/>
        </p:nvGraphicFramePr>
        <p:xfrm>
          <a:off x="9552767" y="9368497"/>
          <a:ext cx="3343020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42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4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5" name="Basics"/>
          <p:cNvSpPr txBox="1"/>
          <p:nvPr/>
        </p:nvSpPr>
        <p:spPr>
          <a:xfrm>
            <a:off x="306210" y="1562649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 smtClean="0"/>
              <a:t>Dataset</a:t>
            </a:r>
            <a:r>
              <a:rPr lang="es-ES" dirty="0" smtClean="0"/>
              <a:t> </a:t>
            </a:r>
            <a:r>
              <a:rPr lang="es-ES" dirty="0" err="1" smtClean="0"/>
              <a:t>Operations</a:t>
            </a:r>
            <a:endParaRPr lang="es-ES" dirty="0"/>
          </a:p>
        </p:txBody>
      </p:sp>
      <p:sp>
        <p:nvSpPr>
          <p:cNvPr id="298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Your Name •  </a:t>
            </a:r>
            <a:r>
              <a:rPr>
                <a:hlinkClick r:id="rId4"/>
              </a:rPr>
              <a:t>your@email.com</a:t>
            </a:r>
            <a:r>
              <a:t>  •  844-448-1212 • </a:t>
            </a:r>
            <a:r>
              <a:rPr>
                <a:hlinkClick r:id="rId5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301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2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305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303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304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06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0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 smtClean="0"/>
              <a:t>h2o</a:t>
            </a:r>
            <a:r>
              <a:rPr dirty="0" smtClean="0"/>
              <a:t>: </a:t>
            </a:r>
            <a:r>
              <a:rPr dirty="0"/>
              <a:t>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26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7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separate or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gro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up together sections</a:t>
            </a:r>
            <a:r>
              <a:rPr dirty="0"/>
              <a:t>.</a:t>
            </a:r>
          </a:p>
        </p:txBody>
      </p:sp>
      <p:sp>
        <p:nvSpPr>
          <p:cNvPr id="328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329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330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331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35" name="Group"/>
          <p:cNvGrpSpPr/>
          <p:nvPr/>
        </p:nvGrpSpPr>
        <p:grpSpPr>
          <a:xfrm>
            <a:off x="5800505" y="2383907"/>
            <a:ext cx="840852" cy="397495"/>
            <a:chOff x="0" y="0"/>
            <a:chExt cx="840851" cy="397494"/>
          </a:xfrm>
        </p:grpSpPr>
        <p:sp>
          <p:nvSpPr>
            <p:cNvPr id="333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4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338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336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7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341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339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340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42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343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4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5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6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Helvetica </a:t>
            </a:r>
            <a:r>
              <a:rPr b="1" dirty="0" err="1">
                <a:latin typeface="Helvetica Neue"/>
                <a:ea typeface="Helvetica Neue"/>
                <a:cs typeface="Helvetica Neue"/>
                <a:sym typeface="Helvetica Neue"/>
              </a:rPr>
              <a:t>Neue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dirty="0">
                <a:latin typeface="Menlo"/>
                <a:ea typeface="Menlo"/>
                <a:cs typeface="Menlo"/>
                <a:sym typeface="Menlo"/>
              </a:rPr>
              <a:t>Menlo</a:t>
            </a:r>
            <a:r>
              <a:rPr dirty="0"/>
              <a:t>,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rPr dirty="0"/>
              <a:t>,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 dirty="0"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www.fontsquirrel.com/fonts/source-sans-pro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rPr dirty="0"/>
              <a:t>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rPr dirty="0"/>
              <a:t>,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 dirty="0">
                <a:latin typeface="Source Sans Pro"/>
                <a:ea typeface="Source Sans Pro"/>
                <a:cs typeface="Source Sans Pro"/>
                <a:sym typeface="Source Sans Pro"/>
                <a:hlinkClick r:id="rId9"/>
              </a:rPr>
              <a:t>fortawesome.github.io/Font-Awesome/get-started/</a:t>
            </a:r>
          </a:p>
        </p:txBody>
      </p:sp>
      <p:sp>
        <p:nvSpPr>
          <p:cNvPr id="347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dirty="0"/>
              <a:t>To use a </a:t>
            </a:r>
            <a:r>
              <a:rPr b="1" dirty="0"/>
              <a:t>font awesome</a:t>
            </a:r>
            <a:r>
              <a:rPr dirty="0"/>
              <a:t> icon, copy and paste one from here </a:t>
            </a:r>
            <a:r>
              <a:rPr u="sng" dirty="0">
                <a:hlinkClick r:id="rId10"/>
              </a:rPr>
              <a:t>fortawesome.github.io/Font-Awesome/</a:t>
            </a:r>
            <a:r>
              <a:rPr u="sng" dirty="0" err="1">
                <a:hlinkClick r:id="rId10"/>
              </a:rPr>
              <a:t>cheatsheet</a:t>
            </a:r>
            <a:r>
              <a:rPr u="sng" dirty="0">
                <a:hlinkClick r:id="rId10"/>
              </a:rPr>
              <a:t>/</a:t>
            </a:r>
            <a:r>
              <a:rPr dirty="0"/>
              <a:t>. Then set the text font to font awesome.</a:t>
            </a:r>
          </a:p>
        </p:txBody>
      </p:sp>
      <p:sp>
        <p:nvSpPr>
          <p:cNvPr id="348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349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350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FONTS</a:t>
            </a:r>
          </a:p>
        </p:txBody>
      </p:sp>
      <p:sp>
        <p:nvSpPr>
          <p:cNvPr id="351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352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353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354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 b="0">
                <a:solidFill>
                  <a:srgbClr val="000000"/>
                </a:solidFill>
              </a:defRPr>
            </a:lvl1pPr>
          </a:lstStyle>
          <a:p>
            <a:r>
              <a:t>These are just font awesome characters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9563191" y="7051781"/>
            <a:ext cx="735187" cy="3709005"/>
            <a:chOff x="299157" y="0"/>
            <a:chExt cx="735185" cy="3708995"/>
          </a:xfrm>
        </p:grpSpPr>
        <p:graphicFrame>
          <p:nvGraphicFramePr>
            <p:cNvPr id="355" name="Table"/>
            <p:cNvGraphicFramePr/>
            <p:nvPr/>
          </p:nvGraphicFramePr>
          <p:xfrm>
            <a:off x="314133" y="56485"/>
            <a:ext cx="700204" cy="365251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3340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56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7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8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9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375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361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370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362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3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4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5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6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7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8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9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371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2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3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4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381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37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7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8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9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0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84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38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3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85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386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387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388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389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grpSp>
        <p:nvGrpSpPr>
          <p:cNvPr id="392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39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1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93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394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395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396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397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399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1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402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graphicFrame>
        <p:nvGraphicFramePr>
          <p:cNvPr id="403" name="Table"/>
          <p:cNvGraphicFramePr/>
          <p:nvPr/>
        </p:nvGraphicFramePr>
        <p:xfrm>
          <a:off x="10686528" y="7094435"/>
          <a:ext cx="381000" cy="52019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04" name="Table"/>
          <p:cNvGraphicFramePr/>
          <p:nvPr/>
        </p:nvGraphicFramePr>
        <p:xfrm>
          <a:off x="11270728" y="7046739"/>
          <a:ext cx="381000" cy="35966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5" name="Line"/>
          <p:cNvSpPr/>
          <p:nvPr/>
        </p:nvSpPr>
        <p:spPr>
          <a:xfrm>
            <a:off x="11065376" y="755305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406" name="Table"/>
          <p:cNvGraphicFramePr/>
          <p:nvPr/>
        </p:nvGraphicFramePr>
        <p:xfrm>
          <a:off x="11272053" y="7438752"/>
          <a:ext cx="3556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7" name="Table"/>
          <p:cNvGraphicFramePr/>
          <p:nvPr/>
        </p:nvGraphicFramePr>
        <p:xfrm>
          <a:off x="11272721" y="7711463"/>
          <a:ext cx="3810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8" name="Table"/>
          <p:cNvGraphicFramePr/>
          <p:nvPr/>
        </p:nvGraphicFramePr>
        <p:xfrm>
          <a:off x="11840238" y="7324452"/>
          <a:ext cx="381000" cy="37490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9" name="Line"/>
          <p:cNvSpPr/>
          <p:nvPr/>
        </p:nvSpPr>
        <p:spPr>
          <a:xfrm>
            <a:off x="11682025" y="7553052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410" name="Table"/>
          <p:cNvGraphicFramePr/>
          <p:nvPr/>
        </p:nvGraphicFramePr>
        <p:xfrm>
          <a:off x="12449733" y="7087781"/>
          <a:ext cx="381000" cy="27533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1" name="Table"/>
          <p:cNvGraphicFramePr/>
          <p:nvPr/>
        </p:nvGraphicFramePr>
        <p:xfrm>
          <a:off x="13007537" y="7086976"/>
          <a:ext cx="3429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Line"/>
          <p:cNvSpPr/>
          <p:nvPr/>
        </p:nvSpPr>
        <p:spPr>
          <a:xfrm>
            <a:off x="12835946" y="7204430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42" name="FONTS"/>
          <p:cNvSpPr txBox="1"/>
          <p:nvPr/>
        </p:nvSpPr>
        <p:spPr>
          <a:xfrm>
            <a:off x="323328" y="1997115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DATA IMPORT / EXPORT</a:t>
            </a:r>
            <a:endParaRPr dirty="0"/>
          </a:p>
        </p:txBody>
      </p:sp>
      <p:sp>
        <p:nvSpPr>
          <p:cNvPr id="143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320439" y="2255550"/>
            <a:ext cx="4080953" cy="1184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dirty="0" smtClean="0">
                <a:latin typeface="+mn-lt"/>
              </a:rPr>
              <a:t>h2o.downloadCSV</a:t>
            </a:r>
            <a:r>
              <a:rPr lang="es-ES" dirty="0">
                <a:latin typeface="+mn-lt"/>
              </a:rPr>
              <a:t>: </a:t>
            </a:r>
            <a:r>
              <a:rPr lang="es-ES" dirty="0" err="1">
                <a:latin typeface="+mn-lt"/>
              </a:rPr>
              <a:t>Download</a:t>
            </a:r>
            <a:r>
              <a:rPr lang="es-ES" dirty="0">
                <a:latin typeface="+mn-lt"/>
              </a:rPr>
              <a:t> a H2O </a:t>
            </a:r>
            <a:r>
              <a:rPr lang="es-ES" dirty="0" err="1">
                <a:latin typeface="+mn-lt"/>
              </a:rPr>
              <a:t>dataset</a:t>
            </a:r>
            <a:r>
              <a:rPr lang="es-ES" dirty="0">
                <a:latin typeface="+mn-lt"/>
              </a:rPr>
              <a:t>  to a CSV file </a:t>
            </a:r>
            <a:r>
              <a:rPr lang="es-ES" dirty="0" err="1">
                <a:latin typeface="+mn-lt"/>
              </a:rPr>
              <a:t>on</a:t>
            </a:r>
            <a:r>
              <a:rPr lang="es-ES" dirty="0">
                <a:latin typeface="+mn-lt"/>
              </a:rPr>
              <a:t> local disk</a:t>
            </a:r>
            <a:r>
              <a:rPr lang="es-ES" dirty="0" smtClean="0">
                <a:latin typeface="+mn-lt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dirty="0" smtClean="0">
                <a:latin typeface="+mn-lt"/>
              </a:rPr>
              <a:t>h2o.exportFile</a:t>
            </a:r>
            <a:r>
              <a:rPr lang="es-ES" dirty="0">
                <a:latin typeface="+mn-lt"/>
              </a:rPr>
              <a:t>:  </a:t>
            </a:r>
            <a:r>
              <a:rPr lang="es-ES" dirty="0" err="1">
                <a:latin typeface="+mn-lt"/>
              </a:rPr>
              <a:t>Export</a:t>
            </a:r>
            <a:r>
              <a:rPr lang="es-ES" dirty="0">
                <a:latin typeface="+mn-lt"/>
              </a:rPr>
              <a:t> H2O Data </a:t>
            </a:r>
            <a:r>
              <a:rPr lang="es-ES" dirty="0" err="1">
                <a:latin typeface="+mn-lt"/>
              </a:rPr>
              <a:t>Frame</a:t>
            </a:r>
            <a:r>
              <a:rPr lang="es-ES" dirty="0">
                <a:latin typeface="+mn-lt"/>
              </a:rPr>
              <a:t> to a file. h2o.importFile:  </a:t>
            </a:r>
            <a:r>
              <a:rPr lang="es-ES" dirty="0" err="1">
                <a:latin typeface="+mn-lt"/>
              </a:rPr>
              <a:t>Import</a:t>
            </a:r>
            <a:r>
              <a:rPr lang="es-ES" dirty="0">
                <a:latin typeface="+mn-lt"/>
              </a:rPr>
              <a:t> a file </a:t>
            </a:r>
            <a:r>
              <a:rPr lang="es-ES" dirty="0" err="1">
                <a:latin typeface="+mn-lt"/>
              </a:rPr>
              <a:t>from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the</a:t>
            </a:r>
            <a:r>
              <a:rPr lang="es-ES" dirty="0">
                <a:latin typeface="+mn-lt"/>
              </a:rPr>
              <a:t> local </a:t>
            </a:r>
            <a:r>
              <a:rPr lang="es-ES" dirty="0" err="1">
                <a:latin typeface="+mn-lt"/>
              </a:rPr>
              <a:t>path</a:t>
            </a:r>
            <a:r>
              <a:rPr lang="es-ES" dirty="0">
                <a:latin typeface="+mn-lt"/>
              </a:rPr>
              <a:t> and </a:t>
            </a:r>
            <a:r>
              <a:rPr lang="es-ES" dirty="0" err="1">
                <a:latin typeface="+mn-lt"/>
              </a:rPr>
              <a:t>parse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it</a:t>
            </a:r>
            <a:r>
              <a:rPr lang="es-ES" dirty="0">
                <a:latin typeface="+mn-lt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dirty="0" smtClean="0">
                <a:latin typeface="Menlo"/>
                <a:sym typeface="Source Sans Pro"/>
              </a:rPr>
              <a:t>  </a:t>
            </a:r>
            <a:endParaRPr u="sng" dirty="0">
              <a:latin typeface="Menlo"/>
              <a:sym typeface="Source Sans Pro"/>
              <a:hlinkClick r:id="rId9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071267" y="8413255"/>
            <a:ext cx="0" cy="59742"/>
          </a:xfrm>
          <a:custGeom>
            <a:avLst/>
            <a:gdLst/>
            <a:ahLst/>
            <a:cxnLst/>
            <a:rect l="l" t="t" r="r" b="b"/>
            <a:pathLst>
              <a:path h="43014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6" name="object 16"/>
          <p:cNvSpPr/>
          <p:nvPr/>
        </p:nvSpPr>
        <p:spPr>
          <a:xfrm>
            <a:off x="4067757" y="8416765"/>
            <a:ext cx="59742" cy="0"/>
          </a:xfrm>
          <a:custGeom>
            <a:avLst/>
            <a:gdLst/>
            <a:ahLst/>
            <a:cxnLst/>
            <a:rect l="l" t="t" r="r" b="b"/>
            <a:pathLst>
              <a:path w="43014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7" name="object 17"/>
          <p:cNvSpPr/>
          <p:nvPr/>
        </p:nvSpPr>
        <p:spPr>
          <a:xfrm>
            <a:off x="4127500" y="8416765"/>
            <a:ext cx="57150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8" name="object 18"/>
          <p:cNvSpPr/>
          <p:nvPr/>
        </p:nvSpPr>
        <p:spPr>
          <a:xfrm>
            <a:off x="9842500" y="8416765"/>
            <a:ext cx="59742" cy="0"/>
          </a:xfrm>
          <a:custGeom>
            <a:avLst/>
            <a:gdLst/>
            <a:ahLst/>
            <a:cxnLst/>
            <a:rect l="l" t="t" r="r" b="b"/>
            <a:pathLst>
              <a:path w="43014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9" name="object 19"/>
          <p:cNvSpPr/>
          <p:nvPr/>
        </p:nvSpPr>
        <p:spPr>
          <a:xfrm>
            <a:off x="9898732" y="8413255"/>
            <a:ext cx="0" cy="59742"/>
          </a:xfrm>
          <a:custGeom>
            <a:avLst/>
            <a:gdLst/>
            <a:ahLst/>
            <a:cxnLst/>
            <a:rect l="l" t="t" r="r" b="b"/>
            <a:pathLst>
              <a:path h="43014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20" name="object 20"/>
          <p:cNvSpPr/>
          <p:nvPr/>
        </p:nvSpPr>
        <p:spPr>
          <a:xfrm>
            <a:off x="4071267" y="8472999"/>
            <a:ext cx="0" cy="210872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21" name="object 21"/>
          <p:cNvSpPr/>
          <p:nvPr/>
        </p:nvSpPr>
        <p:spPr>
          <a:xfrm>
            <a:off x="9898732" y="8472999"/>
            <a:ext cx="0" cy="210872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22" name="object 22"/>
          <p:cNvSpPr/>
          <p:nvPr/>
        </p:nvSpPr>
        <p:spPr>
          <a:xfrm>
            <a:off x="4071267" y="8683871"/>
            <a:ext cx="0" cy="210872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23" name="object 23"/>
          <p:cNvSpPr/>
          <p:nvPr/>
        </p:nvSpPr>
        <p:spPr>
          <a:xfrm>
            <a:off x="9898732" y="8683871"/>
            <a:ext cx="0" cy="210872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24" name="object 24"/>
          <p:cNvSpPr/>
          <p:nvPr/>
        </p:nvSpPr>
        <p:spPr>
          <a:xfrm>
            <a:off x="4071267" y="8894745"/>
            <a:ext cx="0" cy="210872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25" name="object 25"/>
          <p:cNvSpPr/>
          <p:nvPr/>
        </p:nvSpPr>
        <p:spPr>
          <a:xfrm>
            <a:off x="9898732" y="8894745"/>
            <a:ext cx="0" cy="210872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26" name="object 26"/>
          <p:cNvSpPr/>
          <p:nvPr/>
        </p:nvSpPr>
        <p:spPr>
          <a:xfrm>
            <a:off x="4071267" y="9105617"/>
            <a:ext cx="0" cy="210872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27" name="object 27"/>
          <p:cNvSpPr/>
          <p:nvPr/>
        </p:nvSpPr>
        <p:spPr>
          <a:xfrm>
            <a:off x="9898732" y="9105617"/>
            <a:ext cx="0" cy="210872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28" name="object 28"/>
          <p:cNvSpPr/>
          <p:nvPr/>
        </p:nvSpPr>
        <p:spPr>
          <a:xfrm>
            <a:off x="4071267" y="9316508"/>
            <a:ext cx="0" cy="210872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29" name="object 29"/>
          <p:cNvSpPr/>
          <p:nvPr/>
        </p:nvSpPr>
        <p:spPr>
          <a:xfrm>
            <a:off x="9898732" y="9316508"/>
            <a:ext cx="0" cy="210872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30" name="object 30"/>
          <p:cNvSpPr/>
          <p:nvPr/>
        </p:nvSpPr>
        <p:spPr>
          <a:xfrm>
            <a:off x="4071267" y="9527381"/>
            <a:ext cx="0" cy="210872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31" name="object 31"/>
          <p:cNvSpPr/>
          <p:nvPr/>
        </p:nvSpPr>
        <p:spPr>
          <a:xfrm>
            <a:off x="9898732" y="9527381"/>
            <a:ext cx="0" cy="210872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32" name="object 32"/>
          <p:cNvSpPr/>
          <p:nvPr/>
        </p:nvSpPr>
        <p:spPr>
          <a:xfrm>
            <a:off x="4071267" y="9738254"/>
            <a:ext cx="0" cy="210872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33" name="object 33"/>
          <p:cNvSpPr/>
          <p:nvPr/>
        </p:nvSpPr>
        <p:spPr>
          <a:xfrm>
            <a:off x="9898732" y="9738254"/>
            <a:ext cx="0" cy="210872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34" name="object 34"/>
          <p:cNvSpPr/>
          <p:nvPr/>
        </p:nvSpPr>
        <p:spPr>
          <a:xfrm>
            <a:off x="4071267" y="9949127"/>
            <a:ext cx="0" cy="210872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35" name="object 35"/>
          <p:cNvSpPr/>
          <p:nvPr/>
        </p:nvSpPr>
        <p:spPr>
          <a:xfrm>
            <a:off x="9898732" y="9949127"/>
            <a:ext cx="0" cy="210872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36" name="object 36"/>
          <p:cNvSpPr/>
          <p:nvPr/>
        </p:nvSpPr>
        <p:spPr>
          <a:xfrm>
            <a:off x="4071267" y="10160000"/>
            <a:ext cx="0" cy="59742"/>
          </a:xfrm>
          <a:custGeom>
            <a:avLst/>
            <a:gdLst/>
            <a:ahLst/>
            <a:cxnLst/>
            <a:rect l="l" t="t" r="r" b="b"/>
            <a:pathLst>
              <a:path h="43014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37" name="object 37"/>
          <p:cNvSpPr/>
          <p:nvPr/>
        </p:nvSpPr>
        <p:spPr>
          <a:xfrm>
            <a:off x="4067757" y="10216232"/>
            <a:ext cx="59742" cy="0"/>
          </a:xfrm>
          <a:custGeom>
            <a:avLst/>
            <a:gdLst/>
            <a:ahLst/>
            <a:cxnLst/>
            <a:rect l="l" t="t" r="r" b="b"/>
            <a:pathLst>
              <a:path w="43014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38" name="object 38"/>
          <p:cNvSpPr/>
          <p:nvPr/>
        </p:nvSpPr>
        <p:spPr>
          <a:xfrm>
            <a:off x="4127500" y="10216232"/>
            <a:ext cx="57150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39" name="object 39"/>
          <p:cNvSpPr/>
          <p:nvPr/>
        </p:nvSpPr>
        <p:spPr>
          <a:xfrm>
            <a:off x="9842500" y="10216232"/>
            <a:ext cx="59742" cy="0"/>
          </a:xfrm>
          <a:custGeom>
            <a:avLst/>
            <a:gdLst/>
            <a:ahLst/>
            <a:cxnLst/>
            <a:rect l="l" t="t" r="r" b="b"/>
            <a:pathLst>
              <a:path w="43014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40" name="object 40"/>
          <p:cNvSpPr/>
          <p:nvPr/>
        </p:nvSpPr>
        <p:spPr>
          <a:xfrm>
            <a:off x="9898732" y="10160000"/>
            <a:ext cx="0" cy="59742"/>
          </a:xfrm>
          <a:custGeom>
            <a:avLst/>
            <a:gdLst/>
            <a:ahLst/>
            <a:cxnLst/>
            <a:rect l="l" t="t" r="r" b="b"/>
            <a:pathLst>
              <a:path h="43014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4" name="object 14"/>
          <p:cNvSpPr txBox="1"/>
          <p:nvPr/>
        </p:nvSpPr>
        <p:spPr>
          <a:xfrm>
            <a:off x="4109862" y="617587"/>
            <a:ext cx="5784690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tabLst>
                <a:tab pos="5732685" algn="l"/>
              </a:tabLst>
            </a:pPr>
            <a:r>
              <a:rPr sz="1389" u="sng" dirty="0">
                <a:latin typeface="Times New Roman"/>
                <a:cs typeface="Times New Roman"/>
              </a:rPr>
              <a:t>36  </a:t>
            </a:r>
            <a:r>
              <a:rPr sz="1389" u="sng" spc="-165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-69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-5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	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1" y="7724772"/>
            <a:ext cx="3976408" cy="618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359">
              <a:lnSpc>
                <a:spcPts val="2069"/>
              </a:lnSpc>
              <a:spcBef>
                <a:spcPts val="103"/>
              </a:spcBef>
            </a:pPr>
            <a:r>
              <a:rPr sz="1944" dirty="0">
                <a:latin typeface="Times New Roman"/>
                <a:cs typeface="Times New Roman"/>
              </a:rPr>
              <a:t>General</a:t>
            </a:r>
            <a:r>
              <a:rPr sz="1944" spc="-139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Data</a:t>
            </a:r>
            <a:r>
              <a:rPr sz="1944" spc="343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O</a:t>
            </a:r>
            <a:r>
              <a:rPr sz="1944" spc="61" dirty="0">
                <a:latin typeface="Times New Roman"/>
                <a:cs typeface="Times New Roman"/>
              </a:rPr>
              <a:t>p</a:t>
            </a:r>
            <a:r>
              <a:rPr sz="1944" dirty="0">
                <a:latin typeface="Times New Roman"/>
                <a:cs typeface="Times New Roman"/>
              </a:rPr>
              <a:t>erations</a:t>
            </a:r>
            <a:endParaRPr sz="1944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919"/>
              </a:spcBef>
            </a:pPr>
            <a:r>
              <a:rPr sz="1389" dirty="0">
                <a:latin typeface="Times New Roman"/>
                <a:cs typeface="Times New Roman"/>
              </a:rPr>
              <a:t>Subscripting</a:t>
            </a:r>
            <a:r>
              <a:rPr sz="1389" spc="19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example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pull</a:t>
            </a:r>
            <a:r>
              <a:rPr sz="1389" spc="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pieces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 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8772" y="8510370"/>
            <a:ext cx="119047" cy="1634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076"/>
              </a:lnSpc>
              <a:spcBef>
                <a:spcPts val="53"/>
              </a:spcBef>
            </a:pPr>
            <a:r>
              <a:rPr sz="972" dirty="0">
                <a:latin typeface="Times New Roman"/>
                <a:cs typeface="Times New Roman"/>
              </a:rPr>
              <a:t>1</a:t>
            </a:r>
            <a:endParaRPr sz="972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488"/>
              </a:spcBef>
            </a:pPr>
            <a:r>
              <a:rPr sz="972" dirty="0">
                <a:latin typeface="Times New Roman"/>
                <a:cs typeface="Times New Roman"/>
              </a:rPr>
              <a:t>2</a:t>
            </a:r>
            <a:endParaRPr sz="972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542"/>
              </a:spcBef>
            </a:pPr>
            <a:r>
              <a:rPr sz="972" dirty="0">
                <a:latin typeface="Times New Roman"/>
                <a:cs typeface="Times New Roman"/>
              </a:rPr>
              <a:t>3</a:t>
            </a:r>
            <a:endParaRPr sz="972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542"/>
              </a:spcBef>
            </a:pPr>
            <a:r>
              <a:rPr sz="972" dirty="0">
                <a:latin typeface="Times New Roman"/>
                <a:cs typeface="Times New Roman"/>
              </a:rPr>
              <a:t>4</a:t>
            </a:r>
            <a:endParaRPr sz="972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542"/>
              </a:spcBef>
            </a:pPr>
            <a:r>
              <a:rPr sz="972" dirty="0">
                <a:latin typeface="Times New Roman"/>
                <a:cs typeface="Times New Roman"/>
              </a:rPr>
              <a:t>5</a:t>
            </a:r>
            <a:endParaRPr sz="972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542"/>
              </a:spcBef>
            </a:pPr>
            <a:r>
              <a:rPr sz="972" dirty="0">
                <a:latin typeface="Times New Roman"/>
                <a:cs typeface="Times New Roman"/>
              </a:rPr>
              <a:t>6</a:t>
            </a:r>
            <a:endParaRPr sz="972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542"/>
              </a:spcBef>
            </a:pPr>
            <a:r>
              <a:rPr sz="972" dirty="0">
                <a:latin typeface="Times New Roman"/>
                <a:cs typeface="Times New Roman"/>
              </a:rPr>
              <a:t>7</a:t>
            </a:r>
            <a:endParaRPr sz="972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542"/>
              </a:spcBef>
            </a:pPr>
            <a:r>
              <a:rPr sz="972" dirty="0">
                <a:latin typeface="Times New Roman"/>
                <a:cs typeface="Times New Roman"/>
              </a:rPr>
              <a:t>8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1268" y="8416766"/>
            <a:ext cx="5827465" cy="17994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7108">
              <a:lnSpc>
                <a:spcPct val="95825"/>
              </a:lnSpc>
              <a:spcBef>
                <a:spcPts val="306"/>
              </a:spcBef>
            </a:pPr>
            <a:r>
              <a:rPr sz="1389" dirty="0">
                <a:latin typeface="Times New Roman"/>
                <a:cs typeface="Times New Roman"/>
              </a:rPr>
              <a:t>x[j] </a:t>
            </a:r>
            <a:r>
              <a:rPr sz="1389" spc="5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##  </a:t>
            </a:r>
            <a:r>
              <a:rPr sz="1389" spc="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note: </a:t>
            </a:r>
            <a:r>
              <a:rPr sz="1389" spc="3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chooses </a:t>
            </a:r>
            <a:r>
              <a:rPr sz="1389" spc="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-1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J,</a:t>
            </a:r>
            <a:r>
              <a:rPr sz="1389" spc="48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not</a:t>
            </a:r>
            <a:r>
              <a:rPr sz="1389" spc="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row </a:t>
            </a:r>
            <a:r>
              <a:rPr sz="1389" spc="30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J</a:t>
            </a:r>
            <a:endParaRPr sz="1389">
              <a:latin typeface="Times New Roman"/>
              <a:cs typeface="Times New Roman"/>
            </a:endParaRPr>
          </a:p>
          <a:p>
            <a:pPr marL="267108" marR="4791911">
              <a:lnSpc>
                <a:spcPct val="99658"/>
              </a:lnSpc>
              <a:spcBef>
                <a:spcPts val="63"/>
              </a:spcBef>
            </a:pPr>
            <a:r>
              <a:rPr sz="1389" dirty="0">
                <a:latin typeface="Times New Roman"/>
                <a:cs typeface="Times New Roman"/>
              </a:rPr>
              <a:t>x[i,</a:t>
            </a:r>
            <a:r>
              <a:rPr sz="1389" spc="-2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j] x[[i]] x$name</a:t>
            </a:r>
            <a:endParaRPr sz="1389">
              <a:latin typeface="Times New Roman"/>
              <a:cs typeface="Times New Roman"/>
            </a:endParaRPr>
          </a:p>
          <a:p>
            <a:pPr marL="267108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x[i] </a:t>
            </a:r>
            <a:r>
              <a:rPr sz="1389" spc="2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&lt;-</a:t>
            </a:r>
            <a:r>
              <a:rPr sz="1389" spc="1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</a:t>
            </a:r>
            <a:endParaRPr sz="1389">
              <a:latin typeface="Times New Roman"/>
              <a:cs typeface="Times New Roman"/>
            </a:endParaRPr>
          </a:p>
          <a:p>
            <a:pPr marL="267108" marR="3315774">
              <a:lnSpc>
                <a:spcPct val="99658"/>
              </a:lnSpc>
              <a:spcBef>
                <a:spcPts val="63"/>
              </a:spcBef>
            </a:pPr>
            <a:r>
              <a:rPr sz="1389" dirty="0">
                <a:latin typeface="Times New Roman"/>
                <a:cs typeface="Times New Roman"/>
              </a:rPr>
              <a:t>x[i,</a:t>
            </a:r>
            <a:r>
              <a:rPr sz="1389" spc="-48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j,</a:t>
            </a:r>
            <a:r>
              <a:rPr sz="1389" spc="2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...]</a:t>
            </a:r>
            <a:r>
              <a:rPr sz="1389" spc="3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&lt;-</a:t>
            </a:r>
            <a:r>
              <a:rPr sz="1389" spc="2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 x[[i]] 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&lt;-</a:t>
            </a:r>
            <a:r>
              <a:rPr sz="1389" spc="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</a:t>
            </a:r>
            <a:endParaRPr sz="1389">
              <a:latin typeface="Times New Roman"/>
              <a:cs typeface="Times New Roman"/>
            </a:endParaRPr>
          </a:p>
          <a:p>
            <a:pPr marL="267108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x$i</a:t>
            </a:r>
            <a:r>
              <a:rPr sz="1389" spc="38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&lt;-</a:t>
            </a:r>
            <a:r>
              <a:rPr sz="1389" spc="2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03229" y="573386"/>
            <a:ext cx="324544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5362339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6253215" y="573386"/>
            <a:ext cx="3589283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35270083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4109861" y="617587"/>
            <a:ext cx="5784683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spcBef>
                <a:spcPts val="74"/>
              </a:spcBef>
            </a:pPr>
            <a:r>
              <a:rPr sz="1389" u="sng" dirty="0">
                <a:latin typeface="Times New Roman"/>
                <a:cs typeface="Times New Roman"/>
              </a:rPr>
              <a:t>                                                                                </a:t>
            </a:r>
            <a:r>
              <a:rPr sz="1389" u="sng" spc="14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136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 </a:t>
            </a:r>
            <a:r>
              <a:rPr sz="1389" u="sng" spc="240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258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37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9862" y="1295909"/>
            <a:ext cx="833088" cy="211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Subsetting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9861" y="1728512"/>
            <a:ext cx="4341114" cy="214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head,</a:t>
            </a:r>
            <a:r>
              <a:rPr sz="1389" spc="3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tail: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Return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First</a:t>
            </a:r>
            <a:r>
              <a:rPr sz="1389" spc="168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Last</a:t>
            </a:r>
            <a:r>
              <a:rPr sz="1389" spc="16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Pa</a:t>
            </a:r>
            <a:r>
              <a:rPr sz="1389" dirty="0">
                <a:latin typeface="Times New Roman"/>
                <a:cs typeface="Times New Roman"/>
              </a:rPr>
              <a:t>rt </a:t>
            </a:r>
            <a:r>
              <a:rPr sz="1389" spc="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9861" y="2168716"/>
            <a:ext cx="5809203" cy="7455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Concatenation</a:t>
            </a:r>
            <a:endParaRPr sz="1389">
              <a:latin typeface="Times New Roman"/>
              <a:cs typeface="Times New Roman"/>
            </a:endParaRPr>
          </a:p>
          <a:p>
            <a:pPr marL="17639" marR="26929">
              <a:lnSpc>
                <a:spcPct val="95825"/>
              </a:lnSpc>
              <a:spcBef>
                <a:spcPts val="876"/>
              </a:spcBef>
            </a:pPr>
            <a:r>
              <a:rPr sz="1389" dirty="0">
                <a:latin typeface="Times New Roman"/>
                <a:cs typeface="Times New Roman"/>
              </a:rPr>
              <a:t>c: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Combine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V</a:t>
            </a:r>
            <a:r>
              <a:rPr sz="1389" dirty="0">
                <a:latin typeface="Times New Roman"/>
                <a:cs typeface="Times New Roman"/>
              </a:rPr>
              <a:t>alues</a:t>
            </a:r>
            <a:r>
              <a:rPr sz="1389" spc="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into</a:t>
            </a:r>
            <a:r>
              <a:rPr sz="1389" spc="18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V</a:t>
            </a:r>
            <a:r>
              <a:rPr sz="1389" dirty="0">
                <a:latin typeface="Times New Roman"/>
                <a:cs typeface="Times New Roman"/>
              </a:rPr>
              <a:t>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List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63"/>
              </a:spcBef>
            </a:pPr>
            <a:r>
              <a:rPr sz="1389" dirty="0">
                <a:latin typeface="Times New Roman"/>
                <a:cs typeface="Times New Roman"/>
              </a:rPr>
              <a:t>h2o.cbind: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117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-35" dirty="0">
                <a:latin typeface="Times New Roman"/>
                <a:cs typeface="Times New Roman"/>
              </a:rPr>
              <a:t>k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1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sequence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datasets</a:t>
            </a:r>
            <a:r>
              <a:rPr sz="1389" spc="3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combine</a:t>
            </a:r>
            <a:r>
              <a:rPr sz="1389" spc="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them</a:t>
            </a:r>
            <a:r>
              <a:rPr sz="1389" spc="20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9861" y="3139631"/>
            <a:ext cx="5796583" cy="38691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Data</a:t>
            </a:r>
            <a:r>
              <a:rPr sz="1389" spc="30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ttributes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876"/>
              </a:spcBef>
            </a:pPr>
            <a:r>
              <a:rPr sz="1389" dirty="0">
                <a:latin typeface="Times New Roman"/>
                <a:cs typeface="Times New Roman"/>
              </a:rPr>
              <a:t>colnames: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Return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names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rsed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 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object.</a:t>
            </a:r>
            <a:endParaRPr sz="1389">
              <a:latin typeface="Times New Roman"/>
              <a:cs typeface="Times New Roman"/>
            </a:endParaRPr>
          </a:p>
          <a:p>
            <a:pPr marL="17639" marR="377834">
              <a:lnSpc>
                <a:spcPct val="99658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colnames&lt;-: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set</a:t>
            </a:r>
            <a:r>
              <a:rPr sz="1389" spc="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w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names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matrix-li</a:t>
            </a:r>
            <a:r>
              <a:rPr sz="1389" spc="-26" dirty="0">
                <a:latin typeface="Times New Roman"/>
                <a:cs typeface="Times New Roman"/>
              </a:rPr>
              <a:t>k</a:t>
            </a:r>
            <a:r>
              <a:rPr sz="1389" dirty="0">
                <a:latin typeface="Times New Roman"/>
                <a:cs typeface="Times New Roman"/>
              </a:rPr>
              <a:t>e object.</a:t>
            </a:r>
            <a:endParaRPr sz="1389">
              <a:latin typeface="Times New Roman"/>
              <a:cs typeface="Times New Roman"/>
            </a:endParaRPr>
          </a:p>
          <a:p>
            <a:pPr marL="17639" marR="2646266">
              <a:lnSpc>
                <a:spcPts val="1596"/>
              </a:lnSpc>
              <a:spcBef>
                <a:spcPts val="889"/>
              </a:spcBef>
            </a:pPr>
            <a:r>
              <a:rPr sz="1389" dirty="0">
                <a:latin typeface="Times New Roman"/>
                <a:cs typeface="Times New Roman"/>
              </a:rPr>
              <a:t>names:</a:t>
            </a:r>
            <a:r>
              <a:rPr sz="1389" spc="2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name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object. </a:t>
            </a:r>
            <a:endParaRPr sz="1389">
              <a:latin typeface="Times New Roman"/>
              <a:cs typeface="Times New Roman"/>
            </a:endParaRPr>
          </a:p>
          <a:p>
            <a:pPr marL="17639" marR="2646266">
              <a:lnSpc>
                <a:spcPts val="1596"/>
              </a:lnSpc>
              <a:spcBef>
                <a:spcPts val="951"/>
              </a:spcBef>
            </a:pPr>
            <a:r>
              <a:rPr sz="1389" dirty="0">
                <a:latin typeface="Times New Roman"/>
                <a:cs typeface="Times New Roman"/>
              </a:rPr>
              <a:t>names&lt;-: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Set</a:t>
            </a:r>
            <a:r>
              <a:rPr sz="1389" spc="2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name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object. </a:t>
            </a:r>
            <a:endParaRPr sz="1389">
              <a:latin typeface="Times New Roman"/>
              <a:cs typeface="Times New Roman"/>
            </a:endParaRPr>
          </a:p>
          <a:p>
            <a:pPr marL="17639" marR="2646266">
              <a:lnSpc>
                <a:spcPts val="1596"/>
              </a:lnSpc>
              <a:spcBef>
                <a:spcPts val="951"/>
              </a:spcBef>
            </a:pPr>
            <a:r>
              <a:rPr sz="1389" dirty="0">
                <a:latin typeface="Times New Roman"/>
                <a:cs typeface="Times New Roman"/>
              </a:rPr>
              <a:t>dim: </a:t>
            </a:r>
            <a:r>
              <a:rPr sz="1389" spc="2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</a:t>
            </a:r>
            <a:r>
              <a:rPr sz="1389" spc="6" dirty="0">
                <a:latin typeface="Times New Roman"/>
                <a:cs typeface="Times New Roman"/>
              </a:rPr>
              <a:t>v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dimension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86"/>
              </a:spcBef>
            </a:pPr>
            <a:r>
              <a:rPr sz="1389" dirty="0">
                <a:latin typeface="Times New Roman"/>
                <a:cs typeface="Times New Roman"/>
              </a:rPr>
              <a:t>length: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length</a:t>
            </a:r>
            <a:r>
              <a:rPr sz="1389" spc="1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(including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lists)</a:t>
            </a:r>
            <a:r>
              <a:rPr sz="1389" spc="1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fact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150000"/>
              </a:lnSpc>
              <a:spcBef>
                <a:spcPts val="411"/>
              </a:spcBef>
            </a:pPr>
            <a:r>
              <a:rPr sz="1389" dirty="0">
                <a:latin typeface="Times New Roman"/>
                <a:cs typeface="Times New Roman"/>
              </a:rPr>
              <a:t>nrow:</a:t>
            </a:r>
            <a:r>
              <a:rPr sz="1389" spc="2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Return</a:t>
            </a:r>
            <a:r>
              <a:rPr sz="1389" spc="2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count</a:t>
            </a:r>
            <a:r>
              <a:rPr sz="1389" spc="2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ws</a:t>
            </a:r>
            <a:r>
              <a:rPr sz="1389" spc="3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-35" dirty="0">
                <a:latin typeface="Times New Roman"/>
                <a:cs typeface="Times New Roman"/>
              </a:rPr>
              <a:t>Pa</a:t>
            </a:r>
            <a:r>
              <a:rPr sz="1389" dirty="0">
                <a:latin typeface="Times New Roman"/>
                <a:cs typeface="Times New Roman"/>
              </a:rPr>
              <a:t>rsedData </a:t>
            </a:r>
            <a:r>
              <a:rPr sz="1389" spc="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object. ncol: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Return</a:t>
            </a:r>
            <a:r>
              <a:rPr sz="1389" spc="15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count</a:t>
            </a:r>
            <a:r>
              <a:rPr sz="1389" spc="1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0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columns</a:t>
            </a:r>
            <a:r>
              <a:rPr sz="1389" spc="-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spc="-40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rsedData</a:t>
            </a:r>
            <a:r>
              <a:rPr sz="1389" spc="2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object. h2o.anyFactor: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Check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if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rsed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 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has</a:t>
            </a:r>
            <a:r>
              <a:rPr sz="1389" spc="1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any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categ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rical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data 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columns.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is.factor: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Check</a:t>
            </a:r>
            <a:r>
              <a:rPr sz="1389" spc="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if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contains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categ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rical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2" y="7234199"/>
            <a:ext cx="4223471" cy="858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30424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Data</a:t>
            </a:r>
            <a:r>
              <a:rPr sz="1389" spc="300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15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ercion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76"/>
              </a:spcBef>
            </a:pPr>
            <a:r>
              <a:rPr sz="1389" dirty="0">
                <a:latin typeface="Times New Roman"/>
                <a:cs typeface="Times New Roman"/>
              </a:rPr>
              <a:t>as.factor: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numeric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fact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as.Date: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fact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date.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1" y="8411896"/>
            <a:ext cx="3583736" cy="28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069"/>
              </a:lnSpc>
              <a:spcBef>
                <a:spcPts val="103"/>
              </a:spcBef>
            </a:pPr>
            <a:r>
              <a:rPr sz="1944" dirty="0">
                <a:latin typeface="Times New Roman"/>
                <a:cs typeface="Times New Roman"/>
              </a:rPr>
              <a:t>Meth</a:t>
            </a:r>
            <a:r>
              <a:rPr sz="1944" spc="71" dirty="0">
                <a:latin typeface="Times New Roman"/>
                <a:cs typeface="Times New Roman"/>
              </a:rPr>
              <a:t>o</a:t>
            </a:r>
            <a:r>
              <a:rPr sz="1944" dirty="0">
                <a:latin typeface="Times New Roman"/>
                <a:cs typeface="Times New Roman"/>
              </a:rPr>
              <a:t>ds</a:t>
            </a:r>
            <a:r>
              <a:rPr sz="1944" spc="226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from </a:t>
            </a:r>
            <a:r>
              <a:rPr sz="1944" spc="217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Group </a:t>
            </a:r>
            <a:r>
              <a:rPr sz="1944" spc="310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Generics</a:t>
            </a:r>
            <a:endParaRPr sz="194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2" y="8941133"/>
            <a:ext cx="5786790" cy="1280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4813857" algn="just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Math</a:t>
            </a:r>
            <a:r>
              <a:rPr sz="1389" spc="2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(H2O)</a:t>
            </a:r>
            <a:endParaRPr sz="1389">
              <a:latin typeface="Times New Roman"/>
              <a:cs typeface="Times New Roman"/>
            </a:endParaRPr>
          </a:p>
          <a:p>
            <a:pPr marL="17639" marR="2858488" algn="just">
              <a:lnSpc>
                <a:spcPct val="95825"/>
              </a:lnSpc>
              <a:spcBef>
                <a:spcPts val="876"/>
              </a:spcBef>
            </a:pPr>
            <a:r>
              <a:rPr sz="1389" dirty="0">
                <a:latin typeface="Times New Roman"/>
                <a:cs typeface="Times New Roman"/>
              </a:rPr>
              <a:t>abs: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absolute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x.</a:t>
            </a:r>
            <a:endParaRPr sz="1389">
              <a:latin typeface="Times New Roman"/>
              <a:cs typeface="Times New Roman"/>
            </a:endParaRPr>
          </a:p>
          <a:p>
            <a:pPr marL="17639" algn="just">
              <a:lnSpc>
                <a:spcPct val="99658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sign: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Return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with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signs</a:t>
            </a:r>
            <a:r>
              <a:rPr sz="1389" spc="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onding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elements</a:t>
            </a:r>
            <a:r>
              <a:rPr sz="1389" spc="1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x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(the sign</a:t>
            </a:r>
            <a:r>
              <a:rPr sz="1389" spc="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real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15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r>
              <a:rPr sz="1389" spc="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1,</a:t>
            </a:r>
            <a:r>
              <a:rPr sz="1389" spc="1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0,</a:t>
            </a:r>
            <a:r>
              <a:rPr sz="1389" spc="132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9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-1</a:t>
            </a:r>
            <a:r>
              <a:rPr sz="1389" spc="8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if the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r>
              <a:rPr sz="1389" spc="26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ositive,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zero,</a:t>
            </a:r>
            <a:r>
              <a:rPr sz="1389" spc="101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9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negative,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ectively).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7500" y="573386"/>
            <a:ext cx="3588719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4" name="object 4"/>
          <p:cNvSpPr txBox="1"/>
          <p:nvPr/>
        </p:nvSpPr>
        <p:spPr>
          <a:xfrm>
            <a:off x="8450785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9341661" y="573386"/>
            <a:ext cx="109131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9499470" y="573386"/>
            <a:ext cx="167293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42752370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7853469" y="1315649"/>
            <a:ext cx="100435" cy="0"/>
          </a:xfrm>
          <a:custGeom>
            <a:avLst/>
            <a:gdLst/>
            <a:ahLst/>
            <a:cxnLst/>
            <a:rect l="l" t="t" r="r" b="b"/>
            <a:pathLst>
              <a:path w="72313">
                <a:moveTo>
                  <a:pt x="0" y="0"/>
                </a:moveTo>
                <a:lnTo>
                  <a:pt x="7231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9" name="object 9"/>
          <p:cNvSpPr txBox="1"/>
          <p:nvPr/>
        </p:nvSpPr>
        <p:spPr>
          <a:xfrm>
            <a:off x="4109862" y="617587"/>
            <a:ext cx="5784690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tabLst>
                <a:tab pos="5732685" algn="l"/>
              </a:tabLst>
            </a:pPr>
            <a:r>
              <a:rPr sz="1389" u="sng" dirty="0">
                <a:latin typeface="Times New Roman"/>
                <a:cs typeface="Times New Roman"/>
              </a:rPr>
              <a:t>38  </a:t>
            </a:r>
            <a:r>
              <a:rPr sz="1389" u="sng" spc="-165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-69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-5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	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1" y="1223024"/>
            <a:ext cx="3947708" cy="284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056"/>
              </a:lnSpc>
              <a:spcBef>
                <a:spcPts val="103"/>
              </a:spcBef>
            </a:pPr>
            <a:r>
              <a:rPr sz="2083" baseline="-5797" dirty="0">
                <a:latin typeface="Times New Roman"/>
                <a:cs typeface="Times New Roman"/>
              </a:rPr>
              <a:t>sqrt: </a:t>
            </a:r>
            <a:r>
              <a:rPr sz="2083" spc="-75" baseline="-5797" dirty="0">
                <a:latin typeface="Times New Roman"/>
                <a:cs typeface="Times New Roman"/>
              </a:rPr>
              <a:t> </a:t>
            </a:r>
            <a:r>
              <a:rPr sz="2083" baseline="-5797" dirty="0">
                <a:latin typeface="Times New Roman"/>
                <a:cs typeface="Times New Roman"/>
              </a:rPr>
              <a:t>Computes</a:t>
            </a:r>
            <a:r>
              <a:rPr sz="2083" spc="215" baseline="-5797" dirty="0">
                <a:latin typeface="Times New Roman"/>
                <a:cs typeface="Times New Roman"/>
              </a:rPr>
              <a:t> </a:t>
            </a:r>
            <a:r>
              <a:rPr sz="2083" baseline="-5797" dirty="0">
                <a:latin typeface="Times New Roman"/>
                <a:cs typeface="Times New Roman"/>
              </a:rPr>
              <a:t>the</a:t>
            </a:r>
            <a:r>
              <a:rPr sz="2083" spc="236" baseline="-5797" dirty="0">
                <a:latin typeface="Times New Roman"/>
                <a:cs typeface="Times New Roman"/>
              </a:rPr>
              <a:t> </a:t>
            </a:r>
            <a:r>
              <a:rPr sz="2083" spc="-35" baseline="-5797" dirty="0">
                <a:latin typeface="Times New Roman"/>
                <a:cs typeface="Times New Roman"/>
              </a:rPr>
              <a:t>p</a:t>
            </a:r>
            <a:r>
              <a:rPr sz="2083" baseline="-5797" dirty="0">
                <a:latin typeface="Times New Roman"/>
                <a:cs typeface="Times New Roman"/>
              </a:rPr>
              <a:t>rincipal</a:t>
            </a:r>
            <a:r>
              <a:rPr sz="2083" spc="53" baseline="-5797" dirty="0">
                <a:latin typeface="Times New Roman"/>
                <a:cs typeface="Times New Roman"/>
              </a:rPr>
              <a:t> </a:t>
            </a:r>
            <a:r>
              <a:rPr sz="2083" baseline="-5797" dirty="0">
                <a:latin typeface="Times New Roman"/>
                <a:cs typeface="Times New Roman"/>
              </a:rPr>
              <a:t>squ</a:t>
            </a:r>
            <a:r>
              <a:rPr sz="2083" spc="-35" baseline="-5797" dirty="0">
                <a:latin typeface="Times New Roman"/>
                <a:cs typeface="Times New Roman"/>
              </a:rPr>
              <a:t>a</a:t>
            </a:r>
            <a:r>
              <a:rPr sz="2083" baseline="-5797" dirty="0">
                <a:latin typeface="Times New Roman"/>
                <a:cs typeface="Times New Roman"/>
              </a:rPr>
              <a:t>re</a:t>
            </a:r>
            <a:r>
              <a:rPr sz="2083" spc="193" baseline="-5797" dirty="0">
                <a:latin typeface="Times New Roman"/>
                <a:cs typeface="Times New Roman"/>
              </a:rPr>
              <a:t> </a:t>
            </a:r>
            <a:r>
              <a:rPr sz="2083" baseline="-5797" dirty="0">
                <a:latin typeface="Times New Roman"/>
                <a:cs typeface="Times New Roman"/>
              </a:rPr>
              <a:t>r</a:t>
            </a:r>
            <a:r>
              <a:rPr sz="2083" spc="40" baseline="-5797" dirty="0">
                <a:latin typeface="Times New Roman"/>
                <a:cs typeface="Times New Roman"/>
              </a:rPr>
              <a:t>o</a:t>
            </a:r>
            <a:r>
              <a:rPr sz="2083" baseline="-5797" dirty="0">
                <a:latin typeface="Times New Roman"/>
                <a:cs typeface="Times New Roman"/>
              </a:rPr>
              <a:t>ot</a:t>
            </a:r>
            <a:r>
              <a:rPr sz="2083" spc="218" baseline="-5797" dirty="0">
                <a:latin typeface="Times New Roman"/>
                <a:cs typeface="Times New Roman"/>
              </a:rPr>
              <a:t> </a:t>
            </a:r>
            <a:r>
              <a:rPr sz="2083" baseline="-5797" dirty="0">
                <a:latin typeface="Times New Roman"/>
                <a:cs typeface="Times New Roman"/>
              </a:rPr>
              <a:t>of</a:t>
            </a:r>
            <a:r>
              <a:rPr sz="2083" spc="71" baseline="-5797" dirty="0">
                <a:latin typeface="Times New Roman"/>
                <a:cs typeface="Times New Roman"/>
              </a:rPr>
              <a:t> </a:t>
            </a:r>
            <a:r>
              <a:rPr sz="2083" baseline="-5797" dirty="0">
                <a:latin typeface="Times New Roman"/>
                <a:cs typeface="Times New Roman"/>
              </a:rPr>
              <a:t>x,</a:t>
            </a:r>
            <a:r>
              <a:rPr sz="2083" spc="96" baseline="-5797" dirty="0">
                <a:latin typeface="Times New Roman"/>
                <a:cs typeface="Times New Roman"/>
              </a:rPr>
              <a:t> </a:t>
            </a:r>
            <a:r>
              <a:rPr sz="2083" baseline="36962" dirty="0">
                <a:latin typeface="Cambria"/>
                <a:cs typeface="Cambria"/>
              </a:rPr>
              <a:t>√</a:t>
            </a:r>
            <a:r>
              <a:rPr sz="2083" baseline="-5797" dirty="0">
                <a:latin typeface="Times New Roman"/>
                <a:cs typeface="Times New Roman"/>
              </a:rPr>
              <a:t>x.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5822" y="1621108"/>
            <a:ext cx="5814579" cy="2374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678" marR="26359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ceiling: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-35" dirty="0">
                <a:latin typeface="Times New Roman"/>
                <a:cs typeface="Times New Roman"/>
              </a:rPr>
              <a:t>k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single</a:t>
            </a:r>
            <a:r>
              <a:rPr sz="1389" spc="-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numeric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</a:t>
            </a:r>
            <a:r>
              <a:rPr sz="1389" spc="29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x</a:t>
            </a:r>
            <a:r>
              <a:rPr sz="1389" spc="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return</a:t>
            </a:r>
            <a:r>
              <a:rPr sz="1389" spc="2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numeric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endParaRPr sz="1389">
              <a:latin typeface="Times New Roman"/>
              <a:cs typeface="Times New Roman"/>
            </a:endParaRPr>
          </a:p>
          <a:p>
            <a:pPr marL="21678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containing</a:t>
            </a:r>
            <a:r>
              <a:rPr sz="1389" spc="1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smallest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integers</a:t>
            </a:r>
            <a:r>
              <a:rPr sz="1389" spc="16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not</a:t>
            </a:r>
            <a:r>
              <a:rPr sz="1389" spc="2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less</a:t>
            </a:r>
            <a:r>
              <a:rPr sz="1389" spc="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than</a:t>
            </a:r>
            <a:r>
              <a:rPr sz="1389" spc="3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onding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elements</a:t>
            </a:r>
            <a:r>
              <a:rPr sz="1389" spc="1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x.</a:t>
            </a:r>
            <a:endParaRPr sz="1389">
              <a:latin typeface="Times New Roman"/>
              <a:cs typeface="Times New Roman"/>
            </a:endParaRPr>
          </a:p>
          <a:p>
            <a:pPr marL="17639" marR="48175" indent="4039">
              <a:lnSpc>
                <a:spcPct val="99658"/>
              </a:lnSpc>
              <a:spcBef>
                <a:spcPts val="993"/>
              </a:spcBef>
            </a:pPr>
            <a:r>
              <a:rPr sz="1389" dirty="0">
                <a:latin typeface="Times New Roman"/>
                <a:cs typeface="Times New Roman"/>
              </a:rPr>
              <a:t>floor: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-35" dirty="0">
                <a:latin typeface="Times New Roman"/>
                <a:cs typeface="Times New Roman"/>
              </a:rPr>
              <a:t>k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single</a:t>
            </a:r>
            <a:r>
              <a:rPr sz="1389" spc="-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numeric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</a:t>
            </a:r>
            <a:r>
              <a:rPr sz="1389" spc="29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x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return</a:t>
            </a:r>
            <a:r>
              <a:rPr sz="1389" spc="2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numeric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containing</a:t>
            </a:r>
            <a:r>
              <a:rPr sz="1389" spc="1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rgest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integers</a:t>
            </a:r>
            <a:r>
              <a:rPr sz="1389" spc="16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not</a:t>
            </a:r>
            <a:r>
              <a:rPr sz="1389" spc="23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greater</a:t>
            </a:r>
            <a:r>
              <a:rPr sz="1389" spc="2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than</a:t>
            </a:r>
            <a:r>
              <a:rPr sz="1389" spc="3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onding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elements</a:t>
            </a:r>
            <a:r>
              <a:rPr sz="1389" spc="1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 x.</a:t>
            </a:r>
            <a:endParaRPr sz="1389">
              <a:latin typeface="Times New Roman"/>
              <a:cs typeface="Times New Roman"/>
            </a:endParaRPr>
          </a:p>
          <a:p>
            <a:pPr marL="21678" marR="514132">
              <a:lnSpc>
                <a:spcPct val="99658"/>
              </a:lnSpc>
              <a:spcBef>
                <a:spcPts val="932"/>
              </a:spcBef>
            </a:pPr>
            <a:r>
              <a:rPr sz="1389" dirty="0">
                <a:latin typeface="Times New Roman"/>
                <a:cs typeface="Times New Roman"/>
              </a:rPr>
              <a:t>trunc: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-35" dirty="0">
                <a:latin typeface="Times New Roman"/>
                <a:cs typeface="Times New Roman"/>
              </a:rPr>
              <a:t>k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single</a:t>
            </a:r>
            <a:r>
              <a:rPr sz="1389" spc="-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numeric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</a:t>
            </a:r>
            <a:r>
              <a:rPr sz="1389" spc="29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x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return</a:t>
            </a:r>
            <a:r>
              <a:rPr sz="1389" spc="2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numeric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containing</a:t>
            </a:r>
            <a:r>
              <a:rPr sz="1389" spc="1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integers</a:t>
            </a:r>
            <a:r>
              <a:rPr sz="1389" spc="16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rmed</a:t>
            </a:r>
            <a:r>
              <a:rPr sz="1389" spc="10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6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truncating 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x</a:t>
            </a:r>
            <a:r>
              <a:rPr sz="1389" spc="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</a:t>
            </a:r>
            <a:r>
              <a:rPr sz="1389" spc="-40" dirty="0">
                <a:latin typeface="Times New Roman"/>
                <a:cs typeface="Times New Roman"/>
              </a:rPr>
              <a:t>ow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rd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0.</a:t>
            </a:r>
            <a:endParaRPr sz="1389">
              <a:latin typeface="Times New Roman"/>
              <a:cs typeface="Times New Roman"/>
            </a:endParaRPr>
          </a:p>
          <a:p>
            <a:pPr marL="21678" marR="26359">
              <a:lnSpc>
                <a:spcPct val="95825"/>
              </a:lnSpc>
              <a:spcBef>
                <a:spcPts val="932"/>
              </a:spcBef>
            </a:pPr>
            <a:r>
              <a:rPr sz="1389" dirty="0">
                <a:latin typeface="Times New Roman"/>
                <a:cs typeface="Times New Roman"/>
              </a:rPr>
              <a:t>log: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rithms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</a:t>
            </a:r>
            <a:r>
              <a:rPr sz="1389" spc="-35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1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default,</a:t>
            </a:r>
            <a:r>
              <a:rPr sz="1389" spc="2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natural</a:t>
            </a:r>
            <a:r>
              <a:rPr sz="1389" spc="3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rithms).</a:t>
            </a:r>
            <a:endParaRPr sz="1389">
              <a:latin typeface="Times New Roman"/>
              <a:cs typeface="Times New Roman"/>
            </a:endParaRPr>
          </a:p>
          <a:p>
            <a:pPr marL="21678" marR="26359">
              <a:lnSpc>
                <a:spcPct val="95825"/>
              </a:lnSpc>
              <a:spcBef>
                <a:spcPts val="993"/>
              </a:spcBef>
            </a:pPr>
            <a:r>
              <a:rPr sz="1389" dirty="0">
                <a:latin typeface="Times New Roman"/>
                <a:cs typeface="Times New Roman"/>
              </a:rPr>
              <a:t>exp: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onential</a:t>
            </a:r>
            <a:r>
              <a:rPr sz="1389" spc="1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function.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0" y="4231566"/>
            <a:ext cx="5762911" cy="59896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Math</a:t>
            </a:r>
            <a:r>
              <a:rPr sz="1389" spc="2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(generic)</a:t>
            </a:r>
            <a:endParaRPr sz="1389">
              <a:latin typeface="Times New Roman"/>
              <a:cs typeface="Times New Roman"/>
            </a:endParaRPr>
          </a:p>
          <a:p>
            <a:pPr marL="17639" marR="132658">
              <a:lnSpc>
                <a:spcPct val="99658"/>
              </a:lnSpc>
              <a:spcBef>
                <a:spcPts val="919"/>
              </a:spcBef>
            </a:pPr>
            <a:r>
              <a:rPr sz="1389" dirty="0">
                <a:latin typeface="Times New Roman"/>
                <a:cs typeface="Times New Roman"/>
              </a:rPr>
              <a:t>cummax: </a:t>
            </a:r>
            <a:r>
              <a:rPr sz="1389" spc="1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cumul</a:t>
            </a:r>
            <a:r>
              <a:rPr sz="1389" spc="6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tive</a:t>
            </a:r>
            <a:r>
              <a:rPr sz="1389" spc="1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maxima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elements</a:t>
            </a:r>
            <a:r>
              <a:rPr sz="1389" spc="1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rgument.</a:t>
            </a:r>
            <a:endParaRPr sz="1389">
              <a:latin typeface="Times New Roman"/>
              <a:cs typeface="Times New Roman"/>
            </a:endParaRPr>
          </a:p>
          <a:p>
            <a:pPr marL="17639" marR="165362">
              <a:lnSpc>
                <a:spcPct val="99658"/>
              </a:lnSpc>
              <a:spcBef>
                <a:spcPts val="932"/>
              </a:spcBef>
            </a:pPr>
            <a:r>
              <a:rPr sz="1389" dirty="0">
                <a:latin typeface="Times New Roman"/>
                <a:cs typeface="Times New Roman"/>
              </a:rPr>
              <a:t>cummin: </a:t>
            </a:r>
            <a:r>
              <a:rPr sz="1389" spc="3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cumul</a:t>
            </a:r>
            <a:r>
              <a:rPr sz="1389" spc="6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tive</a:t>
            </a:r>
            <a:r>
              <a:rPr sz="1389" spc="1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minima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elements</a:t>
            </a:r>
            <a:r>
              <a:rPr sz="1389" spc="1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32"/>
              </a:spcBef>
            </a:pPr>
            <a:r>
              <a:rPr sz="1389" dirty="0">
                <a:latin typeface="Times New Roman"/>
                <a:cs typeface="Times New Roman"/>
              </a:rPr>
              <a:t>cumprod:</a:t>
            </a:r>
            <a:r>
              <a:rPr sz="1389" spc="2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cumulative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ducts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elements</a:t>
            </a:r>
            <a:r>
              <a:rPr sz="1389" spc="1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rgument.</a:t>
            </a:r>
            <a:endParaRPr sz="1389">
              <a:latin typeface="Times New Roman"/>
              <a:cs typeface="Times New Roman"/>
            </a:endParaRPr>
          </a:p>
          <a:p>
            <a:pPr marL="17639" marR="338668">
              <a:lnSpc>
                <a:spcPct val="99658"/>
              </a:lnSpc>
              <a:spcBef>
                <a:spcPts val="932"/>
              </a:spcBef>
            </a:pPr>
            <a:r>
              <a:rPr sz="1389" dirty="0">
                <a:latin typeface="Times New Roman"/>
                <a:cs typeface="Times New Roman"/>
              </a:rPr>
              <a:t>cumsum: </a:t>
            </a:r>
            <a:r>
              <a:rPr sz="1389" spc="1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cumul</a:t>
            </a:r>
            <a:r>
              <a:rPr sz="1389" spc="6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tive</a:t>
            </a:r>
            <a:r>
              <a:rPr sz="1389" spc="1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sums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elements</a:t>
            </a:r>
            <a:r>
              <a:rPr sz="1389" spc="1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32"/>
              </a:spcBef>
            </a:pPr>
            <a:r>
              <a:rPr sz="1389" dirty="0">
                <a:latin typeface="Times New Roman"/>
                <a:cs typeface="Times New Roman"/>
              </a:rPr>
              <a:t>log10: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common</a:t>
            </a:r>
            <a:r>
              <a:rPr sz="1389" spc="1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(i.e.,</a:t>
            </a:r>
            <a:r>
              <a:rPr sz="1389" spc="2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base</a:t>
            </a:r>
            <a:r>
              <a:rPr sz="1389" spc="1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10)</a:t>
            </a:r>
            <a:r>
              <a:rPr sz="1389" spc="1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rithms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93"/>
              </a:spcBef>
            </a:pPr>
            <a:r>
              <a:rPr sz="1389" dirty="0">
                <a:latin typeface="Times New Roman"/>
                <a:cs typeface="Times New Roman"/>
              </a:rPr>
              <a:t>log2: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bin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ry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(i.e.,</a:t>
            </a:r>
            <a:r>
              <a:rPr sz="1389" spc="2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base</a:t>
            </a:r>
            <a:r>
              <a:rPr sz="1389" spc="1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2)</a:t>
            </a:r>
            <a:r>
              <a:rPr sz="1389" spc="1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rithms.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7696"/>
              </a:lnSpc>
              <a:spcBef>
                <a:spcPts val="969"/>
              </a:spcBef>
            </a:pPr>
            <a:r>
              <a:rPr sz="1389" dirty="0">
                <a:latin typeface="Times New Roman"/>
                <a:cs typeface="Times New Roman"/>
              </a:rPr>
              <a:t>log1p: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log(1+x) </a:t>
            </a:r>
            <a:r>
              <a:rPr sz="1389" spc="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accurately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also</a:t>
            </a:r>
            <a:r>
              <a:rPr sz="1389" spc="9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Cambria"/>
                <a:cs typeface="Cambria"/>
              </a:rPr>
              <a:t>|</a:t>
            </a:r>
            <a:r>
              <a:rPr sz="1389" dirty="0">
                <a:latin typeface="Times New Roman"/>
                <a:cs typeface="Times New Roman"/>
              </a:rPr>
              <a:t>x</a:t>
            </a:r>
            <a:r>
              <a:rPr sz="1389" dirty="0">
                <a:latin typeface="Cambria"/>
                <a:cs typeface="Cambria"/>
              </a:rPr>
              <a:t>|</a:t>
            </a:r>
            <a:r>
              <a:rPr sz="1389" dirty="0">
                <a:latin typeface="Times New Roman"/>
                <a:cs typeface="Times New Roman"/>
              </a:rPr>
              <a:t>&lt;&lt;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1.</a:t>
            </a:r>
            <a:endParaRPr sz="1389">
              <a:latin typeface="Times New Roman"/>
              <a:cs typeface="Times New Roman"/>
            </a:endParaRPr>
          </a:p>
          <a:p>
            <a:pPr marL="17639" marR="2230844">
              <a:lnSpc>
                <a:spcPts val="1596"/>
              </a:lnSpc>
              <a:spcBef>
                <a:spcPts val="985"/>
              </a:spcBef>
            </a:pPr>
            <a:r>
              <a:rPr sz="1389" dirty="0">
                <a:latin typeface="Times New Roman"/>
                <a:cs typeface="Times New Roman"/>
              </a:rPr>
              <a:t>acos: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trigonometric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rc-cosine. </a:t>
            </a:r>
            <a:endParaRPr sz="1389">
              <a:latin typeface="Times New Roman"/>
              <a:cs typeface="Times New Roman"/>
            </a:endParaRPr>
          </a:p>
          <a:p>
            <a:pPr marL="17639" marR="2230844">
              <a:lnSpc>
                <a:spcPts val="1596"/>
              </a:lnSpc>
              <a:spcBef>
                <a:spcPts val="993"/>
              </a:spcBef>
            </a:pPr>
            <a:r>
              <a:rPr sz="1389" dirty="0">
                <a:latin typeface="Times New Roman"/>
                <a:cs typeface="Times New Roman"/>
              </a:rPr>
              <a:t>acosh: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hy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olic</a:t>
            </a:r>
            <a:r>
              <a:rPr sz="1389" spc="-1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rc-cosine. </a:t>
            </a:r>
            <a:endParaRPr sz="1389">
              <a:latin typeface="Times New Roman"/>
              <a:cs typeface="Times New Roman"/>
            </a:endParaRPr>
          </a:p>
          <a:p>
            <a:pPr marL="17639" marR="2230844">
              <a:lnSpc>
                <a:spcPts val="1596"/>
              </a:lnSpc>
              <a:spcBef>
                <a:spcPts val="993"/>
              </a:spcBef>
            </a:pPr>
            <a:r>
              <a:rPr sz="1389" dirty="0">
                <a:latin typeface="Times New Roman"/>
                <a:cs typeface="Times New Roman"/>
              </a:rPr>
              <a:t>asin: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trigonometric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rc-sine. </a:t>
            </a:r>
            <a:endParaRPr sz="1389">
              <a:latin typeface="Times New Roman"/>
              <a:cs typeface="Times New Roman"/>
            </a:endParaRPr>
          </a:p>
          <a:p>
            <a:pPr marL="17639" marR="2230844">
              <a:lnSpc>
                <a:spcPts val="1596"/>
              </a:lnSpc>
              <a:spcBef>
                <a:spcPts val="993"/>
              </a:spcBef>
            </a:pPr>
            <a:r>
              <a:rPr sz="1389" dirty="0">
                <a:latin typeface="Times New Roman"/>
                <a:cs typeface="Times New Roman"/>
              </a:rPr>
              <a:t>asinh: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hy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olic</a:t>
            </a:r>
            <a:r>
              <a:rPr sz="1389" spc="-1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rc-sine. </a:t>
            </a:r>
            <a:endParaRPr sz="1389">
              <a:latin typeface="Times New Roman"/>
              <a:cs typeface="Times New Roman"/>
            </a:endParaRPr>
          </a:p>
          <a:p>
            <a:pPr marL="17639" marR="2230844">
              <a:lnSpc>
                <a:spcPts val="1596"/>
              </a:lnSpc>
              <a:spcBef>
                <a:spcPts val="993"/>
              </a:spcBef>
            </a:pPr>
            <a:r>
              <a:rPr sz="1389" dirty="0">
                <a:latin typeface="Times New Roman"/>
                <a:cs typeface="Times New Roman"/>
              </a:rPr>
              <a:t>atan: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trigonometric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rc-tangent. </a:t>
            </a:r>
            <a:endParaRPr sz="1389">
              <a:latin typeface="Times New Roman"/>
              <a:cs typeface="Times New Roman"/>
            </a:endParaRPr>
          </a:p>
          <a:p>
            <a:pPr marL="17639" marR="2230844">
              <a:lnSpc>
                <a:spcPts val="1596"/>
              </a:lnSpc>
              <a:spcBef>
                <a:spcPts val="993"/>
              </a:spcBef>
            </a:pPr>
            <a:r>
              <a:rPr sz="1389" dirty="0">
                <a:latin typeface="Times New Roman"/>
                <a:cs typeface="Times New Roman"/>
              </a:rPr>
              <a:t>atanh: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hy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olic</a:t>
            </a:r>
            <a:r>
              <a:rPr sz="1389" spc="-1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rc-tangent.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7696"/>
              </a:lnSpc>
              <a:spcBef>
                <a:spcPts val="1007"/>
              </a:spcBef>
            </a:pPr>
            <a:r>
              <a:rPr sz="1389" dirty="0">
                <a:latin typeface="Times New Roman"/>
                <a:cs typeface="Times New Roman"/>
              </a:rPr>
              <a:t>expm1: </a:t>
            </a:r>
            <a:r>
              <a:rPr sz="1389" spc="2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exp(x)</a:t>
            </a:r>
            <a:r>
              <a:rPr sz="1389" spc="1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-</a:t>
            </a:r>
            <a:r>
              <a:rPr sz="1389" spc="1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1</a:t>
            </a:r>
            <a:r>
              <a:rPr sz="1389" spc="10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accurately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also</a:t>
            </a:r>
            <a:r>
              <a:rPr sz="1389" spc="9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Cambria"/>
                <a:cs typeface="Cambria"/>
              </a:rPr>
              <a:t>|</a:t>
            </a:r>
            <a:r>
              <a:rPr sz="1389" dirty="0">
                <a:latin typeface="Times New Roman"/>
                <a:cs typeface="Times New Roman"/>
              </a:rPr>
              <a:t>x</a:t>
            </a:r>
            <a:r>
              <a:rPr sz="1389" dirty="0">
                <a:latin typeface="Cambria"/>
                <a:cs typeface="Cambria"/>
              </a:rPr>
              <a:t>|</a:t>
            </a:r>
            <a:r>
              <a:rPr sz="1389" dirty="0">
                <a:latin typeface="Times New Roman"/>
                <a:cs typeface="Times New Roman"/>
              </a:rPr>
              <a:t>&lt;&lt;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1.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85"/>
              </a:spcBef>
            </a:pPr>
            <a:r>
              <a:rPr sz="1389" dirty="0">
                <a:latin typeface="Times New Roman"/>
                <a:cs typeface="Times New Roman"/>
              </a:rPr>
              <a:t>cos: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trigonometric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cosine.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3229" y="573386"/>
            <a:ext cx="324544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4" name="object 4"/>
          <p:cNvSpPr txBox="1"/>
          <p:nvPr/>
        </p:nvSpPr>
        <p:spPr>
          <a:xfrm>
            <a:off x="5362339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6253215" y="573386"/>
            <a:ext cx="3589283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7853469" y="1121621"/>
            <a:ext cx="100435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37336278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4109861" y="617587"/>
            <a:ext cx="5784683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spcBef>
                <a:spcPts val="74"/>
              </a:spcBef>
            </a:pPr>
            <a:r>
              <a:rPr sz="1389" u="sng" dirty="0">
                <a:latin typeface="Times New Roman"/>
                <a:cs typeface="Times New Roman"/>
              </a:rPr>
              <a:t>                                                                                </a:t>
            </a:r>
            <a:r>
              <a:rPr sz="1389" u="sng" spc="14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136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 </a:t>
            </a:r>
            <a:r>
              <a:rPr sz="1389" u="sng" spc="240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258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39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1" y="1292109"/>
            <a:ext cx="5812086" cy="4192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30424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cosh: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hy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olic</a:t>
            </a:r>
            <a:r>
              <a:rPr sz="1389" spc="-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cosine.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872"/>
              </a:spcBef>
            </a:pPr>
            <a:r>
              <a:rPr sz="1389" dirty="0">
                <a:latin typeface="Times New Roman"/>
                <a:cs typeface="Times New Roman"/>
              </a:rPr>
              <a:t>cospi: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trigonometric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tw</a:t>
            </a:r>
            <a:r>
              <a:rPr sz="1389" dirty="0">
                <a:latin typeface="Times New Roman"/>
                <a:cs typeface="Times New Roman"/>
              </a:rPr>
              <a:t>o-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rc-cosine.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sin: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trigonometric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sine.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sinh: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hy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olic</a:t>
            </a:r>
            <a:r>
              <a:rPr sz="1389" spc="-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sine.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sinpi: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trigonometric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tw</a:t>
            </a:r>
            <a:r>
              <a:rPr sz="1389" dirty="0">
                <a:latin typeface="Times New Roman"/>
                <a:cs typeface="Times New Roman"/>
              </a:rPr>
              <a:t>o-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rc-sine.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tan: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trigonometric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tangent.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tanh: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hy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olic</a:t>
            </a:r>
            <a:r>
              <a:rPr sz="1389" spc="-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tangent.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tanpi: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trigonometric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tw</a:t>
            </a:r>
            <a:r>
              <a:rPr sz="1389" dirty="0">
                <a:latin typeface="Times New Roman"/>
                <a:cs typeface="Times New Roman"/>
              </a:rPr>
              <a:t>o-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rc-tangent.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gamma:</a:t>
            </a:r>
            <a:r>
              <a:rPr sz="1389" spc="30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gamma</a:t>
            </a:r>
            <a:r>
              <a:rPr sz="1389" spc="2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function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spc="75" dirty="0">
                <a:latin typeface="Times New Roman"/>
                <a:cs typeface="Times New Roman"/>
              </a:rPr>
              <a:t>γ</a:t>
            </a:r>
            <a:r>
              <a:rPr sz="1389" dirty="0">
                <a:latin typeface="Times New Roman"/>
                <a:cs typeface="Times New Roman"/>
              </a:rPr>
              <a:t>x</a:t>
            </a:r>
            <a:endParaRPr sz="1389">
              <a:latin typeface="Times New Roman"/>
              <a:cs typeface="Times New Roman"/>
            </a:endParaRPr>
          </a:p>
          <a:p>
            <a:pPr marL="17639" marR="182976">
              <a:lnSpc>
                <a:spcPct val="99658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lgamma:</a:t>
            </a:r>
            <a:r>
              <a:rPr sz="1389" spc="2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natural</a:t>
            </a:r>
            <a:r>
              <a:rPr sz="1389" spc="3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rithm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absolute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gamma function.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86"/>
              </a:spcBef>
            </a:pPr>
            <a:r>
              <a:rPr sz="1389" dirty="0">
                <a:latin typeface="Times New Roman"/>
                <a:cs typeface="Times New Roman"/>
              </a:rPr>
              <a:t>digamma:</a:t>
            </a:r>
            <a:r>
              <a:rPr sz="1389" spc="28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10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first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derivative</a:t>
            </a:r>
            <a:r>
              <a:rPr sz="1389" spc="-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rithm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gamma</a:t>
            </a:r>
            <a:r>
              <a:rPr sz="1389" spc="1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function.</a:t>
            </a:r>
            <a:endParaRPr sz="1389">
              <a:latin typeface="Times New Roman"/>
              <a:cs typeface="Times New Roman"/>
            </a:endParaRPr>
          </a:p>
          <a:p>
            <a:pPr marL="17639" marR="333808">
              <a:lnSpc>
                <a:spcPct val="99658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trigamma: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second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derivative</a:t>
            </a:r>
            <a:r>
              <a:rPr sz="1389" spc="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rithm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gamma function.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1" y="5709228"/>
            <a:ext cx="5545736" cy="2895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Math2</a:t>
            </a:r>
            <a:r>
              <a:rPr sz="1389" spc="2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(H2O)</a:t>
            </a:r>
            <a:endParaRPr sz="1389">
              <a:latin typeface="Times New Roman"/>
              <a:cs typeface="Times New Roman"/>
            </a:endParaRPr>
          </a:p>
          <a:p>
            <a:pPr marL="17639" marR="50943">
              <a:lnSpc>
                <a:spcPct val="99658"/>
              </a:lnSpc>
              <a:spcBef>
                <a:spcPts val="874"/>
              </a:spcBef>
            </a:pPr>
            <a:r>
              <a:rPr sz="1389" dirty="0">
                <a:latin typeface="Times New Roman"/>
                <a:cs typeface="Times New Roman"/>
              </a:rPr>
              <a:t>round: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Round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ecified</a:t>
            </a:r>
            <a:r>
              <a:rPr sz="1389" spc="-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decimal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places.</a:t>
            </a:r>
            <a:r>
              <a:rPr sz="1389" spc="2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default</a:t>
            </a:r>
            <a:r>
              <a:rPr sz="1389" spc="19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r>
              <a:rPr sz="1389" spc="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0.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886"/>
              </a:spcBef>
            </a:pPr>
            <a:r>
              <a:rPr sz="1389" dirty="0">
                <a:latin typeface="Times New Roman"/>
                <a:cs typeface="Times New Roman"/>
              </a:rPr>
              <a:t>signif: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Round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ecified</a:t>
            </a:r>
            <a:r>
              <a:rPr sz="1389" spc="-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significant</a:t>
            </a:r>
            <a:r>
              <a:rPr sz="1389" spc="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digits.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Summ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ry</a:t>
            </a:r>
            <a:r>
              <a:rPr sz="1389" spc="1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(H2O)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max: 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maximum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input</a:t>
            </a:r>
            <a:r>
              <a:rPr sz="1389" spc="232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rguments.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min: </a:t>
            </a:r>
            <a:r>
              <a:rPr sz="1389" spc="2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minimum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input</a:t>
            </a:r>
            <a:r>
              <a:rPr sz="1389" spc="232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rguments.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range: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containing</a:t>
            </a:r>
            <a:r>
              <a:rPr sz="1389" spc="1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minimum</a:t>
            </a:r>
            <a:r>
              <a:rPr sz="1389" spc="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maximum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given</a:t>
            </a:r>
            <a:r>
              <a:rPr sz="1389" spc="-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rguments.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886"/>
              </a:spcBef>
            </a:pPr>
            <a:r>
              <a:rPr sz="1389" dirty="0">
                <a:latin typeface="Times New Roman"/>
                <a:cs typeface="Times New Roman"/>
              </a:rPr>
              <a:t>sum: 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Calculate</a:t>
            </a:r>
            <a:r>
              <a:rPr sz="1389" spc="16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sum</a:t>
            </a:r>
            <a:r>
              <a:rPr sz="1389" spc="1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resent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its</a:t>
            </a:r>
            <a:r>
              <a:rPr sz="1389" spc="15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2" y="8829495"/>
            <a:ext cx="5662826" cy="1391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Summ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ry</a:t>
            </a:r>
            <a:r>
              <a:rPr sz="1389" spc="1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(generic)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874"/>
              </a:spcBef>
            </a:pPr>
            <a:r>
              <a:rPr sz="1389" dirty="0">
                <a:latin typeface="Times New Roman"/>
                <a:cs typeface="Times New Roman"/>
              </a:rPr>
              <a:t>prod: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duct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resent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its</a:t>
            </a:r>
            <a:r>
              <a:rPr sz="1389" spc="15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rguments.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47"/>
              </a:spcBef>
            </a:pPr>
            <a:r>
              <a:rPr sz="1389" dirty="0">
                <a:latin typeface="Times New Roman"/>
                <a:cs typeface="Times New Roman"/>
              </a:rPr>
              <a:t>any: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set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logical</a:t>
            </a:r>
            <a:r>
              <a:rPr sz="1389" spc="-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rs,</a:t>
            </a:r>
            <a:r>
              <a:rPr sz="1389" spc="1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determine</a:t>
            </a:r>
            <a:r>
              <a:rPr sz="1389" spc="2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if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at</a:t>
            </a:r>
            <a:r>
              <a:rPr sz="1389" spc="2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least</a:t>
            </a:r>
            <a:r>
              <a:rPr sz="1389" spc="19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 true.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886"/>
              </a:spcBef>
            </a:pPr>
            <a:r>
              <a:rPr sz="1389" dirty="0">
                <a:latin typeface="Times New Roman"/>
                <a:cs typeface="Times New Roman"/>
              </a:rPr>
              <a:t>all: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set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logical</a:t>
            </a:r>
            <a:r>
              <a:rPr sz="1389" spc="-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rs,</a:t>
            </a:r>
            <a:r>
              <a:rPr sz="1389" spc="1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determine</a:t>
            </a:r>
            <a:r>
              <a:rPr sz="1389" spc="2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if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true.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7500" y="573386"/>
            <a:ext cx="3588719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4" name="object 4"/>
          <p:cNvSpPr txBox="1"/>
          <p:nvPr/>
        </p:nvSpPr>
        <p:spPr>
          <a:xfrm>
            <a:off x="8450785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9341661" y="573386"/>
            <a:ext cx="109131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9499470" y="573386"/>
            <a:ext cx="167293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370364635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5086985" y="5475040"/>
            <a:ext cx="52722" cy="0"/>
          </a:xfrm>
          <a:custGeom>
            <a:avLst/>
            <a:gdLst/>
            <a:ahLst/>
            <a:cxnLst/>
            <a:rect l="l" t="t" r="r" b="b"/>
            <a:pathLst>
              <a:path w="3796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6" name="object 16"/>
          <p:cNvSpPr txBox="1"/>
          <p:nvPr/>
        </p:nvSpPr>
        <p:spPr>
          <a:xfrm>
            <a:off x="4105469" y="617587"/>
            <a:ext cx="5789082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tabLst>
                <a:tab pos="5732685" algn="l"/>
              </a:tabLst>
            </a:pPr>
            <a:r>
              <a:rPr sz="1389" u="sng" dirty="0">
                <a:latin typeface="Times New Roman"/>
                <a:cs typeface="Times New Roman"/>
              </a:rPr>
              <a:t>40  </a:t>
            </a:r>
            <a:r>
              <a:rPr sz="1389" u="sng" spc="-165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-69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-5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	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9861" y="1282150"/>
            <a:ext cx="2348669" cy="28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069"/>
              </a:lnSpc>
              <a:spcBef>
                <a:spcPts val="103"/>
              </a:spcBef>
            </a:pPr>
            <a:r>
              <a:rPr sz="1944" dirty="0">
                <a:latin typeface="Times New Roman"/>
                <a:cs typeface="Times New Roman"/>
              </a:rPr>
              <a:t>Other</a:t>
            </a:r>
            <a:r>
              <a:rPr sz="1944" spc="304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Aggregations</a:t>
            </a:r>
            <a:endParaRPr sz="194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04586" y="1796553"/>
            <a:ext cx="5592481" cy="22382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913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Non-Group</a:t>
            </a:r>
            <a:r>
              <a:rPr sz="1389" spc="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Generic</a:t>
            </a:r>
            <a:r>
              <a:rPr sz="1389" spc="-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Summ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ries</a:t>
            </a:r>
            <a:endParaRPr sz="1389">
              <a:latin typeface="Times New Roman"/>
              <a:cs typeface="Times New Roman"/>
            </a:endParaRPr>
          </a:p>
          <a:p>
            <a:pPr marL="22913" marR="12785">
              <a:lnSpc>
                <a:spcPct val="95825"/>
              </a:lnSpc>
              <a:spcBef>
                <a:spcPts val="857"/>
              </a:spcBef>
            </a:pPr>
            <a:r>
              <a:rPr sz="1389" dirty="0">
                <a:latin typeface="Times New Roman"/>
                <a:cs typeface="Times New Roman"/>
              </a:rPr>
              <a:t>mean: 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Generic</a:t>
            </a:r>
            <a:r>
              <a:rPr sz="1389" spc="-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function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(trimmed)</a:t>
            </a:r>
            <a:r>
              <a:rPr sz="1389" spc="342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rithm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tic</a:t>
            </a:r>
            <a:r>
              <a:rPr sz="1389" spc="3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mean.</a:t>
            </a:r>
            <a:endParaRPr sz="1389">
              <a:latin typeface="Times New Roman"/>
              <a:cs typeface="Times New Roman"/>
            </a:endParaRPr>
          </a:p>
          <a:p>
            <a:pPr marL="22913" marR="2217">
              <a:lnSpc>
                <a:spcPct val="99658"/>
              </a:lnSpc>
              <a:spcBef>
                <a:spcPts val="931"/>
              </a:spcBef>
            </a:pPr>
            <a:r>
              <a:rPr sz="1389" dirty="0">
                <a:latin typeface="Times New Roman"/>
                <a:cs typeface="Times New Roman"/>
              </a:rPr>
              <a:t>sd: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Calculate</a:t>
            </a:r>
            <a:r>
              <a:rPr sz="1389" spc="16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stand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rd </a:t>
            </a:r>
            <a:r>
              <a:rPr sz="1389" spc="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deviation</a:t>
            </a:r>
            <a:r>
              <a:rPr sz="1389" spc="1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continuous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real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valued data.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869"/>
              </a:spcBef>
            </a:pPr>
            <a:r>
              <a:rPr sz="1389" dirty="0">
                <a:latin typeface="Times New Roman"/>
                <a:cs typeface="Times New Roman"/>
              </a:rPr>
              <a:t>var: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riance</a:t>
            </a:r>
            <a:r>
              <a:rPr sz="1389" spc="10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x.</a:t>
            </a:r>
            <a:endParaRPr sz="1389">
              <a:latin typeface="Times New Roman"/>
              <a:cs typeface="Times New Roman"/>
            </a:endParaRPr>
          </a:p>
          <a:p>
            <a:pPr marL="22913">
              <a:lnSpc>
                <a:spcPct val="99658"/>
              </a:lnSpc>
              <a:spcBef>
                <a:spcPts val="931"/>
              </a:spcBef>
            </a:pPr>
            <a:r>
              <a:rPr sz="1389" dirty="0">
                <a:latin typeface="Times New Roman"/>
                <a:cs typeface="Times New Roman"/>
              </a:rPr>
              <a:t>summary:</a:t>
            </a:r>
            <a:r>
              <a:rPr sz="1389" spc="2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Pr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duce</a:t>
            </a:r>
            <a:r>
              <a:rPr sz="1389" spc="2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result</a:t>
            </a:r>
            <a:r>
              <a:rPr sz="1389" spc="1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summ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ries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results</a:t>
            </a:r>
            <a:r>
              <a:rPr sz="1389" spc="1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rious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fitting functions.</a:t>
            </a:r>
            <a:endParaRPr sz="1389">
              <a:latin typeface="Times New Roman"/>
              <a:cs typeface="Times New Roman"/>
            </a:endParaRPr>
          </a:p>
          <a:p>
            <a:pPr marL="22913" marR="12785">
              <a:lnSpc>
                <a:spcPct val="95825"/>
              </a:lnSpc>
              <a:spcBef>
                <a:spcPts val="869"/>
              </a:spcBef>
            </a:pPr>
            <a:r>
              <a:rPr sz="1389" dirty="0">
                <a:latin typeface="Times New Roman"/>
                <a:cs typeface="Times New Roman"/>
              </a:rPr>
              <a:t>quantile: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Obtain</a:t>
            </a:r>
            <a:r>
              <a:rPr sz="1389" spc="2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quantiles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rsed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9861" y="4255186"/>
            <a:ext cx="5185419" cy="532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w</a:t>
            </a:r>
            <a:r>
              <a:rPr sz="1389" spc="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/</a:t>
            </a:r>
            <a:r>
              <a:rPr sz="1389" spc="-1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Aggregation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57"/>
              </a:spcBef>
            </a:pPr>
            <a:r>
              <a:rPr sz="1389" dirty="0">
                <a:latin typeface="Times New Roman"/>
                <a:cs typeface="Times New Roman"/>
              </a:rPr>
              <a:t>apply: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Apply</a:t>
            </a:r>
            <a:r>
              <a:rPr sz="1389" spc="-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function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over</a:t>
            </a:r>
            <a:r>
              <a:rPr sz="1389" spc="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rsed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 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(an</a:t>
            </a:r>
            <a:r>
              <a:rPr sz="1389" spc="26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rr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y).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9861" y="5007624"/>
            <a:ext cx="5404608" cy="532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Group</a:t>
            </a:r>
            <a:r>
              <a:rPr sz="1389" spc="8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By</a:t>
            </a:r>
            <a:r>
              <a:rPr sz="1389" spc="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Aggregation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57"/>
              </a:spcBef>
            </a:pPr>
            <a:r>
              <a:rPr sz="1389" dirty="0">
                <a:latin typeface="Times New Roman"/>
                <a:cs typeface="Times New Roman"/>
              </a:rPr>
              <a:t>h2o.group</a:t>
            </a:r>
            <a:r>
              <a:rPr sz="1389" spc="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by: 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Apply</a:t>
            </a:r>
            <a:r>
              <a:rPr sz="1389" spc="-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aggregate</a:t>
            </a:r>
            <a:r>
              <a:rPr sz="1389" spc="2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function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each</a:t>
            </a:r>
            <a:r>
              <a:rPr sz="1389" spc="1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group</a:t>
            </a:r>
            <a:r>
              <a:rPr sz="1389" spc="1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9861" y="5539613"/>
            <a:ext cx="641894" cy="211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dataset.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9862" y="5970954"/>
            <a:ext cx="5572935" cy="7429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spc="-110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abulation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857"/>
              </a:spcBef>
            </a:pPr>
            <a:r>
              <a:rPr sz="1389" dirty="0">
                <a:latin typeface="Times New Roman"/>
                <a:cs typeface="Times New Roman"/>
              </a:rPr>
              <a:t>h2o.table: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Use</a:t>
            </a:r>
            <a:r>
              <a:rPr sz="1389" spc="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cross-classifying</a:t>
            </a:r>
            <a:r>
              <a:rPr sz="1389" spc="1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fact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build</a:t>
            </a:r>
            <a:r>
              <a:rPr sz="1389" spc="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table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counts</a:t>
            </a:r>
            <a:r>
              <a:rPr sz="1389" spc="2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at each</a:t>
            </a:r>
            <a:r>
              <a:rPr sz="1389" spc="1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combination</a:t>
            </a:r>
            <a:r>
              <a:rPr sz="1389" spc="19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fact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lev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ls.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9862" y="7027542"/>
            <a:ext cx="1751115" cy="28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069"/>
              </a:lnSpc>
              <a:spcBef>
                <a:spcPts val="103"/>
              </a:spcBef>
            </a:pPr>
            <a:r>
              <a:rPr sz="1944" dirty="0">
                <a:latin typeface="Times New Roman"/>
                <a:cs typeface="Times New Roman"/>
              </a:rPr>
              <a:t>Data</a:t>
            </a:r>
            <a:r>
              <a:rPr sz="1944" spc="343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Munging</a:t>
            </a:r>
            <a:endParaRPr sz="194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1" y="7541963"/>
            <a:ext cx="2586261" cy="532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General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Manipulations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57"/>
              </a:spcBef>
            </a:pPr>
            <a:r>
              <a:rPr sz="1389" dirty="0">
                <a:latin typeface="Times New Roman"/>
                <a:cs typeface="Times New Roman"/>
              </a:rPr>
              <a:t>is.na: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missing</a:t>
            </a:r>
            <a:r>
              <a:rPr sz="1389" spc="-1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nts.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2" y="8294402"/>
            <a:ext cx="5287285" cy="532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Element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Index</a:t>
            </a:r>
            <a:r>
              <a:rPr sz="1389" spc="-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Selection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57"/>
              </a:spcBef>
            </a:pPr>
            <a:r>
              <a:rPr sz="1389" dirty="0">
                <a:latin typeface="Times New Roman"/>
                <a:cs typeface="Times New Roman"/>
              </a:rPr>
              <a:t>h2o.which: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w</a:t>
            </a:r>
            <a:r>
              <a:rPr sz="1389" spc="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ers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which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condition</a:t>
            </a:r>
            <a:r>
              <a:rPr sz="1389" spc="16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true.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1" y="9046842"/>
            <a:ext cx="5391200" cy="7429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30424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Conditional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V</a:t>
            </a:r>
            <a:r>
              <a:rPr sz="1389" dirty="0">
                <a:latin typeface="Times New Roman"/>
                <a:cs typeface="Times New Roman"/>
              </a:rPr>
              <a:t>alue</a:t>
            </a:r>
            <a:r>
              <a:rPr sz="1389" spc="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Selection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57"/>
              </a:spcBef>
            </a:pPr>
            <a:r>
              <a:rPr sz="1389" dirty="0">
                <a:latin typeface="Times New Roman"/>
                <a:cs typeface="Times New Roman"/>
              </a:rPr>
              <a:t>h2o.ifelse: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Apply</a:t>
            </a:r>
            <a:r>
              <a:rPr sz="1389" spc="-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conditional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statements </a:t>
            </a:r>
            <a:r>
              <a:rPr sz="1389" spc="1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numeric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63"/>
              </a:spcBef>
            </a:pP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rsed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</a:t>
            </a:r>
            <a:r>
              <a:rPr sz="1389" spc="3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9862" y="10010173"/>
            <a:ext cx="2384496" cy="211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Numeric</a:t>
            </a:r>
            <a:r>
              <a:rPr sz="1389" spc="6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Manipulations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8836" y="573386"/>
            <a:ext cx="324544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5357947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6248824" y="573386"/>
            <a:ext cx="3593675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40633607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4109861" y="617587"/>
            <a:ext cx="5784683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spcBef>
                <a:spcPts val="74"/>
              </a:spcBef>
            </a:pPr>
            <a:r>
              <a:rPr sz="1389" u="sng" dirty="0">
                <a:latin typeface="Times New Roman"/>
                <a:cs typeface="Times New Roman"/>
              </a:rPr>
              <a:t>                                                                                </a:t>
            </a:r>
            <a:r>
              <a:rPr sz="1389" u="sng" spc="14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136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 </a:t>
            </a:r>
            <a:r>
              <a:rPr sz="1389" u="sng" spc="240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258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41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9862" y="1292109"/>
            <a:ext cx="3771851" cy="214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h2o.cut: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Numeric</a:t>
            </a:r>
            <a:r>
              <a:rPr sz="1389" spc="6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</a:t>
            </a:r>
            <a:r>
              <a:rPr sz="1389" spc="30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F</a:t>
            </a:r>
            <a:r>
              <a:rPr sz="1389" dirty="0">
                <a:latin typeface="Times New Roman"/>
                <a:cs typeface="Times New Roman"/>
              </a:rPr>
              <a:t>act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3881" y="1726245"/>
            <a:ext cx="5701776" cy="2556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18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</a:t>
            </a:r>
            <a:r>
              <a:rPr sz="1389" spc="2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Manipulations</a:t>
            </a:r>
            <a:endParaRPr sz="1389">
              <a:latin typeface="Times New Roman"/>
              <a:cs typeface="Times New Roman"/>
            </a:endParaRPr>
          </a:p>
          <a:p>
            <a:pPr marL="23618" marR="191206">
              <a:lnSpc>
                <a:spcPts val="1596"/>
              </a:lnSpc>
              <a:spcBef>
                <a:spcPts val="853"/>
              </a:spcBef>
            </a:pPr>
            <a:r>
              <a:rPr sz="1389" dirty="0">
                <a:latin typeface="Times New Roman"/>
                <a:cs typeface="Times New Roman"/>
              </a:rPr>
              <a:t>h2o.strsplit: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Splits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fact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input</a:t>
            </a:r>
            <a:r>
              <a:rPr sz="1389" spc="2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split. </a:t>
            </a:r>
            <a:endParaRPr sz="1389">
              <a:latin typeface="Times New Roman"/>
              <a:cs typeface="Times New Roman"/>
            </a:endParaRPr>
          </a:p>
          <a:p>
            <a:pPr marL="23618" marR="191206">
              <a:lnSpc>
                <a:spcPts val="1596"/>
              </a:lnSpc>
              <a:spcBef>
                <a:spcPts val="928"/>
              </a:spcBef>
            </a:pPr>
            <a:r>
              <a:rPr sz="1389" dirty="0">
                <a:latin typeface="Times New Roman"/>
                <a:cs typeface="Times New Roman"/>
              </a:rPr>
              <a:t>h2o.tolower: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Change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elements</a:t>
            </a:r>
            <a:r>
              <a:rPr sz="1389" spc="1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</a:t>
            </a:r>
            <a:r>
              <a:rPr sz="1389" spc="33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-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case. </a:t>
            </a:r>
            <a:endParaRPr sz="1389">
              <a:latin typeface="Times New Roman"/>
              <a:cs typeface="Times New Roman"/>
            </a:endParaRPr>
          </a:p>
          <a:p>
            <a:pPr marL="23618" marR="191206">
              <a:lnSpc>
                <a:spcPts val="1596"/>
              </a:lnSpc>
              <a:spcBef>
                <a:spcPts val="928"/>
              </a:spcBef>
            </a:pPr>
            <a:r>
              <a:rPr sz="1389" dirty="0">
                <a:latin typeface="Times New Roman"/>
                <a:cs typeface="Times New Roman"/>
              </a:rPr>
              <a:t>h2o.toupper: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Change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elements</a:t>
            </a:r>
            <a:r>
              <a:rPr sz="1389" spc="1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</a:t>
            </a:r>
            <a:r>
              <a:rPr sz="1389" spc="33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-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case. </a:t>
            </a:r>
            <a:endParaRPr sz="1389">
              <a:latin typeface="Times New Roman"/>
              <a:cs typeface="Times New Roman"/>
            </a:endParaRPr>
          </a:p>
          <a:p>
            <a:pPr marL="23618" marR="191206">
              <a:lnSpc>
                <a:spcPts val="1596"/>
              </a:lnSpc>
              <a:spcBef>
                <a:spcPts val="928"/>
              </a:spcBef>
            </a:pPr>
            <a:r>
              <a:rPr sz="1389" dirty="0">
                <a:latin typeface="Times New Roman"/>
                <a:cs typeface="Times New Roman"/>
              </a:rPr>
              <a:t>h2o.trim: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6" dirty="0">
                <a:latin typeface="Times New Roman"/>
                <a:cs typeface="Times New Roman"/>
              </a:rPr>
              <a:t>m</a:t>
            </a:r>
            <a:r>
              <a:rPr sz="1389" dirty="0">
                <a:latin typeface="Times New Roman"/>
                <a:cs typeface="Times New Roman"/>
              </a:rPr>
              <a:t>ove</a:t>
            </a:r>
            <a:r>
              <a:rPr sz="1389" spc="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leading</a:t>
            </a:r>
            <a:r>
              <a:rPr sz="1389" spc="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trailing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white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space.</a:t>
            </a:r>
            <a:endParaRPr sz="1389">
              <a:latin typeface="Times New Roman"/>
              <a:cs typeface="Times New Roman"/>
            </a:endParaRPr>
          </a:p>
          <a:p>
            <a:pPr marL="17639" indent="5979">
              <a:lnSpc>
                <a:spcPct val="99658"/>
              </a:lnSpc>
              <a:spcBef>
                <a:spcPts val="963"/>
              </a:spcBef>
            </a:pPr>
            <a:r>
              <a:rPr sz="1389" dirty="0">
                <a:latin typeface="Times New Roman"/>
                <a:cs typeface="Times New Roman"/>
              </a:rPr>
              <a:t>h2o.gsub: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Match</a:t>
            </a:r>
            <a:r>
              <a:rPr sz="1389" spc="2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pattern 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&amp;</a:t>
            </a:r>
            <a:r>
              <a:rPr sz="1389" spc="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replace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instances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matched</a:t>
            </a:r>
            <a:r>
              <a:rPr sz="1389" spc="30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pattern with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replacement</a:t>
            </a:r>
            <a:r>
              <a:rPr sz="1389" spc="2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globall</a:t>
            </a:r>
            <a:r>
              <a:rPr sz="1389" spc="-110" dirty="0">
                <a:latin typeface="Times New Roman"/>
                <a:cs typeface="Times New Roman"/>
              </a:rPr>
              <a:t>y</a:t>
            </a:r>
            <a:r>
              <a:rPr sz="1389" dirty="0">
                <a:latin typeface="Times New Roman"/>
                <a:cs typeface="Times New Roman"/>
              </a:rPr>
              <a:t>.</a:t>
            </a:r>
            <a:endParaRPr sz="1389">
              <a:latin typeface="Times New Roman"/>
              <a:cs typeface="Times New Roman"/>
            </a:endParaRPr>
          </a:p>
          <a:p>
            <a:pPr marL="23618" marR="354913">
              <a:lnSpc>
                <a:spcPct val="99658"/>
              </a:lnSpc>
              <a:spcBef>
                <a:spcPts val="865"/>
              </a:spcBef>
            </a:pPr>
            <a:r>
              <a:rPr sz="1389" dirty="0">
                <a:latin typeface="Times New Roman"/>
                <a:cs typeface="Times New Roman"/>
              </a:rPr>
              <a:t>h2o.sub: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Match</a:t>
            </a:r>
            <a:r>
              <a:rPr sz="1389" spc="2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pattern 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&amp;</a:t>
            </a:r>
            <a:r>
              <a:rPr sz="1389" spc="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replace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first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</a:t>
            </a:r>
            <a:r>
              <a:rPr sz="1389" spc="2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matched pattern 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with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replacement</a:t>
            </a:r>
            <a:r>
              <a:rPr sz="1389" spc="2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9861" y="4501970"/>
            <a:ext cx="5305219" cy="742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spc="-35" dirty="0">
                <a:latin typeface="Times New Roman"/>
                <a:cs typeface="Times New Roman"/>
              </a:rPr>
              <a:t>F</a:t>
            </a:r>
            <a:r>
              <a:rPr sz="1389" dirty="0">
                <a:latin typeface="Times New Roman"/>
                <a:cs typeface="Times New Roman"/>
              </a:rPr>
              <a:t>act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2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Level</a:t>
            </a:r>
            <a:r>
              <a:rPr sz="1389" spc="-10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Manipulations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853"/>
              </a:spcBef>
            </a:pPr>
            <a:r>
              <a:rPr sz="1389" dirty="0">
                <a:latin typeface="Times New Roman"/>
                <a:cs typeface="Times New Roman"/>
              </a:rPr>
              <a:t>h2o.levels: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list</a:t>
            </a:r>
            <a:r>
              <a:rPr sz="1389" spc="10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unique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found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 categ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rical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4587" y="5463783"/>
            <a:ext cx="5767457" cy="21260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913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Date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Manipulations</a:t>
            </a:r>
            <a:endParaRPr sz="1389">
              <a:latin typeface="Times New Roman"/>
              <a:cs typeface="Times New Roman"/>
            </a:endParaRPr>
          </a:p>
          <a:p>
            <a:pPr marL="22913" marR="746191">
              <a:lnSpc>
                <a:spcPct val="99658"/>
              </a:lnSpc>
              <a:spcBef>
                <a:spcPts val="853"/>
              </a:spcBef>
            </a:pPr>
            <a:r>
              <a:rPr sz="1389" dirty="0">
                <a:latin typeface="Times New Roman"/>
                <a:cs typeface="Times New Roman"/>
              </a:rPr>
              <a:t>h2o.month: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entries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-35" dirty="0">
                <a:latin typeface="Times New Roman"/>
                <a:cs typeface="Times New Roman"/>
              </a:rPr>
              <a:t>Pa</a:t>
            </a:r>
            <a:r>
              <a:rPr sz="1389" dirty="0">
                <a:latin typeface="Times New Roman"/>
                <a:cs typeface="Times New Roman"/>
              </a:rPr>
              <a:t>rsedData </a:t>
            </a:r>
            <a:r>
              <a:rPr sz="1389" spc="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 milliseconds</a:t>
            </a:r>
            <a:r>
              <a:rPr sz="1389" spc="-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months</a:t>
            </a:r>
            <a:r>
              <a:rPr sz="1389" spc="2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(on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0</a:t>
            </a:r>
            <a:r>
              <a:rPr sz="1389" spc="10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11</a:t>
            </a:r>
            <a:r>
              <a:rPr sz="1389" spc="10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scale).</a:t>
            </a:r>
            <a:endParaRPr sz="1389">
              <a:latin typeface="Times New Roman"/>
              <a:cs typeface="Times New Roman"/>
            </a:endParaRPr>
          </a:p>
          <a:p>
            <a:pPr marL="22913">
              <a:lnSpc>
                <a:spcPct val="99658"/>
              </a:lnSpc>
              <a:spcBef>
                <a:spcPts val="865"/>
              </a:spcBef>
            </a:pPr>
            <a:r>
              <a:rPr sz="1389" dirty="0">
                <a:latin typeface="Times New Roman"/>
                <a:cs typeface="Times New Roman"/>
              </a:rPr>
              <a:t>h2o.year: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entries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-35" dirty="0">
                <a:latin typeface="Times New Roman"/>
                <a:cs typeface="Times New Roman"/>
              </a:rPr>
              <a:t>Pa</a:t>
            </a:r>
            <a:r>
              <a:rPr sz="1389" dirty="0">
                <a:latin typeface="Times New Roman"/>
                <a:cs typeface="Times New Roman"/>
              </a:rPr>
              <a:t>rsedData</a:t>
            </a:r>
            <a:r>
              <a:rPr sz="1389" spc="2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1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millise</a:t>
            </a:r>
            <a:r>
              <a:rPr sz="1389" spc="6" dirty="0">
                <a:latin typeface="Times New Roman"/>
                <a:cs typeface="Times New Roman"/>
              </a:rPr>
              <a:t>c</a:t>
            </a:r>
            <a:r>
              <a:rPr sz="1389" dirty="0">
                <a:latin typeface="Times New Roman"/>
                <a:cs typeface="Times New Roman"/>
              </a:rPr>
              <a:t>onds 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y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rs,</a:t>
            </a:r>
            <a:r>
              <a:rPr sz="1389" spc="1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indexed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rting</a:t>
            </a:r>
            <a:r>
              <a:rPr sz="1389" spc="3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1900.</a:t>
            </a:r>
            <a:endParaRPr sz="1389">
              <a:latin typeface="Times New Roman"/>
              <a:cs typeface="Times New Roman"/>
            </a:endParaRPr>
          </a:p>
          <a:p>
            <a:pPr marL="22913" marR="12785">
              <a:lnSpc>
                <a:spcPct val="95825"/>
              </a:lnSpc>
              <a:spcBef>
                <a:spcPts val="865"/>
              </a:spcBef>
            </a:pPr>
            <a:r>
              <a:rPr sz="1389" dirty="0">
                <a:latin typeface="Times New Roman"/>
                <a:cs typeface="Times New Roman"/>
              </a:rPr>
              <a:t>Matrix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erations</a:t>
            </a:r>
            <a:endParaRPr sz="1389">
              <a:latin typeface="Times New Roman"/>
              <a:cs typeface="Times New Roman"/>
            </a:endParaRPr>
          </a:p>
          <a:p>
            <a:pPr marL="22913" marR="251138" indent="-5274">
              <a:lnSpc>
                <a:spcPct val="101018"/>
              </a:lnSpc>
              <a:spcBef>
                <a:spcPts val="904"/>
              </a:spcBef>
            </a:pPr>
            <a:r>
              <a:rPr sz="1389" dirty="0">
                <a:latin typeface="Times New Roman"/>
                <a:cs typeface="Times New Roman"/>
              </a:rPr>
              <a:t>%</a:t>
            </a:r>
            <a:r>
              <a:rPr sz="1389" dirty="0">
                <a:latin typeface="Cambria"/>
                <a:cs typeface="Cambria"/>
              </a:rPr>
              <a:t>∗</a:t>
            </a:r>
            <a:r>
              <a:rPr sz="1389" dirty="0">
                <a:latin typeface="Times New Roman"/>
                <a:cs typeface="Times New Roman"/>
              </a:rPr>
              <a:t>%: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Multiply</a:t>
            </a:r>
            <a:r>
              <a:rPr sz="1389" spc="19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tw</a:t>
            </a:r>
            <a:r>
              <a:rPr sz="1389" dirty="0">
                <a:latin typeface="Times New Roman"/>
                <a:cs typeface="Times New Roman"/>
              </a:rPr>
              <a:t>o</a:t>
            </a:r>
            <a:r>
              <a:rPr sz="1389" spc="1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matrices,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if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they</a:t>
            </a:r>
            <a:r>
              <a:rPr sz="1389" spc="189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rmable.</a:t>
            </a:r>
            <a:r>
              <a:rPr sz="1389" spc="2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matrix</a:t>
            </a:r>
            <a:r>
              <a:rPr sz="1389" spc="19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data.frame 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x,</a:t>
            </a:r>
            <a:r>
              <a:rPr sz="1389" spc="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</a:t>
            </a:r>
            <a:r>
              <a:rPr sz="1389" spc="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returns</a:t>
            </a:r>
            <a:r>
              <a:rPr sz="1389" spc="2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trans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ose</a:t>
            </a:r>
            <a:r>
              <a:rPr sz="1389" spc="2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x.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2" y="7902308"/>
            <a:ext cx="1810785" cy="28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069"/>
              </a:lnSpc>
              <a:spcBef>
                <a:spcPts val="103"/>
              </a:spcBef>
            </a:pPr>
            <a:r>
              <a:rPr sz="1944" dirty="0">
                <a:latin typeface="Times New Roman"/>
                <a:cs typeface="Times New Roman"/>
              </a:rPr>
              <a:t>Data</a:t>
            </a:r>
            <a:r>
              <a:rPr sz="1944" spc="135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M</a:t>
            </a:r>
            <a:r>
              <a:rPr sz="1944" spc="61" dirty="0">
                <a:latin typeface="Times New Roman"/>
                <a:cs typeface="Times New Roman"/>
              </a:rPr>
              <a:t>o</a:t>
            </a:r>
            <a:r>
              <a:rPr sz="1944" dirty="0">
                <a:latin typeface="Times New Roman"/>
                <a:cs typeface="Times New Roman"/>
              </a:rPr>
              <a:t>deling</a:t>
            </a:r>
            <a:endParaRPr sz="194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2" y="8415722"/>
            <a:ext cx="5674051" cy="1805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raining:</a:t>
            </a:r>
            <a:r>
              <a:rPr sz="1389" spc="3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ervised</a:t>
            </a:r>
            <a:r>
              <a:rPr sz="1389" spc="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rning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853"/>
              </a:spcBef>
            </a:pPr>
            <a:r>
              <a:rPr sz="1389" dirty="0">
                <a:latin typeface="Times New Roman"/>
                <a:cs typeface="Times New Roman"/>
              </a:rPr>
              <a:t>h2o.deeplearning: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Deep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rning</a:t>
            </a:r>
            <a:r>
              <a:rPr sz="1389" spc="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neural</a:t>
            </a:r>
            <a:r>
              <a:rPr sz="1389" spc="1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ne</a:t>
            </a:r>
            <a:r>
              <a:rPr sz="1389" spc="-35" dirty="0">
                <a:latin typeface="Times New Roman"/>
                <a:cs typeface="Times New Roman"/>
              </a:rPr>
              <a:t>t</a:t>
            </a:r>
            <a:r>
              <a:rPr sz="1389" spc="-40" dirty="0">
                <a:latin typeface="Times New Roman"/>
                <a:cs typeface="Times New Roman"/>
              </a:rPr>
              <a:t>wo</a:t>
            </a:r>
            <a:r>
              <a:rPr sz="1389" dirty="0">
                <a:latin typeface="Times New Roman"/>
                <a:cs typeface="Times New Roman"/>
              </a:rPr>
              <a:t>rks</a:t>
            </a:r>
            <a:r>
              <a:rPr sz="1389" spc="1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63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-35" dirty="0">
                <a:latin typeface="Times New Roman"/>
                <a:cs typeface="Times New Roman"/>
              </a:rPr>
              <a:t>Pa</a:t>
            </a:r>
            <a:r>
              <a:rPr sz="1389" dirty="0">
                <a:latin typeface="Times New Roman"/>
                <a:cs typeface="Times New Roman"/>
              </a:rPr>
              <a:t>rsedData </a:t>
            </a:r>
            <a:r>
              <a:rPr sz="1389" spc="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object.</a:t>
            </a:r>
            <a:endParaRPr sz="1389">
              <a:latin typeface="Times New Roman"/>
              <a:cs typeface="Times New Roman"/>
            </a:endParaRPr>
          </a:p>
          <a:p>
            <a:pPr marL="17639" marR="86319">
              <a:lnSpc>
                <a:spcPct val="99658"/>
              </a:lnSpc>
              <a:spcBef>
                <a:spcPts val="926"/>
              </a:spcBef>
            </a:pPr>
            <a:r>
              <a:rPr sz="1389" dirty="0">
                <a:latin typeface="Times New Roman"/>
                <a:cs typeface="Times New Roman"/>
              </a:rPr>
              <a:t>h2o.gbm:</a:t>
            </a:r>
            <a:r>
              <a:rPr sz="1389" spc="2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Build</a:t>
            </a:r>
            <a:r>
              <a:rPr sz="1389" spc="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gradient</a:t>
            </a:r>
            <a:r>
              <a:rPr sz="1389" spc="254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spc="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osted</a:t>
            </a:r>
            <a:r>
              <a:rPr sz="1389" spc="2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trees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gradient</a:t>
            </a:r>
            <a:r>
              <a:rPr sz="1389" spc="254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bo</a:t>
            </a:r>
            <a:r>
              <a:rPr sz="1389" dirty="0">
                <a:latin typeface="Times New Roman"/>
                <a:cs typeface="Times New Roman"/>
              </a:rPr>
              <a:t>osted regression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trees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rsed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865"/>
              </a:spcBef>
            </a:pPr>
            <a:r>
              <a:rPr sz="1389" dirty="0">
                <a:latin typeface="Times New Roman"/>
                <a:cs typeface="Times New Roman"/>
              </a:rPr>
              <a:t>h2o.glm: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Fit</a:t>
            </a:r>
            <a:r>
              <a:rPr sz="1389" spc="1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generalized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line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del,</a:t>
            </a:r>
            <a:r>
              <a:rPr sz="1389" spc="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ecified</a:t>
            </a:r>
            <a:r>
              <a:rPr sz="1389" spc="-32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riable,</a:t>
            </a:r>
            <a:r>
              <a:rPr sz="1389" spc="11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 set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rs,</a:t>
            </a:r>
            <a:r>
              <a:rPr sz="1389" spc="2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description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distribution.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7500" y="573386"/>
            <a:ext cx="3588719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4" name="object 4"/>
          <p:cNvSpPr txBox="1"/>
          <p:nvPr/>
        </p:nvSpPr>
        <p:spPr>
          <a:xfrm>
            <a:off x="8450785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9341661" y="573386"/>
            <a:ext cx="109131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9499470" y="573386"/>
            <a:ext cx="167293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385789026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5086985" y="7103868"/>
            <a:ext cx="52722" cy="0"/>
          </a:xfrm>
          <a:custGeom>
            <a:avLst/>
            <a:gdLst/>
            <a:ahLst/>
            <a:cxnLst/>
            <a:rect l="l" t="t" r="r" b="b"/>
            <a:pathLst>
              <a:path w="3796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5" name="object 15"/>
          <p:cNvSpPr/>
          <p:nvPr/>
        </p:nvSpPr>
        <p:spPr>
          <a:xfrm>
            <a:off x="4876111" y="9734726"/>
            <a:ext cx="52722" cy="0"/>
          </a:xfrm>
          <a:custGeom>
            <a:avLst/>
            <a:gdLst/>
            <a:ahLst/>
            <a:cxnLst/>
            <a:rect l="l" t="t" r="r" b="b"/>
            <a:pathLst>
              <a:path w="3796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4" name="object 14"/>
          <p:cNvSpPr/>
          <p:nvPr/>
        </p:nvSpPr>
        <p:spPr>
          <a:xfrm>
            <a:off x="5466556" y="9734726"/>
            <a:ext cx="52722" cy="0"/>
          </a:xfrm>
          <a:custGeom>
            <a:avLst/>
            <a:gdLst/>
            <a:ahLst/>
            <a:cxnLst/>
            <a:rect l="l" t="t" r="r" b="b"/>
            <a:pathLst>
              <a:path w="3796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3" name="object 13"/>
          <p:cNvSpPr txBox="1"/>
          <p:nvPr/>
        </p:nvSpPr>
        <p:spPr>
          <a:xfrm>
            <a:off x="4105469" y="617587"/>
            <a:ext cx="5789082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tabLst>
                <a:tab pos="5732685" algn="l"/>
              </a:tabLst>
            </a:pPr>
            <a:r>
              <a:rPr sz="1389" u="sng" dirty="0">
                <a:latin typeface="Times New Roman"/>
                <a:cs typeface="Times New Roman"/>
              </a:rPr>
              <a:t>42  </a:t>
            </a:r>
            <a:r>
              <a:rPr sz="1389" u="sng" spc="-165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-69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-5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	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9861" y="1292109"/>
            <a:ext cx="5704892" cy="142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h2o.naiveBayes: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Build</a:t>
            </a:r>
            <a:r>
              <a:rPr sz="1389" spc="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gradient</a:t>
            </a:r>
            <a:r>
              <a:rPr sz="1389" spc="254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spc="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osted</a:t>
            </a:r>
            <a:r>
              <a:rPr sz="1389" spc="2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trees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gradient</a:t>
            </a:r>
            <a:endParaRPr sz="1389">
              <a:latin typeface="Times New Roman"/>
              <a:cs typeface="Times New Roman"/>
            </a:endParaRPr>
          </a:p>
          <a:p>
            <a:pPr marL="17639" marR="26929">
              <a:lnSpc>
                <a:spcPct val="95825"/>
              </a:lnSpc>
            </a:pPr>
            <a:r>
              <a:rPr sz="1389" spc="40" dirty="0">
                <a:latin typeface="Times New Roman"/>
                <a:cs typeface="Times New Roman"/>
              </a:rPr>
              <a:t>bo</a:t>
            </a:r>
            <a:r>
              <a:rPr sz="1389" dirty="0">
                <a:latin typeface="Times New Roman"/>
                <a:cs typeface="Times New Roman"/>
              </a:rPr>
              <a:t>osted</a:t>
            </a:r>
            <a:r>
              <a:rPr sz="1389" spc="2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regression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trees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rsed</a:t>
            </a:r>
            <a:r>
              <a:rPr sz="1389" spc="19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</a:t>
            </a:r>
            <a:endParaRPr sz="1389">
              <a:latin typeface="Times New Roman"/>
              <a:cs typeface="Times New Roman"/>
            </a:endParaRPr>
          </a:p>
          <a:p>
            <a:pPr marL="17639" marR="57545">
              <a:lnSpc>
                <a:spcPts val="2624"/>
              </a:lnSpc>
              <a:spcBef>
                <a:spcPts val="353"/>
              </a:spcBef>
            </a:pPr>
            <a:r>
              <a:rPr sz="1389" dirty="0">
                <a:latin typeface="Times New Roman"/>
                <a:cs typeface="Times New Roman"/>
              </a:rPr>
              <a:t>h2o.prcomp: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rincipal</a:t>
            </a:r>
            <a:r>
              <a:rPr sz="1389" spc="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onents</a:t>
            </a:r>
            <a:r>
              <a:rPr sz="1389" spc="2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analysis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 h2o.randomForest: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random</a:t>
            </a:r>
            <a:r>
              <a:rPr sz="1389" spc="20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rest</a:t>
            </a:r>
            <a:r>
              <a:rPr sz="1389" spc="1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 h2o.xgboost: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Build</a:t>
            </a:r>
            <a:r>
              <a:rPr sz="1389" spc="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extreme</a:t>
            </a:r>
            <a:r>
              <a:rPr sz="1389" spc="1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gradient</a:t>
            </a:r>
            <a:r>
              <a:rPr sz="1389" spc="254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bo</a:t>
            </a:r>
            <a:r>
              <a:rPr sz="1389" dirty="0">
                <a:latin typeface="Times New Roman"/>
                <a:cs typeface="Times New Roman"/>
              </a:rPr>
              <a:t>osted</a:t>
            </a:r>
            <a:r>
              <a:rPr sz="1389" spc="2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9861" y="2961089"/>
            <a:ext cx="5635303" cy="1631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raining:</a:t>
            </a:r>
            <a:r>
              <a:rPr sz="1389" spc="3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Unsu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ervised</a:t>
            </a:r>
            <a:r>
              <a:rPr sz="1389" spc="-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rning</a:t>
            </a:r>
            <a:endParaRPr sz="1389">
              <a:latin typeface="Times New Roman"/>
              <a:cs typeface="Times New Roman"/>
            </a:endParaRPr>
          </a:p>
          <a:p>
            <a:pPr marL="17639" marR="335192">
              <a:lnSpc>
                <a:spcPct val="99658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h2o.anomaly: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Detect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anomalies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 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using</a:t>
            </a:r>
            <a:r>
              <a:rPr sz="1389" spc="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deep 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rning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with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auto-enc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ding.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63"/>
              </a:spcBef>
            </a:pPr>
            <a:r>
              <a:rPr sz="1389" dirty="0">
                <a:latin typeface="Times New Roman"/>
                <a:cs typeface="Times New Roman"/>
              </a:rPr>
              <a:t>h2o.deepfeatures: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Extract</a:t>
            </a:r>
            <a:r>
              <a:rPr sz="1389" spc="30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non-line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features</a:t>
            </a:r>
            <a:r>
              <a:rPr sz="1389" spc="2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 using</a:t>
            </a:r>
            <a:r>
              <a:rPr sz="1389" spc="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deep</a:t>
            </a:r>
            <a:r>
              <a:rPr sz="1389" spc="1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rning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63"/>
              </a:spcBef>
            </a:pPr>
            <a:r>
              <a:rPr sz="1389" dirty="0">
                <a:latin typeface="Times New Roman"/>
                <a:cs typeface="Times New Roman"/>
              </a:rPr>
              <a:t>h2o.kmeans: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k-means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9862" y="4837161"/>
            <a:ext cx="5112657" cy="754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Grid</a:t>
            </a:r>
            <a:r>
              <a:rPr sz="1389" spc="-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rch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h2o.grid: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Efficient</a:t>
            </a:r>
            <a:r>
              <a:rPr sz="1389" spc="-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meth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2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build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multiple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dels</a:t>
            </a:r>
            <a:r>
              <a:rPr sz="1389" spc="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with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different hy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rameters.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9861" y="5836283"/>
            <a:ext cx="5631747" cy="544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Sc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ring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h2o.predict: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Obtain</a:t>
            </a:r>
            <a:r>
              <a:rPr sz="1389" spc="268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redictions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rious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fitted</a:t>
            </a:r>
            <a:r>
              <a:rPr sz="1389" spc="2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2" y="6624528"/>
            <a:ext cx="5761974" cy="544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Metrics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ho2.model</a:t>
            </a:r>
            <a:r>
              <a:rPr sz="1389" spc="6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metrics: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8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redicted</a:t>
            </a:r>
            <a:r>
              <a:rPr sz="1389" spc="2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(t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rget </a:t>
            </a:r>
            <a:r>
              <a:rPr sz="1389" spc="1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regression,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class-1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2" y="7168441"/>
            <a:ext cx="5776601" cy="421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79"/>
              </a:lnSpc>
              <a:spcBef>
                <a:spcPts val="74"/>
              </a:spcBef>
            </a:pP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robabilities,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binomial</a:t>
            </a:r>
            <a:r>
              <a:rPr sz="1389" spc="-29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01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er-class</a:t>
            </a:r>
            <a:r>
              <a:rPr sz="1389" spc="39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robabilities</a:t>
            </a:r>
            <a:r>
              <a:rPr sz="1389" spc="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multinomial),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endParaRPr sz="1389">
              <a:latin typeface="Times New Roman"/>
              <a:cs typeface="Times New Roman"/>
            </a:endParaRPr>
          </a:p>
          <a:p>
            <a:pPr marL="17639" marR="26359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metrics</a:t>
            </a:r>
            <a:r>
              <a:rPr sz="1389" spc="1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1" y="7834521"/>
            <a:ext cx="5634025" cy="19649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-3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Hel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ers</a:t>
            </a:r>
            <a:endParaRPr sz="1389">
              <a:latin typeface="Times New Roman"/>
              <a:cs typeface="Times New Roman"/>
            </a:endParaRPr>
          </a:p>
          <a:p>
            <a:pPr marL="17639" marR="63964">
              <a:lnSpc>
                <a:spcPct val="154166"/>
              </a:lnSpc>
              <a:spcBef>
                <a:spcPts val="338"/>
              </a:spcBef>
            </a:pPr>
            <a:r>
              <a:rPr sz="1389" dirty="0">
                <a:latin typeface="Times New Roman"/>
                <a:cs typeface="Times New Roman"/>
              </a:rPr>
              <a:t>h2o.accuracy: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-35" dirty="0">
                <a:latin typeface="Times New Roman"/>
                <a:cs typeface="Times New Roman"/>
              </a:rPr>
              <a:t>t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een</a:t>
            </a:r>
            <a:r>
              <a:rPr sz="1389" spc="1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sum</a:t>
            </a:r>
            <a:r>
              <a:rPr sz="1389" spc="1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squ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res.</a:t>
            </a:r>
            <a:r>
              <a:rPr sz="1389" spc="9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h2o.auc: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UC</a:t>
            </a:r>
            <a:r>
              <a:rPr sz="1389" spc="-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rea</a:t>
            </a:r>
            <a:r>
              <a:rPr sz="1389" spc="2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under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ROC</a:t>
            </a:r>
            <a:r>
              <a:rPr sz="1389" spc="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curve).</a:t>
            </a:r>
            <a:r>
              <a:rPr sz="1389" spc="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h2o.confusionMatrix: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rediction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</a:t>
            </a:r>
            <a:r>
              <a:rPr sz="1389" spc="1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</a:t>
            </a:r>
            <a:endParaRPr sz="1389">
              <a:latin typeface="Times New Roman"/>
              <a:cs typeface="Times New Roman"/>
            </a:endParaRPr>
          </a:p>
          <a:p>
            <a:pPr marL="17639" marR="26929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2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actual</a:t>
            </a:r>
            <a:r>
              <a:rPr sz="1389" spc="2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(refer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nce)</a:t>
            </a:r>
            <a:endParaRPr sz="1389">
              <a:latin typeface="Times New Roman"/>
              <a:cs typeface="Times New Roman"/>
            </a:endParaRPr>
          </a:p>
          <a:p>
            <a:pPr marL="17639" marR="26929">
              <a:lnSpc>
                <a:spcPct val="95825"/>
              </a:lnSpc>
              <a:spcBef>
                <a:spcPts val="63"/>
              </a:spcBef>
            </a:pP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1025"/>
              </a:spcBef>
            </a:pPr>
            <a:r>
              <a:rPr sz="1389" dirty="0">
                <a:latin typeface="Times New Roman"/>
                <a:cs typeface="Times New Roman"/>
              </a:rPr>
              <a:t>h2o.hit</a:t>
            </a:r>
            <a:r>
              <a:rPr sz="1389" spc="-3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ratio</a:t>
            </a:r>
            <a:r>
              <a:rPr sz="1389" spc="1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table: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Hit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Ratios.  If</a:t>
            </a:r>
            <a:r>
              <a:rPr sz="1389" spc="9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train,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valid,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4586" y="9795499"/>
            <a:ext cx="5627467" cy="425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xval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rameters</a:t>
            </a:r>
            <a:r>
              <a:rPr sz="1389" spc="32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F</a:t>
            </a:r>
            <a:r>
              <a:rPr sz="1389" dirty="0">
                <a:latin typeface="Times New Roman"/>
                <a:cs typeface="Times New Roman"/>
              </a:rPr>
              <a:t>ALSE</a:t>
            </a:r>
            <a:r>
              <a:rPr sz="1389" spc="-8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(default), </a:t>
            </a:r>
            <a:r>
              <a:rPr sz="1389" spc="3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then</a:t>
            </a:r>
            <a:r>
              <a:rPr sz="1389" spc="26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training</a:t>
            </a:r>
            <a:r>
              <a:rPr sz="1389" spc="20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Hit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Ratios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endParaRPr sz="1389">
              <a:latin typeface="Times New Roman"/>
              <a:cs typeface="Times New Roman"/>
            </a:endParaRPr>
          </a:p>
          <a:p>
            <a:pPr marL="22913" marR="26929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returned. 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If</a:t>
            </a:r>
            <a:r>
              <a:rPr sz="1389" spc="-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than</a:t>
            </a:r>
            <a:r>
              <a:rPr sz="1389" spc="3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one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rameter </a:t>
            </a:r>
            <a:r>
              <a:rPr sz="1389" spc="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r>
              <a:rPr sz="1389" spc="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set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TRUE,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then</a:t>
            </a:r>
            <a:r>
              <a:rPr sz="1389" spc="26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nam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list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8836" y="573386"/>
            <a:ext cx="324544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5357947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6248824" y="573386"/>
            <a:ext cx="3593675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29649261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3117</Words>
  <Application>Microsoft Office PowerPoint</Application>
  <PresentationFormat>Personalizado</PresentationFormat>
  <Paragraphs>370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5" baseType="lpstr">
      <vt:lpstr>Avenir Roman</vt:lpstr>
      <vt:lpstr>Cambria</vt:lpstr>
      <vt:lpstr>ChunkFive-Roman</vt:lpstr>
      <vt:lpstr>FontAwesome</vt:lpstr>
      <vt:lpstr>Gill Sans</vt:lpstr>
      <vt:lpstr>Helvetica</vt:lpstr>
      <vt:lpstr>Helvetica Light</vt:lpstr>
      <vt:lpstr>Helvetica Neue</vt:lpstr>
      <vt:lpstr>Menlo</vt:lpstr>
      <vt:lpstr>Source Sans Pro</vt:lpstr>
      <vt:lpstr>Source Sans Pro Light</vt:lpstr>
      <vt:lpstr>Source Sans Pro Semibold</vt:lpstr>
      <vt:lpstr>Times New Roman</vt:lpstr>
      <vt:lpstr>White</vt:lpstr>
      <vt:lpstr>h2o: : CHEAT SHEET </vt:lpstr>
      <vt:lpstr>h2o: : CHEAT SHEET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Juan</dc:creator>
  <cp:lastModifiedBy>Juan</cp:lastModifiedBy>
  <cp:revision>9</cp:revision>
  <dcterms:modified xsi:type="dcterms:W3CDTF">2018-02-03T14:11:13Z</dcterms:modified>
</cp:coreProperties>
</file>