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Rectangle"/>
          <p:cNvSpPr/>
          <p:nvPr/>
        </p:nvSpPr>
        <p:spPr>
          <a:xfrm>
            <a:off x="3162846" y="1952841"/>
            <a:ext cx="1311237" cy="931672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1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4809890" y="6324202"/>
            <a:ext cx="4350220" cy="595628"/>
          </a:xfrm>
          <a:prstGeom prst="rect">
            <a:avLst/>
          </a:prstGeom>
          <a:gradFill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23" name="Summarise Cases"/>
          <p:cNvSpPr txBox="1"/>
          <p:nvPr/>
        </p:nvSpPr>
        <p:spPr>
          <a:xfrm>
            <a:off x="306210" y="3050161"/>
            <a:ext cx="23739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Summarise Cases</a:t>
            </a:r>
          </a:p>
        </p:txBody>
      </p:sp>
      <p:sp>
        <p:nvSpPr>
          <p:cNvPr id="124" name="Rounded Rectangle"/>
          <p:cNvSpPr/>
          <p:nvPr/>
        </p:nvSpPr>
        <p:spPr>
          <a:xfrm>
            <a:off x="323328" y="7902106"/>
            <a:ext cx="4062993" cy="992897"/>
          </a:xfrm>
          <a:prstGeom prst="roundRect">
            <a:avLst>
              <a:gd name="adj" fmla="val 637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 lvl="1">
              <a:defRPr sz="1000">
                <a:latin typeface="Menlo"/>
                <a:ea typeface="Menlo"/>
                <a:cs typeface="Menlo"/>
                <a:sym typeface="Menlo"/>
              </a:defRPr>
            </a:pPr>
          </a:p>
        </p:txBody>
      </p:sp>
      <p:sp>
        <p:nvSpPr>
          <p:cNvPr id="125" name="group_by(.data, ..., add = FALSE)…"/>
          <p:cNvSpPr txBox="1"/>
          <p:nvPr/>
        </p:nvSpPr>
        <p:spPr>
          <a:xfrm>
            <a:off x="331386" y="8968961"/>
            <a:ext cx="4248620" cy="887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numCol="2" spcCol="212430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group_by(</a:t>
            </a:r>
            <a:r>
              <a:t>.data, ..., add = FALSE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copy of table </a:t>
            </a:r>
            <a:br/>
            <a:r>
              <a:t>grouped by …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g_iris &lt;- group_by(iris, Species)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ungroup(</a:t>
            </a:r>
            <a:r>
              <a:t>x,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ungrouped copy </a:t>
            </a:r>
            <a:br/>
            <a:r>
              <a:t>of table.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ungroup(g_iris)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348728" y="800593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Table"/>
          <p:cNvGraphicFramePr/>
          <p:nvPr/>
        </p:nvGraphicFramePr>
        <p:xfrm>
          <a:off x="932928" y="7958242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28" name="Line"/>
          <p:cNvSpPr/>
          <p:nvPr/>
        </p:nvSpPr>
        <p:spPr>
          <a:xfrm>
            <a:off x="727576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29" name="Table"/>
          <p:cNvGraphicFramePr/>
          <p:nvPr/>
        </p:nvGraphicFramePr>
        <p:xfrm>
          <a:off x="934253" y="835025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Table"/>
          <p:cNvGraphicFramePr/>
          <p:nvPr/>
        </p:nvGraphicFramePr>
        <p:xfrm>
          <a:off x="934921" y="8622965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" name="Table"/>
          <p:cNvGraphicFramePr/>
          <p:nvPr/>
        </p:nvGraphicFramePr>
        <p:xfrm>
          <a:off x="1502438" y="823595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32" name="Line"/>
          <p:cNvSpPr/>
          <p:nvPr/>
        </p:nvSpPr>
        <p:spPr>
          <a:xfrm>
            <a:off x="1344225" y="846455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3" name="Use group_by() to create a &quot;grouped&quot; copy of a table.  dplyr functions will manipulate each &quot;group&quot; separately and then combine the results."/>
          <p:cNvSpPr txBox="1"/>
          <p:nvPr/>
        </p:nvSpPr>
        <p:spPr>
          <a:xfrm>
            <a:off x="323328" y="7318872"/>
            <a:ext cx="3961294" cy="522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group_by()</a:t>
            </a:r>
            <a:r>
              <a:t> to create a "grouped" copy of a table. </a:t>
            </a:r>
            <a:br/>
            <a:r>
              <a:t>dplyr functions will manipulate each "group" separately and then combine the results.</a:t>
            </a:r>
          </a:p>
        </p:txBody>
      </p:sp>
      <p:sp>
        <p:nvSpPr>
          <p:cNvPr id="134" name="mtcars %&gt;%…"/>
          <p:cNvSpPr txBox="1"/>
          <p:nvPr/>
        </p:nvSpPr>
        <p:spPr>
          <a:xfrm>
            <a:off x="2063916" y="7998504"/>
            <a:ext cx="24847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mtcars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group_by(cyl) %&gt;%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summarise(avg = mean(mpg))</a:t>
            </a:r>
          </a:p>
        </p:txBody>
      </p:sp>
      <p:sp>
        <p:nvSpPr>
          <p:cNvPr id="135" name="These apply summary functions to columns to create a new table of summary statistics. Summary functions take vectors as input and return one value (see back)."/>
          <p:cNvSpPr txBox="1"/>
          <p:nvPr/>
        </p:nvSpPr>
        <p:spPr>
          <a:xfrm>
            <a:off x="323328" y="35291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summary functions</a:t>
            </a:r>
            <a:r>
              <a:t> to columns to create a new table of summary statistics. Summary functions take vectors as input and return one value (see back).</a:t>
            </a:r>
          </a:p>
        </p:txBody>
      </p:sp>
      <p:sp>
        <p:nvSpPr>
          <p:cNvPr id="136" name="VARIATIONS…"/>
          <p:cNvSpPr txBox="1"/>
          <p:nvPr/>
        </p:nvSpPr>
        <p:spPr>
          <a:xfrm>
            <a:off x="323328" y="5936215"/>
            <a:ext cx="3243987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>
            <a:spAutoFit/>
          </a:bodyPr>
          <a:lstStyle/>
          <a:p>
            <a:pPr lvl="1" indent="0"/>
            <a:r>
              <a:t>VARIATIONS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summarise_all()</a:t>
            </a:r>
            <a:r>
              <a:t> - Apply funs to every column.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summarise_at()</a:t>
            </a:r>
            <a:r>
              <a:t> - Apply funs to specific columns.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summarise_if()</a:t>
            </a:r>
            <a:r>
              <a:t> - Apply funs to all cols of one type.</a:t>
            </a:r>
          </a:p>
        </p:txBody>
      </p:sp>
      <p:graphicFrame>
        <p:nvGraphicFramePr>
          <p:cNvPr id="137" name="Table"/>
          <p:cNvGraphicFramePr/>
          <p:nvPr/>
        </p:nvGraphicFramePr>
        <p:xfrm>
          <a:off x="323328" y="4530593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38" name="Table"/>
          <p:cNvGraphicFramePr/>
          <p:nvPr/>
        </p:nvGraphicFramePr>
        <p:xfrm>
          <a:off x="881133" y="452978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" name="Line"/>
          <p:cNvSpPr/>
          <p:nvPr/>
        </p:nvSpPr>
        <p:spPr>
          <a:xfrm>
            <a:off x="709542" y="464724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40" name="Table"/>
          <p:cNvGraphicFramePr/>
          <p:nvPr/>
        </p:nvGraphicFramePr>
        <p:xfrm>
          <a:off x="323328" y="5294669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41" name="Table"/>
          <p:cNvGraphicFramePr/>
          <p:nvPr/>
        </p:nvGraphicFramePr>
        <p:xfrm>
          <a:off x="882128" y="5297018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</a:tbl>
          </a:graphicData>
        </a:graphic>
      </p:graphicFrame>
      <p:sp>
        <p:nvSpPr>
          <p:cNvPr id="142" name="Line"/>
          <p:cNvSpPr/>
          <p:nvPr/>
        </p:nvSpPr>
        <p:spPr>
          <a:xfrm>
            <a:off x="709542" y="541131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3" name="summarise(.data, …) Compute table of summaries.  summarise(mtcars, avg = mean(mpg))…"/>
          <p:cNvSpPr txBox="1"/>
          <p:nvPr/>
        </p:nvSpPr>
        <p:spPr>
          <a:xfrm>
            <a:off x="1388325" y="4466992"/>
            <a:ext cx="2908472" cy="1644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</a:t>
            </a:r>
            <a:r>
              <a:t>(.data, …)</a:t>
            </a:r>
            <a:br/>
            <a:r>
              <a:t>Compute table of summaries. </a:t>
            </a:r>
            <a:br/>
            <a:r>
              <a:rPr i="1"/>
              <a:t>summarise(mtcars, avg = mean(mpg))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count</a:t>
            </a:r>
            <a:r>
              <a:t>(x, ..., wt = NULL, sort = FALSE)</a:t>
            </a:r>
            <a:br/>
            <a:r>
              <a:t>Count number of rows in each group defined by the variables in … Also </a:t>
            </a:r>
            <a:r>
              <a:rPr b="1"/>
              <a:t>tally</a:t>
            </a:r>
            <a:r>
              <a:t>().</a:t>
            </a:r>
            <a:br/>
            <a:r>
              <a:rPr i="1"/>
              <a:t>count(iris, Species)</a:t>
            </a:r>
          </a:p>
        </p:txBody>
      </p:sp>
      <p:sp>
        <p:nvSpPr>
          <p:cNvPr id="144" name="RStudio® is a trademark of RStudio, Inc.  •  CC BY SA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145" name="Each observation, or case, is in its own row"/>
          <p:cNvSpPr txBox="1"/>
          <p:nvPr/>
        </p:nvSpPr>
        <p:spPr>
          <a:xfrm>
            <a:off x="1676166" y="2488312"/>
            <a:ext cx="1620561" cy="59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observation</a:t>
            </a:r>
            <a:r>
              <a:t>, or</a:t>
            </a:r>
            <a:r>
              <a:rPr b="1"/>
              <a:t> case</a:t>
            </a:r>
            <a:r>
              <a:t>,</a:t>
            </a:r>
            <a:r>
              <a:rPr b="1"/>
              <a:t> </a:t>
            </a:r>
            <a:r>
              <a:t>is in its own </a:t>
            </a:r>
            <a:r>
              <a:rPr b="1"/>
              <a:t>row</a:t>
            </a:r>
          </a:p>
        </p:txBody>
      </p:sp>
      <p:sp>
        <p:nvSpPr>
          <p:cNvPr id="146" name="Each variable is in its own column"/>
          <p:cNvSpPr txBox="1"/>
          <p:nvPr/>
        </p:nvSpPr>
        <p:spPr>
          <a:xfrm>
            <a:off x="323328" y="2488312"/>
            <a:ext cx="1225853" cy="414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Each </a:t>
            </a:r>
            <a:r>
              <a:rPr b="1"/>
              <a:t>variable</a:t>
            </a:r>
            <a:r>
              <a:t> is in its own </a:t>
            </a:r>
            <a:r>
              <a:rPr b="1"/>
              <a:t>column</a:t>
            </a:r>
          </a:p>
        </p:txBody>
      </p:sp>
      <p:sp>
        <p:nvSpPr>
          <p:cNvPr id="147" name="&amp;"/>
          <p:cNvSpPr txBox="1"/>
          <p:nvPr/>
        </p:nvSpPr>
        <p:spPr>
          <a:xfrm>
            <a:off x="1381438" y="1996606"/>
            <a:ext cx="223492" cy="299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>
              <a:defRPr>
                <a:solidFill>
                  <a:srgbClr val="A7AAA9"/>
                </a:solidFill>
              </a:defRPr>
            </a:lvl1pPr>
          </a:lstStyle>
          <a:p>
            <a:pPr/>
            <a:r>
              <a:t>&amp;</a:t>
            </a:r>
          </a:p>
        </p:txBody>
      </p:sp>
      <p:sp>
        <p:nvSpPr>
          <p:cNvPr id="148" name="dplyr functions work with pipes and expect tidy data. In tidy data:"/>
          <p:cNvSpPr txBox="1"/>
          <p:nvPr/>
        </p:nvSpPr>
        <p:spPr>
          <a:xfrm>
            <a:off x="323328" y="1524000"/>
            <a:ext cx="4264736" cy="225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dplyr</a:t>
            </a:r>
            <a:r>
              <a:t> functions work with pipes and expect </a:t>
            </a:r>
            <a:r>
              <a:rPr b="1"/>
              <a:t>tidy data</a:t>
            </a:r>
            <a:r>
              <a:t>. In tidy data:</a:t>
            </a:r>
          </a:p>
        </p:txBody>
      </p:sp>
      <p:sp>
        <p:nvSpPr>
          <p:cNvPr id="149" name="pipes"/>
          <p:cNvSpPr txBox="1"/>
          <p:nvPr/>
        </p:nvSpPr>
        <p:spPr>
          <a:xfrm>
            <a:off x="3863795" y="2170248"/>
            <a:ext cx="486890" cy="222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700" tIns="12700" rIns="12700" bIns="12700"/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pipes</a:t>
            </a:r>
          </a:p>
        </p:txBody>
      </p:sp>
      <p:sp>
        <p:nvSpPr>
          <p:cNvPr id="150" name="x %&gt;% f(y)…"/>
          <p:cNvSpPr txBox="1"/>
          <p:nvPr/>
        </p:nvSpPr>
        <p:spPr>
          <a:xfrm>
            <a:off x="3401401" y="2503950"/>
            <a:ext cx="105556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x %&gt;% f(y)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becomes  </a:t>
            </a:r>
            <a:r>
              <a:rPr b="1"/>
              <a:t>f(x, y)</a:t>
            </a:r>
            <a:endParaRPr b="1"/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398055" y="2064748"/>
            <a:ext cx="584201" cy="31166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54" name="filter(.data, …) Extract rows that meet logical criteria. filter(iris, Sepal.Length &gt; 7)…"/>
          <p:cNvSpPr txBox="1"/>
          <p:nvPr/>
        </p:nvSpPr>
        <p:spPr>
          <a:xfrm>
            <a:off x="5889308" y="2756220"/>
            <a:ext cx="3030894" cy="3364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filter(</a:t>
            </a:r>
            <a:r>
              <a:t>.data, …</a:t>
            </a:r>
            <a:r>
              <a:rPr b="1"/>
              <a:t>)</a:t>
            </a:r>
            <a:r>
              <a:t> Extract rows that meet logical criteria. </a:t>
            </a:r>
            <a:r>
              <a:rPr i="1"/>
              <a:t>filter(iris, Sepal.Length &gt; 7)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distinct(</a:t>
            </a:r>
            <a:r>
              <a:t>.data, ..., .keep_all = FALSE</a:t>
            </a:r>
            <a:r>
              <a:rPr b="1"/>
              <a:t>)</a:t>
            </a:r>
            <a:r>
              <a:t> Remove rows with duplicate values. </a:t>
            </a:r>
            <a:br/>
            <a:r>
              <a:rPr i="1"/>
              <a:t>distinct(iris, Species)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sample_frac(</a:t>
            </a:r>
            <a:r>
              <a:t>tbl, size = 1, replace = FALSE,  weight = NULL, .env = parent.frame()</a:t>
            </a:r>
            <a:r>
              <a:rPr b="1"/>
              <a:t>)</a:t>
            </a:r>
            <a:r>
              <a:t> Randomly select fraction of rows. </a:t>
            </a:r>
            <a:br/>
            <a:r>
              <a:rPr i="1"/>
              <a:t>sample_frac(iris, 0.5, replace = TRUE)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sample_n(</a:t>
            </a:r>
            <a:r>
              <a:t>tbl, size, replace = FALSE, weight = NULL, .env = parent.frame()</a:t>
            </a:r>
            <a:r>
              <a:rPr b="1"/>
              <a:t>)</a:t>
            </a:r>
            <a:r>
              <a:t> Randomly select size rows. </a:t>
            </a:r>
            <a:r>
              <a:rPr i="1"/>
              <a:t>sample_n(iris, 10, replace = TRUE)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slice(</a:t>
            </a:r>
            <a:r>
              <a:t>.data, …</a:t>
            </a:r>
            <a:r>
              <a:rPr b="1"/>
              <a:t>)</a:t>
            </a:r>
            <a:r>
              <a:t> Select rows by position. 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i="1"/>
              <a:t>slice(iris, 10:15)</a:t>
            </a:r>
            <a:endParaRPr i="1"/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rPr b="1"/>
              <a:t>top_n(</a:t>
            </a:r>
            <a:r>
              <a:t>x, n, wt</a:t>
            </a:r>
            <a:r>
              <a:rPr b="1"/>
              <a:t>)</a:t>
            </a:r>
            <a:r>
              <a:t> Select and order top n entries (by group if grouped data). </a:t>
            </a:r>
            <a:r>
              <a:rPr i="1"/>
              <a:t>top_n(iris, 5, Sepal.Width)</a:t>
            </a:r>
          </a:p>
        </p:txBody>
      </p:sp>
      <p:sp>
        <p:nvSpPr>
          <p:cNvPr id="155" name="Row functions return a subset of rows as a new table."/>
          <p:cNvSpPr txBox="1"/>
          <p:nvPr/>
        </p:nvSpPr>
        <p:spPr>
          <a:xfrm>
            <a:off x="4806008" y="2324256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Row functions return a subset of rows as a new table.</a:t>
            </a:r>
          </a:p>
        </p:txBody>
      </p:sp>
      <p:sp>
        <p:nvSpPr>
          <p:cNvPr id="156" name="See ?base::logic and ?Comparison for help."/>
          <p:cNvSpPr txBox="1"/>
          <p:nvPr/>
        </p:nvSpPr>
        <p:spPr>
          <a:xfrm>
            <a:off x="4940359" y="7042631"/>
            <a:ext cx="273892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See</a:t>
            </a:r>
            <a:r>
              <a:rPr b="1"/>
              <a:t> ?base::logic</a:t>
            </a:r>
            <a:r>
              <a:t> and </a:t>
            </a:r>
            <a:r>
              <a:rPr b="1"/>
              <a:t>?Comparison</a:t>
            </a:r>
            <a:r>
              <a:t> for help.</a:t>
            </a:r>
          </a:p>
        </p:txBody>
      </p:sp>
      <p:graphicFrame>
        <p:nvGraphicFramePr>
          <p:cNvPr id="157" name="Table"/>
          <p:cNvGraphicFramePr/>
          <p:nvPr/>
        </p:nvGraphicFramePr>
        <p:xfrm>
          <a:off x="4940359" y="6801355"/>
          <a:ext cx="4069194" cy="2218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2181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&gt;=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!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&amp;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200">
                          <a:sym typeface="Source Sans Pro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8" name="Table"/>
          <p:cNvGraphicFramePr/>
          <p:nvPr/>
        </p:nvGraphicFramePr>
        <p:xfrm>
          <a:off x="4940359" y="6628747"/>
          <a:ext cx="4069194" cy="248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678198"/>
                <a:gridCol w="678198"/>
                <a:gridCol w="678198"/>
                <a:gridCol w="678198"/>
                <a:gridCol w="678198"/>
                <a:gridCol w="678198"/>
              </a:tblGrid>
              <a:tr h="248840"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&lt;=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is.na()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%in%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|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200">
                          <a:sym typeface="Source Sans Pro"/>
                        </a:rPr>
                        <a:t>xor()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9" name="arrange(.data, …) Order rows by values of a column or columns (low to high), use with desc() to order from high to low.…"/>
          <p:cNvSpPr txBox="1"/>
          <p:nvPr/>
        </p:nvSpPr>
        <p:spPr>
          <a:xfrm>
            <a:off x="5889308" y="7872140"/>
            <a:ext cx="3080167" cy="1057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arrange(</a:t>
            </a:r>
            <a:r>
              <a:t>.data, …</a:t>
            </a:r>
            <a:r>
              <a:rPr b="1"/>
              <a:t>) </a:t>
            </a:r>
            <a:r>
              <a:t>Order rows by values of a column or columns (low to high), use with </a:t>
            </a:r>
            <a:r>
              <a:rPr b="1"/>
              <a:t>desc() </a:t>
            </a:r>
            <a:r>
              <a:t>to order from high to low.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arrange(mtcars, desc(mpg))</a:t>
            </a:r>
          </a:p>
        </p:txBody>
      </p:sp>
      <p:sp>
        <p:nvSpPr>
          <p:cNvPr id="160" name="add_row(.data, ..., .before = NULL, .after = NULL)…"/>
          <p:cNvSpPr txBox="1"/>
          <p:nvPr/>
        </p:nvSpPr>
        <p:spPr>
          <a:xfrm>
            <a:off x="5889308" y="9218339"/>
            <a:ext cx="3127429" cy="73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add_row(.</a:t>
            </a:r>
            <a:r>
              <a:t>data, ..., .before = NULL, .after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Add one or more rows to a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add_row(faithful, eruptions = 1, waiting = 1)</a:t>
            </a:r>
          </a:p>
        </p:txBody>
      </p:sp>
      <p:sp>
        <p:nvSpPr>
          <p:cNvPr id="161" name="Group Cases"/>
          <p:cNvSpPr txBox="1"/>
          <p:nvPr/>
        </p:nvSpPr>
        <p:spPr>
          <a:xfrm>
            <a:off x="323328" y="6870551"/>
            <a:ext cx="169037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Group Cases</a:t>
            </a:r>
          </a:p>
        </p:txBody>
      </p:sp>
      <p:sp>
        <p:nvSpPr>
          <p:cNvPr id="162" name="Manipulate Cases"/>
          <p:cNvSpPr txBox="1"/>
          <p:nvPr/>
        </p:nvSpPr>
        <p:spPr>
          <a:xfrm>
            <a:off x="4791188" y="1492021"/>
            <a:ext cx="235489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Cases</a:t>
            </a:r>
          </a:p>
        </p:txBody>
      </p:sp>
      <p:sp>
        <p:nvSpPr>
          <p:cNvPr id="163" name="EXTRACT VARIABLES"/>
          <p:cNvSpPr txBox="1"/>
          <p:nvPr/>
        </p:nvSpPr>
        <p:spPr>
          <a:xfrm>
            <a:off x="9426688" y="2064871"/>
            <a:ext cx="14051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VARIABLES</a:t>
            </a:r>
          </a:p>
        </p:txBody>
      </p:sp>
      <p:sp>
        <p:nvSpPr>
          <p:cNvPr id="164" name="ADD CASES"/>
          <p:cNvSpPr txBox="1"/>
          <p:nvPr/>
        </p:nvSpPr>
        <p:spPr>
          <a:xfrm>
            <a:off x="4791188" y="8947377"/>
            <a:ext cx="778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ADD CASES</a:t>
            </a:r>
          </a:p>
        </p:txBody>
      </p:sp>
      <p:sp>
        <p:nvSpPr>
          <p:cNvPr id="165" name="ARRANGE CASES"/>
          <p:cNvSpPr txBox="1"/>
          <p:nvPr/>
        </p:nvSpPr>
        <p:spPr>
          <a:xfrm>
            <a:off x="4791188" y="7630414"/>
            <a:ext cx="1139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ARRANGE CASES</a:t>
            </a:r>
          </a:p>
        </p:txBody>
      </p:sp>
      <p:sp>
        <p:nvSpPr>
          <p:cNvPr id="166" name="Logical and boolean operators to use with filter()"/>
          <p:cNvSpPr txBox="1"/>
          <p:nvPr/>
        </p:nvSpPr>
        <p:spPr>
          <a:xfrm>
            <a:off x="4920208" y="6403313"/>
            <a:ext cx="32980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Logical and boolean operators to use with filter()</a:t>
            </a:r>
          </a:p>
        </p:txBody>
      </p:sp>
      <p:sp>
        <p:nvSpPr>
          <p:cNvPr id="167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8" name="Line"/>
          <p:cNvSpPr/>
          <p:nvPr/>
        </p:nvSpPr>
        <p:spPr>
          <a:xfrm>
            <a:off x="4814439" y="7592318"/>
            <a:ext cx="43858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69" name="Line"/>
          <p:cNvSpPr/>
          <p:nvPr/>
        </p:nvSpPr>
        <p:spPr>
          <a:xfrm>
            <a:off x="4814439" y="8904947"/>
            <a:ext cx="437805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70" name="Column functions return a set of columns as a new vector or table."/>
          <p:cNvSpPr txBox="1"/>
          <p:nvPr/>
        </p:nvSpPr>
        <p:spPr>
          <a:xfrm>
            <a:off x="9424832" y="2320095"/>
            <a:ext cx="4248620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Column functions return a set of columns as a new vector or table.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9424832" y="4478227"/>
            <a:ext cx="4046310" cy="636581"/>
            <a:chOff x="0" y="0"/>
            <a:chExt cx="4046308" cy="636580"/>
          </a:xfrm>
        </p:grpSpPr>
        <p:sp>
          <p:nvSpPr>
            <p:cNvPr id="171" name="contains(match)…"/>
            <p:cNvSpPr txBox="1"/>
            <p:nvPr/>
          </p:nvSpPr>
          <p:spPr>
            <a:xfrm>
              <a:off x="0" y="0"/>
              <a:ext cx="1225852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contains(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ends_with(</a:t>
              </a:r>
              <a:r>
                <a:t>match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matches(</a:t>
              </a:r>
              <a:r>
                <a:t>match</a:t>
              </a:r>
              <a:r>
                <a:rPr b="1"/>
                <a:t>)</a:t>
              </a:r>
            </a:p>
          </p:txBody>
        </p:sp>
        <p:sp>
          <p:nvSpPr>
            <p:cNvPr id="172" name=":, e.g. mpg:cyl…"/>
            <p:cNvSpPr txBox="1"/>
            <p:nvPr/>
          </p:nvSpPr>
          <p:spPr>
            <a:xfrm>
              <a:off x="3124671" y="0"/>
              <a:ext cx="921638" cy="44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:</a:t>
              </a:r>
              <a:r>
                <a:t>, e.g. mpg:cyl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-</a:t>
              </a:r>
              <a:r>
                <a:t>, e.g, -Species</a:t>
              </a:r>
            </a:p>
          </p:txBody>
        </p:sp>
        <p:sp>
          <p:nvSpPr>
            <p:cNvPr id="173" name="num_range(prefix, range)…"/>
            <p:cNvSpPr txBox="1"/>
            <p:nvPr/>
          </p:nvSpPr>
          <p:spPr>
            <a:xfrm>
              <a:off x="1345562" y="0"/>
              <a:ext cx="1659400" cy="636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num_range(</a:t>
              </a:r>
              <a:r>
                <a:t>prefix, range</a:t>
              </a:r>
              <a:r>
                <a:rPr b="1"/>
                <a:t>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one_of(</a:t>
              </a:r>
              <a:r>
                <a:t>…</a:t>
              </a:r>
              <a:r>
                <a:rPr b="1"/>
                <a:t>) </a:t>
              </a:r>
              <a:endParaRPr b="1"/>
            </a:p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b="1"/>
                <a:t>starts_with(</a:t>
              </a:r>
              <a:r>
                <a:t>match</a:t>
              </a:r>
              <a:r>
                <a:rPr b="1"/>
                <a:t>)</a:t>
              </a:r>
              <a:r>
                <a:t> </a:t>
              </a:r>
            </a:p>
          </p:txBody>
        </p:sp>
      </p:grpSp>
      <p:sp>
        <p:nvSpPr>
          <p:cNvPr id="175" name="pull(.data,  var = -1) Extract column values as a vector.  Choose by name or index.…"/>
          <p:cNvSpPr txBox="1"/>
          <p:nvPr/>
        </p:nvSpPr>
        <p:spPr>
          <a:xfrm>
            <a:off x="10467445" y="2691194"/>
            <a:ext cx="291230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pull(</a:t>
            </a:r>
            <a:r>
              <a:t>.data,  var = -1</a:t>
            </a:r>
            <a:r>
              <a:rPr b="1"/>
              <a:t>) </a:t>
            </a:r>
            <a:r>
              <a:t>Extract column values as a vector.  Choose by name or index.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pull(iris, Sepal.Length)</a:t>
            </a:r>
          </a:p>
        </p:txBody>
      </p:sp>
      <p:sp>
        <p:nvSpPr>
          <p:cNvPr id="17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sp>
        <p:nvSpPr>
          <p:cNvPr id="177" name="Use these helpers with select (),…"/>
          <p:cNvSpPr txBox="1"/>
          <p:nvPr/>
        </p:nvSpPr>
        <p:spPr>
          <a:xfrm>
            <a:off x="9424832" y="4061965"/>
            <a:ext cx="226070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Use these helpers with select (),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e.g. select(iris, starts_with("Sepal"))</a:t>
            </a:r>
          </a:p>
        </p:txBody>
      </p:sp>
      <p:sp>
        <p:nvSpPr>
          <p:cNvPr id="178" name="These apply vectorized functions to columns. Vectorized funs take vectors as input and return vectors of the same length as output (see back)."/>
          <p:cNvSpPr txBox="1"/>
          <p:nvPr/>
        </p:nvSpPr>
        <p:spPr>
          <a:xfrm>
            <a:off x="9424832" y="5473255"/>
            <a:ext cx="4268448" cy="634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These apply </a:t>
            </a:r>
            <a:r>
              <a:rPr b="1"/>
              <a:t>vectorized functions</a:t>
            </a:r>
            <a:r>
              <a:t> to columns. Vectorized funs take vectors as input and return vectors of the same length as output (see back).</a:t>
            </a:r>
          </a:p>
        </p:txBody>
      </p:sp>
      <p:sp>
        <p:nvSpPr>
          <p:cNvPr id="179" name="mutate(.data, …)  Compute new column(s).…"/>
          <p:cNvSpPr txBox="1"/>
          <p:nvPr/>
        </p:nvSpPr>
        <p:spPr>
          <a:xfrm>
            <a:off x="10467445" y="6279492"/>
            <a:ext cx="2912301" cy="3731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</a:t>
            </a:r>
            <a:r>
              <a:t>.data, …</a:t>
            </a:r>
            <a:r>
              <a:rPr b="1"/>
              <a:t>)</a:t>
            </a:r>
            <a:r>
              <a:t> </a:t>
            </a:r>
            <a:br/>
            <a:r>
              <a:t>Compute new column(s).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mutate(mtcars,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transmute(</a:t>
            </a:r>
            <a:r>
              <a:t>.data, …</a:t>
            </a:r>
            <a:r>
              <a:rPr b="1"/>
              <a:t>)</a:t>
            </a:r>
            <a:br/>
            <a:r>
              <a:t>Compute new column(s), drop others. </a:t>
            </a:r>
            <a:r>
              <a:rPr i="1"/>
              <a:t>transmute(mtcars, gpm = 1/mpg)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mutate_all(</a:t>
            </a:r>
            <a:r>
              <a:t>.tbl, .funs, …</a:t>
            </a:r>
            <a:r>
              <a:rPr b="1"/>
              <a:t>)</a:t>
            </a:r>
            <a:r>
              <a:t> Apply funs to every column. Use with </a:t>
            </a:r>
            <a:r>
              <a:rPr b="1"/>
              <a:t>funs()</a:t>
            </a:r>
            <a:r>
              <a:t>. Also </a:t>
            </a:r>
            <a:r>
              <a:rPr b="1"/>
              <a:t>mutate_if()</a:t>
            </a:r>
            <a:r>
              <a:t>.</a:t>
            </a:r>
            <a:br/>
            <a:r>
              <a:rPr i="1"/>
              <a:t>mutate_all(faithful, funs(log(.), log2(.)))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i="1"/>
              <a:t>mutate_if(iris, is.numeric,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mutate_at(</a:t>
            </a:r>
            <a:r>
              <a:t>.tbl, .cols, .funs, …</a:t>
            </a:r>
            <a:r>
              <a:rPr b="1"/>
              <a:t>)</a:t>
            </a:r>
            <a:r>
              <a:t> Apply funs to specific columns. Use with </a:t>
            </a:r>
            <a:r>
              <a:rPr b="1"/>
              <a:t>funs()</a:t>
            </a:r>
            <a:r>
              <a:t>, </a:t>
            </a:r>
            <a:r>
              <a:rPr b="1"/>
              <a:t>vars()</a:t>
            </a:r>
            <a:r>
              <a:t> and the helper functions for select().</a:t>
            </a:r>
            <a:br/>
            <a:r>
              <a:rPr i="1"/>
              <a:t>mutate_at(iris, vars( -Species), funs(log(.)))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add_column(</a:t>
            </a:r>
            <a:r>
              <a:t>.data, ..., .before = NULL, .after = NULL</a:t>
            </a:r>
            <a:r>
              <a:rPr b="1"/>
              <a:t>)</a:t>
            </a:r>
            <a:r>
              <a:t> Add new column(s). Also </a:t>
            </a:r>
            <a:r>
              <a:rPr b="1"/>
              <a:t>add_count()</a:t>
            </a:r>
            <a:r>
              <a:t>, </a:t>
            </a:r>
            <a:r>
              <a:rPr b="1"/>
              <a:t>add_tally()</a:t>
            </a:r>
            <a:r>
              <a:t>. </a:t>
            </a:r>
            <a:r>
              <a:rPr i="1"/>
              <a:t>add_column(mtcars, new = 1:32)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rename(</a:t>
            </a:r>
            <a:r>
              <a:t>.data, …</a:t>
            </a:r>
            <a:r>
              <a:rPr b="1"/>
              <a:t>)</a:t>
            </a:r>
            <a:r>
              <a:t> Rename columns.</a:t>
            </a:r>
            <a:br/>
            <a:r>
              <a:rPr i="1"/>
              <a:t>rename(iris, Length = Sepal.Length)</a:t>
            </a:r>
          </a:p>
        </p:txBody>
      </p:sp>
      <p:sp>
        <p:nvSpPr>
          <p:cNvPr id="180" name="MAKE NEW VARIABLES"/>
          <p:cNvSpPr txBox="1"/>
          <p:nvPr/>
        </p:nvSpPr>
        <p:spPr>
          <a:xfrm>
            <a:off x="9426688" y="5176132"/>
            <a:ext cx="152369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MAKE NEW VARIABLES</a:t>
            </a:r>
          </a:p>
        </p:txBody>
      </p:sp>
      <p:sp>
        <p:nvSpPr>
          <p:cNvPr id="181" name="Line"/>
          <p:cNvSpPr/>
          <p:nvPr/>
        </p:nvSpPr>
        <p:spPr>
          <a:xfrm>
            <a:off x="9435669" y="5157460"/>
            <a:ext cx="42467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182" name="EXTRACT CASES"/>
          <p:cNvSpPr txBox="1"/>
          <p:nvPr/>
        </p:nvSpPr>
        <p:spPr>
          <a:xfrm>
            <a:off x="4791188" y="2059201"/>
            <a:ext cx="10988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CASES</a:t>
            </a:r>
          </a:p>
        </p:txBody>
      </p:sp>
      <p:sp>
        <p:nvSpPr>
          <p:cNvPr id="183" name="Line"/>
          <p:cNvSpPr/>
          <p:nvPr/>
        </p:nvSpPr>
        <p:spPr>
          <a:xfrm>
            <a:off x="4814439" y="2046199"/>
            <a:ext cx="4341122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aphicFrame>
        <p:nvGraphicFramePr>
          <p:cNvPr id="184" name="Table"/>
          <p:cNvGraphicFramePr/>
          <p:nvPr/>
        </p:nvGraphicFramePr>
        <p:xfrm>
          <a:off x="4829373" y="2713611"/>
          <a:ext cx="381001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9379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9379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85" name="Table"/>
          <p:cNvGraphicFramePr/>
          <p:nvPr/>
        </p:nvGraphicFramePr>
        <p:xfrm>
          <a:off x="5388173" y="271596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FABF53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"/>
          <p:cNvGraphicFramePr/>
          <p:nvPr/>
        </p:nvGraphicFramePr>
        <p:xfrm>
          <a:off x="4829373" y="3378180"/>
          <a:ext cx="381001" cy="6858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Table"/>
          <p:cNvGraphicFramePr/>
          <p:nvPr/>
        </p:nvGraphicFramePr>
        <p:xfrm>
          <a:off x="5388173" y="338053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DEA037"/>
                    </a:solidFill>
                  </a:tcPr>
                </a:tc>
              </a:tr>
            </a:tbl>
          </a:graphicData>
        </a:graphic>
      </p:graphicFrame>
      <p:sp>
        <p:nvSpPr>
          <p:cNvPr id="188" name="Line"/>
          <p:cNvSpPr/>
          <p:nvPr/>
        </p:nvSpPr>
        <p:spPr>
          <a:xfrm>
            <a:off x="5215587" y="349483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89" name="Table"/>
          <p:cNvGraphicFramePr/>
          <p:nvPr/>
        </p:nvGraphicFramePr>
        <p:xfrm>
          <a:off x="4829373" y="409876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Table"/>
          <p:cNvGraphicFramePr/>
          <p:nvPr/>
        </p:nvGraphicFramePr>
        <p:xfrm>
          <a:off x="5388173" y="4101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1" name="Line"/>
          <p:cNvSpPr/>
          <p:nvPr/>
        </p:nvSpPr>
        <p:spPr>
          <a:xfrm>
            <a:off x="5215587" y="421541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2" name="Table"/>
          <p:cNvGraphicFramePr/>
          <p:nvPr/>
        </p:nvGraphicFramePr>
        <p:xfrm>
          <a:off x="4829373" y="536119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3" name="Table"/>
          <p:cNvGraphicFramePr/>
          <p:nvPr/>
        </p:nvGraphicFramePr>
        <p:xfrm>
          <a:off x="5388173" y="536354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194" name="Line"/>
          <p:cNvSpPr/>
          <p:nvPr/>
        </p:nvSpPr>
        <p:spPr>
          <a:xfrm>
            <a:off x="5215587" y="547784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5" name="Table"/>
          <p:cNvGraphicFramePr/>
          <p:nvPr/>
        </p:nvGraphicFramePr>
        <p:xfrm>
          <a:off x="4829373" y="795607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Table"/>
          <p:cNvGraphicFramePr/>
          <p:nvPr/>
        </p:nvGraphicFramePr>
        <p:xfrm>
          <a:off x="5388173" y="795841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FF2C6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CDB9F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6"/>
                    </a:solidFill>
                  </a:tcPr>
                </a:tc>
              </a:tr>
            </a:tbl>
          </a:graphicData>
        </a:graphic>
      </p:graphicFrame>
      <p:sp>
        <p:nvSpPr>
          <p:cNvPr id="197" name="Line"/>
          <p:cNvSpPr/>
          <p:nvPr/>
        </p:nvSpPr>
        <p:spPr>
          <a:xfrm>
            <a:off x="5215587" y="8072719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198" name="Table"/>
          <p:cNvGraphicFramePr/>
          <p:nvPr/>
        </p:nvGraphicFramePr>
        <p:xfrm>
          <a:off x="4829373" y="92671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199" name="Table"/>
          <p:cNvGraphicFramePr/>
          <p:nvPr/>
        </p:nvGraphicFramePr>
        <p:xfrm>
          <a:off x="5388173" y="926946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0" name="Line"/>
          <p:cNvSpPr/>
          <p:nvPr/>
        </p:nvSpPr>
        <p:spPr>
          <a:xfrm>
            <a:off x="5215587" y="938376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1" name="Table"/>
          <p:cNvGraphicFramePr/>
          <p:nvPr/>
        </p:nvGraphicFramePr>
        <p:xfrm>
          <a:off x="9427123" y="273971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9985923" y="274206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3" name="Line"/>
          <p:cNvSpPr/>
          <p:nvPr/>
        </p:nvSpPr>
        <p:spPr>
          <a:xfrm>
            <a:off x="9813337" y="29706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4" name="Table"/>
          <p:cNvGraphicFramePr/>
          <p:nvPr/>
        </p:nvGraphicFramePr>
        <p:xfrm>
          <a:off x="9427123" y="96924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5" name="Table"/>
          <p:cNvGraphicFramePr/>
          <p:nvPr/>
        </p:nvGraphicFramePr>
        <p:xfrm>
          <a:off x="9947823" y="96948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206" name="Line"/>
          <p:cNvSpPr/>
          <p:nvPr/>
        </p:nvSpPr>
        <p:spPr>
          <a:xfrm>
            <a:off x="9800637" y="980913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07" name="Table"/>
          <p:cNvGraphicFramePr/>
          <p:nvPr/>
        </p:nvGraphicFramePr>
        <p:xfrm>
          <a:off x="9427123" y="6328422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08" name="Table"/>
          <p:cNvGraphicFramePr/>
          <p:nvPr/>
        </p:nvGraphicFramePr>
        <p:xfrm>
          <a:off x="9960523" y="6330771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09" name="Line"/>
          <p:cNvSpPr/>
          <p:nvPr/>
        </p:nvSpPr>
        <p:spPr>
          <a:xfrm>
            <a:off x="9800637" y="644507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0" name="Table"/>
          <p:cNvGraphicFramePr/>
          <p:nvPr/>
        </p:nvGraphicFramePr>
        <p:xfrm>
          <a:off x="9427123" y="6951105"/>
          <a:ext cx="357982" cy="4627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5093"/>
                <a:gridCol w="115093"/>
                <a:gridCol w="115093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1" name="Table"/>
          <p:cNvGraphicFramePr/>
          <p:nvPr/>
        </p:nvGraphicFramePr>
        <p:xfrm>
          <a:off x="9960523" y="6953456"/>
          <a:ext cx="122238" cy="4714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696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696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2" name="Line"/>
          <p:cNvSpPr/>
          <p:nvPr/>
        </p:nvSpPr>
        <p:spPr>
          <a:xfrm>
            <a:off x="9800637" y="7067756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3" name="Table"/>
          <p:cNvGraphicFramePr/>
          <p:nvPr/>
        </p:nvGraphicFramePr>
        <p:xfrm>
          <a:off x="9427123" y="7549080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4" name="Table"/>
          <p:cNvGraphicFramePr/>
          <p:nvPr/>
        </p:nvGraphicFramePr>
        <p:xfrm>
          <a:off x="9858923" y="7551429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Table"/>
          <p:cNvGraphicFramePr/>
          <p:nvPr/>
        </p:nvGraphicFramePr>
        <p:xfrm>
          <a:off x="9439823" y="831751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6" name="Table"/>
          <p:cNvGraphicFramePr/>
          <p:nvPr/>
        </p:nvGraphicFramePr>
        <p:xfrm>
          <a:off x="9858923" y="8319868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>
            <a:off x="9686337" y="8434168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aphicFrame>
        <p:nvGraphicFramePr>
          <p:cNvPr id="218" name="Table"/>
          <p:cNvGraphicFramePr/>
          <p:nvPr/>
        </p:nvGraphicFramePr>
        <p:xfrm>
          <a:off x="9427123" y="907553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7744"/>
                <a:gridCol w="117744"/>
                <a:gridCol w="117744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19" name="Table"/>
          <p:cNvGraphicFramePr/>
          <p:nvPr/>
        </p:nvGraphicFramePr>
        <p:xfrm>
          <a:off x="9935123" y="9077883"/>
          <a:ext cx="650939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20" name="Line"/>
          <p:cNvSpPr/>
          <p:nvPr/>
        </p:nvSpPr>
        <p:spPr>
          <a:xfrm>
            <a:off x="9787937" y="9192183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323328" y="30708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4814439" y="1530350"/>
            <a:ext cx="43858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323328" y="6911232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00589" y="4105169"/>
            <a:ext cx="2483944" cy="27612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summary function"/>
          <p:cNvSpPr txBox="1"/>
          <p:nvPr/>
        </p:nvSpPr>
        <p:spPr>
          <a:xfrm>
            <a:off x="1769801" y="4142153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087961" y="5915174"/>
            <a:ext cx="2483944" cy="27623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vectorized function"/>
          <p:cNvSpPr txBox="1"/>
          <p:nvPr/>
        </p:nvSpPr>
        <p:spPr>
          <a:xfrm>
            <a:off x="11214924" y="5945339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Data Transformation with dply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Data Transformation with dplyr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grpSp>
        <p:nvGrpSpPr>
          <p:cNvPr id="235" name="Group"/>
          <p:cNvGrpSpPr/>
          <p:nvPr/>
        </p:nvGrpSpPr>
        <p:grpSpPr>
          <a:xfrm>
            <a:off x="1691695" y="1968470"/>
            <a:ext cx="537580" cy="537579"/>
            <a:chOff x="12700" y="12700"/>
            <a:chExt cx="537578" cy="537578"/>
          </a:xfrm>
        </p:grpSpPr>
        <p:graphicFrame>
          <p:nvGraphicFramePr>
            <p:cNvPr id="231" name="Table"/>
            <p:cNvGraphicFramePr/>
            <p:nvPr/>
          </p:nvGraphicFramePr>
          <p:xfrm>
            <a:off x="12700" y="12700"/>
            <a:ext cx="537579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2" name="Line"/>
            <p:cNvSpPr/>
            <p:nvPr/>
          </p:nvSpPr>
          <p:spPr>
            <a:xfrm>
              <a:off x="12700" y="285104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2700" y="407196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2700" y="175147"/>
              <a:ext cx="342901" cy="1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40" name="Group"/>
          <p:cNvGrpSpPr/>
          <p:nvPr/>
        </p:nvGrpSpPr>
        <p:grpSpPr>
          <a:xfrm>
            <a:off x="354230" y="1968470"/>
            <a:ext cx="537579" cy="537579"/>
            <a:chOff x="108006" y="12700"/>
            <a:chExt cx="537578" cy="537578"/>
          </a:xfrm>
        </p:grpSpPr>
        <p:graphicFrame>
          <p:nvGraphicFramePr>
            <p:cNvPr id="236" name="Table"/>
            <p:cNvGraphicFramePr/>
            <p:nvPr/>
          </p:nvGraphicFramePr>
          <p:xfrm>
            <a:off x="108006" y="12700"/>
            <a:ext cx="537580" cy="537579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12700" marR="12700" marT="12700" marB="12700" anchor="ctr" anchorCtr="0" horzOverflow="overflow">
                      <a:lnL w="0">
                        <a:miter lim="400000"/>
                      </a:lnL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12700" marR="12700" marT="12700" marB="12700" anchor="ctr" anchorCtr="0" horzOverflow="overflow"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12700" marR="12700" marT="12700" marB="12700" anchor="ctr" anchorCtr="0" horzOverflow="overflow">
                      <a:lnR w="0">
                        <a:miter lim="400000"/>
                      </a:lnR>
                      <a:lnT w="0">
                        <a:miter lim="400000"/>
                      </a:lnT>
                      <a:solidFill>
                        <a:srgbClr val="C1C1C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solidFill>
                        <a:srgbClr val="E0E0E0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L w="0">
                        <a:miter lim="400000"/>
                      </a:lnL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lnR w="0">
                        <a:miter lim="400000"/>
                      </a:lnR>
                      <a:lnB w="0">
                        <a:miter lim="400000"/>
                      </a:lnB>
                      <a:solidFill>
                        <a:srgbClr val="E0E0E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37" name="Line"/>
            <p:cNvSpPr/>
            <p:nvPr/>
          </p:nvSpPr>
          <p:spPr>
            <a:xfrm flipV="1">
              <a:off x="168543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 flipV="1">
              <a:off x="279121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 flipV="1">
              <a:off x="383082" y="133044"/>
              <a:ext cx="1" cy="337189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b="0" sz="16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241" name="Line"/>
          <p:cNvSpPr/>
          <p:nvPr/>
        </p:nvSpPr>
        <p:spPr>
          <a:xfrm>
            <a:off x="5215587" y="2856361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2" name="Line"/>
          <p:cNvSpPr/>
          <p:nvPr/>
        </p:nvSpPr>
        <p:spPr>
          <a:xfrm>
            <a:off x="9686337" y="7713620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43" name="select(.data, …)…"/>
          <p:cNvSpPr txBox="1"/>
          <p:nvPr/>
        </p:nvSpPr>
        <p:spPr>
          <a:xfrm>
            <a:off x="10465155" y="3311057"/>
            <a:ext cx="2912300" cy="609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select(</a:t>
            </a:r>
            <a:r>
              <a:t>.data,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Extract columns as a table. Also </a:t>
            </a:r>
            <a:r>
              <a:rPr b="1"/>
              <a:t>select_if()</a:t>
            </a:r>
            <a:r>
              <a:t>.</a:t>
            </a:r>
            <a:r>
              <a:rPr b="1"/>
              <a:t> </a:t>
            </a:r>
            <a:r>
              <a:rPr i="1"/>
              <a:t>select(iris, Sepal.Length, Species)</a:t>
            </a:r>
          </a:p>
        </p:txBody>
      </p:sp>
      <p:graphicFrame>
        <p:nvGraphicFramePr>
          <p:cNvPr id="244" name="Table"/>
          <p:cNvGraphicFramePr/>
          <p:nvPr/>
        </p:nvGraphicFramePr>
        <p:xfrm>
          <a:off x="9424832" y="335957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graphicFrame>
        <p:nvGraphicFramePr>
          <p:cNvPr id="245" name="Table"/>
          <p:cNvGraphicFramePr/>
          <p:nvPr/>
        </p:nvGraphicFramePr>
        <p:xfrm>
          <a:off x="9983632" y="3361925"/>
          <a:ext cx="650940" cy="6096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6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A6AAA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246" name="Line"/>
          <p:cNvSpPr/>
          <p:nvPr/>
        </p:nvSpPr>
        <p:spPr>
          <a:xfrm>
            <a:off x="9811046" y="3577825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762" y="2245292"/>
            <a:ext cx="2483943" cy="276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7639" y="2232646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FFSETS…"/>
          <p:cNvSpPr txBox="1"/>
          <p:nvPr/>
        </p:nvSpPr>
        <p:spPr>
          <a:xfrm>
            <a:off x="317648" y="2715787"/>
            <a:ext cx="3055254" cy="6838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OFFSETS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CUMULATIVE AGGREGATES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cumall()</a:t>
            </a:r>
            <a:r>
              <a:t> - Cumulative all()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cumany()</a:t>
            </a:r>
            <a:r>
              <a:t> - Cumulative any()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cummax()</a:t>
            </a:r>
            <a:r>
              <a:t> - Cumulative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cummean()</a:t>
            </a:r>
            <a:r>
              <a:t> - Cumulative mean()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cummin()</a:t>
            </a:r>
            <a:r>
              <a:t> - Cumulative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cumprod()</a:t>
            </a:r>
            <a:r>
              <a:t> - Cumulative prod()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cumsum()</a:t>
            </a:r>
            <a:r>
              <a:t> - Cumulative sum()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RANKINGS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cume_dist()</a:t>
            </a:r>
            <a:r>
              <a:t> - Proportion of all values &lt;=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dense_rank()</a:t>
            </a:r>
            <a:r>
              <a:t> - rank with ties = min, no gaps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min_rank() </a:t>
            </a:r>
            <a:r>
              <a:t>- rank with ties = min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ntile()</a:t>
            </a:r>
            <a:r>
              <a:t> - bins into n bins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percent_rank()</a:t>
            </a:r>
            <a:r>
              <a:t> - min_rank scaled to [0,1]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row_number()</a:t>
            </a:r>
            <a:r>
              <a:t> - rank with ties = "first"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MATH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+, - , *, /, ^, %/%, %% </a:t>
            </a:r>
            <a:r>
              <a:t>- arithmetic ops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log(), log2(), log10() </a:t>
            </a:r>
            <a:r>
              <a:t>- logs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&lt;, &lt;=, &gt;, &gt;=, !=, ==</a:t>
            </a:r>
            <a:r>
              <a:t> - logical comparisons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between()</a:t>
            </a:r>
            <a:r>
              <a:t> - x &gt;= left &amp; x &lt;= right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near()</a:t>
            </a:r>
            <a:r>
              <a:t> - safe == for floating point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MISC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case_when()</a:t>
            </a:r>
            <a:r>
              <a:t> - multi-case if_else()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coalesce()</a:t>
            </a:r>
            <a:r>
              <a:t> - first non-NA values by element  across a set of vectors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if_else()</a:t>
            </a:r>
            <a:r>
              <a:t> - element-wise if() + else()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na_if()</a:t>
            </a:r>
            <a:r>
              <a:t> - replace specific values with 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pmax()</a:t>
            </a:r>
            <a:r>
              <a:t> - element-wise max()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pmin()</a:t>
            </a:r>
            <a:r>
              <a:t> - element-wise min()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recode()</a:t>
            </a:r>
            <a:r>
              <a:t> - Vectorized switch()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recode_factor()</a:t>
            </a:r>
            <a:r>
              <a:t> - Vectorized switch()</a:t>
            </a:r>
            <a:br/>
            <a:r>
              <a:t>for factors</a:t>
            </a:r>
          </a:p>
        </p:txBody>
      </p:sp>
      <p:sp>
        <p:nvSpPr>
          <p:cNvPr id="252" name="mutate() and transmute() apply vectorized functions to columns to create new columns. Vectorized functions take vectors as input and return vectors of the same length as output."/>
          <p:cNvSpPr txBox="1"/>
          <p:nvPr/>
        </p:nvSpPr>
        <p:spPr>
          <a:xfrm>
            <a:off x="335608" y="1452744"/>
            <a:ext cx="3054155" cy="803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mutate()</a:t>
            </a:r>
            <a:r>
              <a:t> and </a:t>
            </a:r>
            <a:r>
              <a:rPr b="1"/>
              <a:t>transmute()</a:t>
            </a:r>
            <a:r>
              <a:t> apply vectorized functions to columns to create new columns. Vectorized functions take vectors as input and return vectors of the same length as output.</a:t>
            </a:r>
          </a:p>
        </p:txBody>
      </p:sp>
      <p:sp>
        <p:nvSpPr>
          <p:cNvPr id="253" name="Vector Functions"/>
          <p:cNvSpPr txBox="1"/>
          <p:nvPr/>
        </p:nvSpPr>
        <p:spPr>
          <a:xfrm>
            <a:off x="320788" y="691629"/>
            <a:ext cx="22485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Vector Functions</a:t>
            </a:r>
          </a:p>
        </p:txBody>
      </p:sp>
      <p:sp>
        <p:nvSpPr>
          <p:cNvPr id="254" name="TO USE WITH MUTATE ()"/>
          <p:cNvSpPr txBox="1"/>
          <p:nvPr/>
        </p:nvSpPr>
        <p:spPr>
          <a:xfrm>
            <a:off x="320788" y="1187689"/>
            <a:ext cx="161544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MUTATE ()</a:t>
            </a:r>
          </a:p>
        </p:txBody>
      </p:sp>
      <p:sp>
        <p:nvSpPr>
          <p:cNvPr id="255" name="Line"/>
          <p:cNvSpPr/>
          <p:nvPr/>
        </p:nvSpPr>
        <p:spPr>
          <a:xfrm>
            <a:off x="3440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6" name="vectorized function"/>
          <p:cNvSpPr txBox="1"/>
          <p:nvPr/>
        </p:nvSpPr>
        <p:spPr>
          <a:xfrm>
            <a:off x="470724" y="2275458"/>
            <a:ext cx="131556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vectorized function</a:t>
            </a:r>
          </a:p>
        </p:txBody>
      </p:sp>
      <p:sp>
        <p:nvSpPr>
          <p:cNvPr id="257" name="Summary Functions"/>
          <p:cNvSpPr txBox="1"/>
          <p:nvPr/>
        </p:nvSpPr>
        <p:spPr>
          <a:xfrm>
            <a:off x="3724388" y="691629"/>
            <a:ext cx="270065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Summary Functions</a:t>
            </a:r>
          </a:p>
        </p:txBody>
      </p:sp>
      <p:sp>
        <p:nvSpPr>
          <p:cNvPr id="258" name="Line"/>
          <p:cNvSpPr/>
          <p:nvPr/>
        </p:nvSpPr>
        <p:spPr>
          <a:xfrm>
            <a:off x="3747639" y="729958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59" name="TO USE WITH SUMMARISE ()"/>
          <p:cNvSpPr txBox="1"/>
          <p:nvPr/>
        </p:nvSpPr>
        <p:spPr>
          <a:xfrm>
            <a:off x="3731523" y="1187689"/>
            <a:ext cx="18880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TO USE WITH SUMMARISE ()</a:t>
            </a:r>
          </a:p>
        </p:txBody>
      </p:sp>
      <p:sp>
        <p:nvSpPr>
          <p:cNvPr id="260" name="summarise() applies summary functions to columns to create a new table. Summary functions take vectors as input and return single values as output."/>
          <p:cNvSpPr txBox="1"/>
          <p:nvPr/>
        </p:nvSpPr>
        <p:spPr>
          <a:xfrm>
            <a:off x="3739208" y="1452744"/>
            <a:ext cx="305415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summarise() </a:t>
            </a:r>
            <a:r>
              <a:t>applies summary functions to columns to create a new table. Summary functions take vectors as input and return single values as output.</a:t>
            </a:r>
          </a:p>
        </p:txBody>
      </p:sp>
      <p:sp>
        <p:nvSpPr>
          <p:cNvPr id="261" name="COUNTS…"/>
          <p:cNvSpPr txBox="1"/>
          <p:nvPr/>
        </p:nvSpPr>
        <p:spPr>
          <a:xfrm>
            <a:off x="3724388" y="2645959"/>
            <a:ext cx="3055254" cy="4917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tabLst>
                <a:tab pos="431800" algn="l"/>
              </a:tabLst>
            </a:pPr>
            <a:r>
              <a:t>COUNTS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n()</a:t>
            </a:r>
            <a:r>
              <a:t> - number of values/rows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n_distinct()</a:t>
            </a:r>
            <a:r>
              <a:t> - # of uniques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sum(!is.na())</a:t>
            </a:r>
            <a:r>
              <a:t> - # of non-NA’s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LOCATION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mean, also </a:t>
            </a:r>
            <a:r>
              <a:rPr b="1"/>
              <a:t>mean(!is.na())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median()</a:t>
            </a:r>
            <a:r>
              <a:t> - median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LOGICALS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mean()</a:t>
            </a:r>
            <a:r>
              <a:t> - Proportion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sum()</a:t>
            </a:r>
            <a:r>
              <a:t> - # of TRUE’s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POSITION/ORDER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first()</a:t>
            </a:r>
            <a:r>
              <a:t> - first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last()</a:t>
            </a:r>
            <a:r>
              <a:t> - last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nth()</a:t>
            </a:r>
            <a:r>
              <a:t> - value in nth location of vector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RANK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quantile()</a:t>
            </a:r>
            <a:r>
              <a:t> - nth quantile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min() </a:t>
            </a:r>
            <a:r>
              <a:t>- minimum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max()</a:t>
            </a:r>
            <a:r>
              <a:t> - maximum value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/>
            <a:r>
              <a:t>SPREAD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IQR()</a:t>
            </a:r>
            <a:r>
              <a:t> - Inter-Quartile Range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mad()</a:t>
            </a:r>
            <a:r>
              <a:t> - median absolute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sd()</a:t>
            </a:r>
            <a:r>
              <a:t> - standard deviation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var()</a:t>
            </a:r>
            <a:r>
              <a:t> - variance</a:t>
            </a:r>
          </a:p>
        </p:txBody>
      </p:sp>
      <p:sp>
        <p:nvSpPr>
          <p:cNvPr id="262" name="Row Names"/>
          <p:cNvSpPr txBox="1"/>
          <p:nvPr/>
        </p:nvSpPr>
        <p:spPr>
          <a:xfrm>
            <a:off x="3717528" y="7611278"/>
            <a:ext cx="1597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Row Names</a:t>
            </a:r>
          </a:p>
        </p:txBody>
      </p:sp>
      <p:sp>
        <p:nvSpPr>
          <p:cNvPr id="263" name="Line"/>
          <p:cNvSpPr/>
          <p:nvPr/>
        </p:nvSpPr>
        <p:spPr>
          <a:xfrm>
            <a:off x="3740779" y="7649606"/>
            <a:ext cx="30372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4" name="Tidy data does not use rownames, which store a variable outside of the columns. To work with the rownames, first move them into a column."/>
          <p:cNvSpPr txBox="1"/>
          <p:nvPr/>
        </p:nvSpPr>
        <p:spPr>
          <a:xfrm>
            <a:off x="3732348" y="8011712"/>
            <a:ext cx="3054155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  <a:r>
              <a:t>Tidy data does not use rownames, which store a variable outside of the columns. To work with the rownames, first move them into a column.</a:t>
            </a:r>
          </a:p>
          <a:p>
            <a:pPr defTabSz="566674">
              <a:lnSpc>
                <a:spcPct val="80000"/>
              </a:lnSpc>
              <a:spcBef>
                <a:spcPts val="0"/>
              </a:spcBef>
              <a:defRPr b="0" sz="1164">
                <a:solidFill>
                  <a:srgbClr val="000000"/>
                </a:solidFill>
              </a:defRPr>
            </a:pPr>
          </a:p>
        </p:txBody>
      </p:sp>
      <p:sp>
        <p:nvSpPr>
          <p:cNvPr id="265" name="RStudio® is a trademark of RStudio, Inc.  •  CC BY SA  RStudio •  info@rstudio.com  •  844-448-1212 • rstudio.com •  Learn more with browseVignettes(package = c(&quot;dplyr&quot;, &quot;tibble&quot;))  •  dplyr  0.7.0 •  tibble  1.2.0  •  Updated: 2017-03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•  Learn more with browseVignettes(package = c("dplyr", "tibble"))  •  dplyr  0.7.0 •  tibble  1.2.0  •  Updated: 2017-03</a:t>
            </a:r>
          </a:p>
        </p:txBody>
      </p:sp>
      <p:sp>
        <p:nvSpPr>
          <p:cNvPr id="26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67" name="rownames_to_column()…"/>
          <p:cNvSpPr txBox="1"/>
          <p:nvPr/>
        </p:nvSpPr>
        <p:spPr>
          <a:xfrm>
            <a:off x="4644014" y="8557982"/>
            <a:ext cx="2229621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rownames_to_column()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row names into col.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a &lt;- rownames_to_column(iris, var = "C")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column_to_rownames()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Move col in row names. 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column_to_rownames(a, var = "C")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ummary function"/>
          <p:cNvSpPr txBox="1"/>
          <p:nvPr/>
        </p:nvSpPr>
        <p:spPr>
          <a:xfrm>
            <a:off x="3892318" y="2269629"/>
            <a:ext cx="124744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summary function</a:t>
            </a:r>
          </a:p>
        </p:txBody>
      </p:sp>
      <p:graphicFrame>
        <p:nvGraphicFramePr>
          <p:cNvPr id="270" name="Table"/>
          <p:cNvGraphicFramePr/>
          <p:nvPr/>
        </p:nvGraphicFramePr>
        <p:xfrm>
          <a:off x="4296320" y="8496148"/>
          <a:ext cx="524867" cy="25836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120980"/>
                <a:gridCol w="120980"/>
                <a:gridCol w="12098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71" name="Also has_rownames(), remove_rownames()"/>
          <p:cNvSpPr txBox="1"/>
          <p:nvPr/>
        </p:nvSpPr>
        <p:spPr>
          <a:xfrm>
            <a:off x="3734004" y="9988072"/>
            <a:ext cx="289687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Also </a:t>
            </a:r>
            <a:r>
              <a:rPr b="1"/>
              <a:t>has_rownames()</a:t>
            </a:r>
            <a:r>
              <a:t>, </a:t>
            </a:r>
            <a:r>
              <a:rPr b="1"/>
              <a:t>remove_rownames()</a:t>
            </a:r>
          </a:p>
        </p:txBody>
      </p:sp>
      <p:sp>
        <p:nvSpPr>
          <p:cNvPr id="272" name="Combine Tables"/>
          <p:cNvSpPr txBox="1"/>
          <p:nvPr/>
        </p:nvSpPr>
        <p:spPr>
          <a:xfrm>
            <a:off x="7127988" y="691629"/>
            <a:ext cx="215709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Combine Tables</a:t>
            </a:r>
          </a:p>
        </p:txBody>
      </p:sp>
      <p:sp>
        <p:nvSpPr>
          <p:cNvPr id="273" name="Line"/>
          <p:cNvSpPr/>
          <p:nvPr/>
        </p:nvSpPr>
        <p:spPr>
          <a:xfrm>
            <a:off x="7151239" y="729958"/>
            <a:ext cx="645795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74" name="COMBINE VARIABLES"/>
          <p:cNvSpPr txBox="1"/>
          <p:nvPr/>
        </p:nvSpPr>
        <p:spPr>
          <a:xfrm>
            <a:off x="7134363" y="1187689"/>
            <a:ext cx="14302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VARIABLES</a:t>
            </a:r>
          </a:p>
        </p:txBody>
      </p:sp>
      <p:sp>
        <p:nvSpPr>
          <p:cNvPr id="275" name="COMBINE CASES"/>
          <p:cNvSpPr txBox="1"/>
          <p:nvPr/>
        </p:nvSpPr>
        <p:spPr>
          <a:xfrm>
            <a:off x="10537963" y="1187689"/>
            <a:ext cx="11239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COMBINE CASES</a:t>
            </a:r>
          </a:p>
        </p:txBody>
      </p:sp>
      <p:sp>
        <p:nvSpPr>
          <p:cNvPr id="276" name="Use bind_cols() to paste tables beside each other as they are.…"/>
          <p:cNvSpPr txBox="1"/>
          <p:nvPr/>
        </p:nvSpPr>
        <p:spPr>
          <a:xfrm>
            <a:off x="7137268" y="2221288"/>
            <a:ext cx="3055254" cy="217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bind_cols()</a:t>
            </a:r>
            <a:r>
              <a:t> to paste tables beside each other as they are.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bind_cols(…) </a:t>
            </a:r>
            <a:r>
              <a:rPr b="0"/>
              <a:t>Returns tables placed side by side as a single table. 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 SURE THAT ROWS ALIGN.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Mutating Join</a:t>
            </a:r>
            <a:r>
              <a:t>" to join one table to columns from another, matching values with the rows that they correspond to.  Each join retains a different combination of values from the tables.</a:t>
            </a:r>
          </a:p>
        </p:txBody>
      </p:sp>
      <p:sp>
        <p:nvSpPr>
          <p:cNvPr id="277" name="left_join(x, y, by = NULL,…"/>
          <p:cNvSpPr txBox="1"/>
          <p:nvPr/>
        </p:nvSpPr>
        <p:spPr>
          <a:xfrm>
            <a:off x="7899607" y="4364579"/>
            <a:ext cx="2321241" cy="262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left_join(</a:t>
            </a:r>
            <a:r>
              <a:t>x, y, by = NULL,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y to x.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right_join(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matching values from x to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inner_join(</a:t>
            </a:r>
            <a:r>
              <a:t>x, y, by = NULL, copy = 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only rows with matches.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full_join(</a:t>
            </a:r>
            <a:r>
              <a:t>x, y, by = NULL, copy=FALSE,  suffix=c(“.x”,“.y”),…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Join data. Retain all values, all rows.</a:t>
            </a:r>
          </a:p>
        </p:txBody>
      </p:sp>
      <p:sp>
        <p:nvSpPr>
          <p:cNvPr id="278" name="Use by = c(&quot;col1&quot;, &quot;col2&quot;, …)  to specify one or more common columns to match on.…"/>
          <p:cNvSpPr txBox="1"/>
          <p:nvPr/>
        </p:nvSpPr>
        <p:spPr>
          <a:xfrm>
            <a:off x="7899607" y="7370905"/>
            <a:ext cx="2321241" cy="2734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by = c("col1", "col2", …)</a:t>
            </a:r>
            <a:r>
              <a:t>  to specify one or more common columns to match 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"A")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named vector,  </a:t>
            </a:r>
            <a:r>
              <a:rPr b="1"/>
              <a:t>by = c("col1" = "col2")</a:t>
            </a:r>
            <a:r>
              <a:t>, to match on columns that have different names in each table.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suffix</a:t>
            </a:r>
            <a:r>
              <a:t> to specify the suffix to give to unmatched columns that have the same name in both tables.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i="1">
                <a:solidFill>
                  <a:srgbClr val="000000"/>
                </a:solidFill>
              </a:defRPr>
            </a:pPr>
            <a:r>
              <a:t>left_join(x, y, by = c("C" = "D"), suffix = c("1", "2"))</a:t>
            </a:r>
          </a:p>
        </p:txBody>
      </p:sp>
      <p:sp>
        <p:nvSpPr>
          <p:cNvPr id="279" name="Line"/>
          <p:cNvSpPr/>
          <p:nvPr/>
        </p:nvSpPr>
        <p:spPr>
          <a:xfrm>
            <a:off x="7146248" y="3413389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0" name="Line"/>
          <p:cNvSpPr/>
          <p:nvPr/>
        </p:nvSpPr>
        <p:spPr>
          <a:xfrm>
            <a:off x="7146248" y="7249614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1" name="Use bind_rows() to paste tables below each other as they are."/>
          <p:cNvSpPr txBox="1"/>
          <p:nvPr/>
        </p:nvSpPr>
        <p:spPr>
          <a:xfrm>
            <a:off x="10533790" y="2900246"/>
            <a:ext cx="3074323" cy="41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bind_rows()</a:t>
            </a:r>
            <a:r>
              <a:t> to paste tables below each other as they are. </a:t>
            </a:r>
          </a:p>
        </p:txBody>
      </p:sp>
      <p:sp>
        <p:nvSpPr>
          <p:cNvPr id="282" name="bind_rows(…, .id = NULL)…"/>
          <p:cNvSpPr txBox="1"/>
          <p:nvPr/>
        </p:nvSpPr>
        <p:spPr>
          <a:xfrm>
            <a:off x="11099938" y="3445396"/>
            <a:ext cx="2529336" cy="247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bind_rows(</a:t>
            </a:r>
            <a:r>
              <a:t>…, .id = NULL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Returns tables one on top of the other as a single table. Set .id to a column name to add a column of the original table names (as pictured)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intersect(x,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both x and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setdiff(x,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but not y.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union(x, y, …)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Rows that appear in x or y. </a:t>
            </a:r>
            <a:br/>
            <a:r>
              <a:t>(Duplicates removed). union_all() retains duplicates.</a:t>
            </a:r>
          </a:p>
        </p:txBody>
      </p:sp>
      <p:sp>
        <p:nvSpPr>
          <p:cNvPr id="283" name="Use a &quot;Filtering Join&quot; to filter one table against the rows of another."/>
          <p:cNvSpPr txBox="1"/>
          <p:nvPr/>
        </p:nvSpPr>
        <p:spPr>
          <a:xfrm>
            <a:off x="10549376" y="8100035"/>
            <a:ext cx="3098983" cy="36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"</a:t>
            </a:r>
            <a:r>
              <a:rPr b="1"/>
              <a:t>Filtering Join</a:t>
            </a:r>
            <a:r>
              <a:t>" to filter one table against the rows of another. </a:t>
            </a:r>
          </a:p>
        </p:txBody>
      </p:sp>
      <p:sp>
        <p:nvSpPr>
          <p:cNvPr id="284" name="semi_join(x, y, by = NULL, …)…"/>
          <p:cNvSpPr txBox="1"/>
          <p:nvPr/>
        </p:nvSpPr>
        <p:spPr>
          <a:xfrm>
            <a:off x="11099938" y="8552152"/>
            <a:ext cx="2529336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semi_join(</a:t>
            </a:r>
            <a:r>
              <a:t>x, y, by = NULL, …</a:t>
            </a:r>
            <a:r>
              <a:rPr b="1"/>
              <a:t>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Return rows of x that have a match in y. USEFUL TO SEE WHAT WILL BE JOINED.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anti_join(</a:t>
            </a:r>
            <a:r>
              <a:t>x, y, by = NULL, …</a:t>
            </a:r>
            <a:r>
              <a:rPr b="1"/>
              <a:t>)</a:t>
            </a:r>
            <a:br/>
            <a:r>
              <a:t>Return rows of x that do not have a match in y. USEFUL TO SEE WHAT WILL NOT BE JOINED.</a:t>
            </a:r>
          </a:p>
        </p:txBody>
      </p:sp>
      <p:sp>
        <p:nvSpPr>
          <p:cNvPr id="285" name="Use setequal() to test whether two data sets contain the exact same rows (in any order)."/>
          <p:cNvSpPr txBox="1"/>
          <p:nvPr/>
        </p:nvSpPr>
        <p:spPr>
          <a:xfrm>
            <a:off x="10524666" y="6330748"/>
            <a:ext cx="3073859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setequal()</a:t>
            </a:r>
            <a:r>
              <a:t> to test whether two data sets contain the exact same rows (in any order). </a:t>
            </a:r>
          </a:p>
        </p:txBody>
      </p:sp>
      <p:sp>
        <p:nvSpPr>
          <p:cNvPr id="286" name="Line"/>
          <p:cNvSpPr/>
          <p:nvPr/>
        </p:nvSpPr>
        <p:spPr>
          <a:xfrm>
            <a:off x="3736273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10555209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88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175444" y="-26210"/>
            <a:ext cx="1637796" cy="186774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EXTRACT ROWS"/>
          <p:cNvSpPr txBox="1"/>
          <p:nvPr/>
        </p:nvSpPr>
        <p:spPr>
          <a:xfrm>
            <a:off x="10537963" y="6923995"/>
            <a:ext cx="1076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EXTRACT ROWS</a:t>
            </a:r>
          </a:p>
        </p:txBody>
      </p:sp>
      <p:sp>
        <p:nvSpPr>
          <p:cNvPr id="290" name="Line"/>
          <p:cNvSpPr/>
          <p:nvPr/>
        </p:nvSpPr>
        <p:spPr>
          <a:xfrm>
            <a:off x="10555209" y="692002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329533" y="1183717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2" name="Line"/>
          <p:cNvSpPr/>
          <p:nvPr/>
        </p:nvSpPr>
        <p:spPr>
          <a:xfrm>
            <a:off x="329533" y="2689243"/>
            <a:ext cx="303148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293" name="Line"/>
          <p:cNvSpPr/>
          <p:nvPr/>
        </p:nvSpPr>
        <p:spPr>
          <a:xfrm>
            <a:off x="3723800" y="2626722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294" name="1.pdf" descr="1.pdf"/>
          <p:cNvPicPr>
            <a:picLocks noChangeAspect="1"/>
          </p:cNvPicPr>
          <p:nvPr/>
        </p:nvPicPr>
        <p:blipFill>
          <a:blip r:embed="rId10">
            <a:alphaModFix amt="34692"/>
            <a:extLst/>
          </a:blip>
          <a:srcRect l="89332" t="49826" r="0" b="18418"/>
          <a:stretch>
            <a:fillRect/>
          </a:stretch>
        </p:blipFill>
        <p:spPr>
          <a:xfrm>
            <a:off x="14036407" y="7558776"/>
            <a:ext cx="223301" cy="2238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8" name="Group"/>
          <p:cNvGrpSpPr/>
          <p:nvPr/>
        </p:nvGrpSpPr>
        <p:grpSpPr>
          <a:xfrm>
            <a:off x="3694649" y="8656656"/>
            <a:ext cx="6234236" cy="6145689"/>
            <a:chOff x="25400" y="25400"/>
            <a:chExt cx="6234235" cy="6145687"/>
          </a:xfrm>
        </p:grpSpPr>
        <p:sp>
          <p:nvSpPr>
            <p:cNvPr id="295" name="Line"/>
            <p:cNvSpPr/>
            <p:nvPr/>
          </p:nvSpPr>
          <p:spPr>
            <a:xfrm>
              <a:off x="396422" y="254000"/>
              <a:ext cx="111558" cy="0"/>
            </a:xfrm>
            <a:prstGeom prst="line">
              <a:avLst/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296" name="Table"/>
            <p:cNvGraphicFramePr/>
            <p:nvPr/>
          </p:nvGraphicFramePr>
          <p:xfrm>
            <a:off x="25400" y="25400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DEA037"/>
                            </a:solidFill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97" name="Table"/>
            <p:cNvGraphicFramePr/>
            <p:nvPr/>
          </p:nvGraphicFramePr>
          <p:xfrm>
            <a:off x="529752" y="31927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299" name="Table"/>
          <p:cNvGraphicFramePr/>
          <p:nvPr/>
        </p:nvGraphicFramePr>
        <p:xfrm>
          <a:off x="4199001" y="9362185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DEA037"/>
                          </a:solidFill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Table"/>
          <p:cNvGraphicFramePr/>
          <p:nvPr/>
        </p:nvGraphicFramePr>
        <p:xfrm>
          <a:off x="3747639" y="936871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01" name="Line"/>
          <p:cNvSpPr/>
          <p:nvPr/>
        </p:nvSpPr>
        <p:spPr>
          <a:xfrm>
            <a:off x="4115833" y="9590785"/>
            <a:ext cx="111558" cy="1"/>
          </a:xfrm>
          <a:prstGeom prst="line">
            <a:avLst/>
          </a:prstGeom>
          <a:ln>
            <a:solidFill>
              <a:srgbClr val="53585F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b="0"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310" name="Group"/>
          <p:cNvGrpSpPr/>
          <p:nvPr/>
        </p:nvGrpSpPr>
        <p:grpSpPr>
          <a:xfrm>
            <a:off x="7165748" y="1390378"/>
            <a:ext cx="7433454" cy="6353300"/>
            <a:chOff x="19050" y="0"/>
            <a:chExt cx="7433453" cy="6353298"/>
          </a:xfrm>
        </p:grpSpPr>
        <p:sp>
          <p:nvSpPr>
            <p:cNvPr id="302" name="x"/>
            <p:cNvSpPr txBox="1"/>
            <p:nvPr/>
          </p:nvSpPr>
          <p:spPr>
            <a:xfrm>
              <a:off x="19050" y="0"/>
              <a:ext cx="127000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03" name="y"/>
            <p:cNvSpPr txBox="1"/>
            <p:nvPr/>
          </p:nvSpPr>
          <p:spPr>
            <a:xfrm>
              <a:off x="715977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04" name="Table"/>
            <p:cNvGraphicFramePr/>
            <p:nvPr/>
          </p:nvGraphicFramePr>
          <p:xfrm>
            <a:off x="25400" y="214138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5" name="Table"/>
            <p:cNvGraphicFramePr/>
            <p:nvPr/>
          </p:nvGraphicFramePr>
          <p:xfrm>
            <a:off x="716475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06" name="+"/>
            <p:cNvSpPr txBox="1"/>
            <p:nvPr/>
          </p:nvSpPr>
          <p:spPr>
            <a:xfrm>
              <a:off x="453742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07" name="="/>
            <p:cNvSpPr txBox="1"/>
            <p:nvPr/>
          </p:nvSpPr>
          <p:spPr>
            <a:xfrm>
              <a:off x="1144065" y="245887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=</a:t>
              </a:r>
            </a:p>
          </p:txBody>
        </p:sp>
        <p:graphicFrame>
          <p:nvGraphicFramePr>
            <p:cNvPr id="308" name="Table"/>
            <p:cNvGraphicFramePr/>
            <p:nvPr/>
          </p:nvGraphicFramePr>
          <p:xfrm>
            <a:off x="1389782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09" name="Table"/>
            <p:cNvGraphicFramePr/>
            <p:nvPr/>
          </p:nvGraphicFramePr>
          <p:xfrm>
            <a:off x="1722620" y="214138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</p:grpSp>
      <p:graphicFrame>
        <p:nvGraphicFramePr>
          <p:cNvPr id="311" name="Table"/>
          <p:cNvGraphicFramePr/>
          <p:nvPr/>
        </p:nvGraphicFramePr>
        <p:xfrm>
          <a:off x="7343888" y="440252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Table"/>
          <p:cNvGraphicFramePr/>
          <p:nvPr/>
        </p:nvGraphicFramePr>
        <p:xfrm>
          <a:off x="7343888" y="5037946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"/>
                        </a:defRPr>
                      </a:pPr>
                      <a:r>
                        <a:rPr sz="600"/>
                        <a:t>N</a:t>
                      </a:r>
                      <a: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Table"/>
          <p:cNvGraphicFramePr/>
          <p:nvPr/>
        </p:nvGraphicFramePr>
        <p:xfrm>
          <a:off x="7343888" y="5638614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7343888" y="637512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7178788" y="7405049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39700"/>
                <a:gridCol w="114300"/>
                <a:gridCol w="1397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sym typeface="Source Sans Pro"/>
                        </a:rPr>
                        <a:t>NA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316" name="Table"/>
          <p:cNvGraphicFramePr/>
          <p:nvPr/>
        </p:nvGraphicFramePr>
        <p:xfrm>
          <a:off x="7127988" y="8155390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B.y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7" name="Table"/>
          <p:cNvGraphicFramePr/>
          <p:nvPr/>
        </p:nvGraphicFramePr>
        <p:xfrm>
          <a:off x="7127988" y="8945242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39700"/>
                <a:gridCol w="114300"/>
                <a:gridCol w="139700"/>
                <a:gridCol w="1397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pSp>
        <p:nvGrpSpPr>
          <p:cNvPr id="324" name="Group"/>
          <p:cNvGrpSpPr/>
          <p:nvPr/>
        </p:nvGrpSpPr>
        <p:grpSpPr>
          <a:xfrm>
            <a:off x="10520610" y="1600968"/>
            <a:ext cx="6641143" cy="6685253"/>
            <a:chOff x="0" y="25400"/>
            <a:chExt cx="6641141" cy="6685251"/>
          </a:xfrm>
        </p:grpSpPr>
        <p:sp>
          <p:nvSpPr>
            <p:cNvPr id="318" name="x"/>
            <p:cNvSpPr txBox="1"/>
            <p:nvPr/>
          </p:nvSpPr>
          <p:spPr>
            <a:xfrm>
              <a:off x="743835" y="299005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319" name="y"/>
            <p:cNvSpPr txBox="1"/>
            <p:nvPr/>
          </p:nvSpPr>
          <p:spPr>
            <a:xfrm>
              <a:off x="746990" y="752701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767C85"/>
                  </a:solidFill>
                </a:defRPr>
              </a:lvl1pPr>
            </a:lstStyle>
            <a:p>
              <a:pPr/>
              <a:r>
                <a:t>y</a:t>
              </a:r>
            </a:p>
          </p:txBody>
        </p:sp>
        <p:graphicFrame>
          <p:nvGraphicFramePr>
            <p:cNvPr id="320" name="Table"/>
            <p:cNvGraphicFramePr/>
            <p:nvPr/>
          </p:nvGraphicFramePr>
          <p:xfrm>
            <a:off x="907101" y="25400"/>
            <a:ext cx="5729884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67C85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t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u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0D1D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911259" y="571491"/>
            <a:ext cx="5729883" cy="613916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{4C3C2611-4C71-4FC5-86AE-919BDF0F9419}</a:tableStyleId>
                </a:tblPr>
                <a:tblGrid>
                  <a:gridCol w="114300"/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70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DEA037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v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w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4</a:t>
                        </a:r>
                      </a:p>
                    </a:txBody>
                    <a:tcPr marL="0" marR="0" marT="0" marB="0" anchor="ctr" anchorCtr="0" horzOverflow="overflow">
                      <a:lnL w="12700">
                        <a:solidFill>
                          <a:srgbClr val="FFFFFF"/>
                        </a:solidFill>
                        <a:miter lim="400000"/>
                      </a:lnL>
                      <a:lnR w="12700">
                        <a:solidFill>
                          <a:srgbClr val="FFFFFF"/>
                        </a:solidFill>
                        <a:miter lim="400000"/>
                      </a:lnR>
                      <a:lnT w="12700">
                        <a:solidFill>
                          <a:srgbClr val="FFFFFF"/>
                        </a:solidFill>
                        <a:miter lim="400000"/>
                      </a:lnT>
                      <a:lnB w="12700"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FABF53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22" name="+"/>
            <p:cNvSpPr txBox="1"/>
            <p:nvPr/>
          </p:nvSpPr>
          <p:spPr>
            <a:xfrm>
              <a:off x="423393" y="621603"/>
              <a:ext cx="17729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b="0" sz="2400">
                  <a:solidFill>
                    <a:srgbClr val="A7AAA9"/>
                  </a:solidFill>
                  <a:latin typeface="Source Sans Pro Black"/>
                  <a:ea typeface="Source Sans Pro Black"/>
                  <a:cs typeface="Source Sans Pro Black"/>
                  <a:sym typeface="Source Sans Pro Black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323" name="Line"/>
            <p:cNvSpPr/>
            <p:nvPr/>
          </p:nvSpPr>
          <p:spPr>
            <a:xfrm>
              <a:off x="0" y="979051"/>
              <a:ext cx="1247445" cy="1"/>
            </a:xfrm>
            <a:prstGeom prst="line">
              <a:avLst/>
            </a:prstGeom>
            <a:noFill/>
            <a:ln w="25400" cap="flat">
              <a:solidFill>
                <a:srgbClr val="A7AAA9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aphicFrame>
        <p:nvGraphicFramePr>
          <p:cNvPr id="325" name="Table"/>
          <p:cNvGraphicFramePr/>
          <p:nvPr/>
        </p:nvGraphicFramePr>
        <p:xfrm>
          <a:off x="10526634" y="3468761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39700"/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DF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Table"/>
          <p:cNvGraphicFramePr/>
          <p:nvPr/>
        </p:nvGraphicFramePr>
        <p:xfrm>
          <a:off x="10666334" y="4396174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Table"/>
          <p:cNvGraphicFramePr/>
          <p:nvPr/>
        </p:nvGraphicFramePr>
        <p:xfrm>
          <a:off x="10666334" y="5336482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4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8" name="Table"/>
          <p:cNvGraphicFramePr/>
          <p:nvPr/>
        </p:nvGraphicFramePr>
        <p:xfrm>
          <a:off x="10666334" y="487544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pic>
        <p:nvPicPr>
          <p:cNvPr id="329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0833" y="4367353"/>
            <a:ext cx="374545" cy="2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mage" descr="Image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3270833" y="4809789"/>
            <a:ext cx="374545" cy="2392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3270833" y="5278492"/>
            <a:ext cx="374545" cy="23929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x"/>
          <p:cNvSpPr txBox="1"/>
          <p:nvPr/>
        </p:nvSpPr>
        <p:spPr>
          <a:xfrm>
            <a:off x="10660862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333" name="y"/>
          <p:cNvSpPr txBox="1"/>
          <p:nvPr/>
        </p:nvSpPr>
        <p:spPr>
          <a:xfrm>
            <a:off x="11357789" y="7166150"/>
            <a:ext cx="12700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>
                <a:solidFill>
                  <a:srgbClr val="767C85"/>
                </a:solidFill>
              </a:defRPr>
            </a:lvl1pPr>
          </a:lstStyle>
          <a:p>
            <a:pPr/>
            <a:r>
              <a:t>y</a:t>
            </a:r>
          </a:p>
        </p:txBody>
      </p:sp>
      <p:graphicFrame>
        <p:nvGraphicFramePr>
          <p:cNvPr id="334" name="Table"/>
          <p:cNvGraphicFramePr/>
          <p:nvPr/>
        </p:nvGraphicFramePr>
        <p:xfrm>
          <a:off x="10667212" y="7380288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5" name="Table"/>
          <p:cNvGraphicFramePr/>
          <p:nvPr/>
        </p:nvGraphicFramePr>
        <p:xfrm>
          <a:off x="11358288" y="7380288"/>
          <a:ext cx="5729883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EA037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</a:tr>
            </a:tbl>
          </a:graphicData>
        </a:graphic>
      </p:graphicFrame>
      <p:sp>
        <p:nvSpPr>
          <p:cNvPr id="336" name="+"/>
          <p:cNvSpPr txBox="1"/>
          <p:nvPr/>
        </p:nvSpPr>
        <p:spPr>
          <a:xfrm>
            <a:off x="11095554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+</a:t>
            </a:r>
          </a:p>
        </p:txBody>
      </p:sp>
      <p:sp>
        <p:nvSpPr>
          <p:cNvPr id="337" name="="/>
          <p:cNvSpPr txBox="1"/>
          <p:nvPr/>
        </p:nvSpPr>
        <p:spPr>
          <a:xfrm>
            <a:off x="11785878" y="7412038"/>
            <a:ext cx="1772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2400">
                <a:solidFill>
                  <a:srgbClr val="A7AAA9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=</a:t>
            </a:r>
          </a:p>
        </p:txBody>
      </p:sp>
      <p:graphicFrame>
        <p:nvGraphicFramePr>
          <p:cNvPr id="338" name="Table"/>
          <p:cNvGraphicFramePr/>
          <p:nvPr/>
        </p:nvGraphicFramePr>
        <p:xfrm>
          <a:off x="10666334" y="9226836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Table"/>
          <p:cNvGraphicFramePr/>
          <p:nvPr/>
        </p:nvGraphicFramePr>
        <p:xfrm>
          <a:off x="10666334" y="8650660"/>
          <a:ext cx="5729884" cy="61391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14300"/>
                <a:gridCol w="114300"/>
                <a:gridCol w="114300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70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Source Sans Pro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D0D1D2"/>
                    </a:solidFill>
                  </a:tcPr>
                </a:tc>
              </a:tr>
            </a:tbl>
          </a:graphicData>
        </a:graphic>
      </p:graphicFrame>
      <p:sp>
        <p:nvSpPr>
          <p:cNvPr id="340" name="Line"/>
          <p:cNvSpPr/>
          <p:nvPr/>
        </p:nvSpPr>
        <p:spPr>
          <a:xfrm>
            <a:off x="7149152" y="1183717"/>
            <a:ext cx="30314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