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69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2" autoAdjust="0"/>
    <p:restoredTop sz="94660"/>
  </p:normalViewPr>
  <p:slideViewPr>
    <p:cSldViewPr snapToGrid="0">
      <p:cViewPr>
        <p:scale>
          <a:sx n="50" d="100"/>
          <a:sy n="50" d="100"/>
        </p:scale>
        <p:origin x="1934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4707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hyperlink" Target="http://docs.h2o.ai/" TargetMode="External"/><Relationship Id="rId10" Type="http://schemas.openxmlformats.org/officeDocument/2006/relationships/image" Target="../media/image7.wmf"/><Relationship Id="rId4" Type="http://schemas.openxmlformats.org/officeDocument/2006/relationships/hyperlink" Target="mailto:jtelleria.rproject@gmail.com" TargetMode="Externa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hyperlink" Target="http://docs.h2o.ai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hyperlink" Target="mailto:jtelleria.rproject@gmail.com" TargetMode="External"/><Relationship Id="rId5" Type="http://schemas.openxmlformats.org/officeDocument/2006/relationships/hyperlink" Target="https://creativecommons.org/licenses/by-sa/4.0/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"/>
          <p:cNvSpPr/>
          <p:nvPr/>
        </p:nvSpPr>
        <p:spPr>
          <a:xfrm>
            <a:off x="10412281" y="7622015"/>
            <a:ext cx="3266680" cy="2713673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 scaled="0"/>
          </a:gra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13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Group"/>
          <p:cNvSpPr/>
          <p:nvPr/>
        </p:nvSpPr>
        <p:spPr>
          <a:xfrm>
            <a:off x="10414218" y="1216703"/>
            <a:ext cx="3261283" cy="2946794"/>
          </a:xfrm>
          <a:prstGeom prst="rect">
            <a:avLst/>
          </a:prstGeom>
          <a:solidFill>
            <a:schemeClr val="accent1">
              <a:lumMod val="20000"/>
              <a:lumOff val="80000"/>
              <a:alpha val="23776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5" name="Group"/>
          <p:cNvSpPr/>
          <p:nvPr/>
        </p:nvSpPr>
        <p:spPr>
          <a:xfrm>
            <a:off x="10414386" y="4166333"/>
            <a:ext cx="3261283" cy="3455683"/>
          </a:xfrm>
          <a:prstGeom prst="rect">
            <a:avLst/>
          </a:prstGeom>
          <a:solidFill>
            <a:schemeClr val="accent1">
              <a:lumMod val="20000"/>
              <a:lumOff val="80000"/>
              <a:alpha val="23776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1" name="Group"/>
          <p:cNvSpPr/>
          <p:nvPr/>
        </p:nvSpPr>
        <p:spPr>
          <a:xfrm>
            <a:off x="7114051" y="1219642"/>
            <a:ext cx="3084896" cy="9107482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8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31" name="Basics"/>
          <p:cNvSpPr txBox="1"/>
          <p:nvPr/>
        </p:nvSpPr>
        <p:spPr>
          <a:xfrm>
            <a:off x="282688" y="1268387"/>
            <a:ext cx="2787623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Dataset</a:t>
            </a:r>
            <a:r>
              <a:rPr lang="es-ES" dirty="0"/>
              <a:t> </a:t>
            </a:r>
            <a:r>
              <a:rPr lang="es-ES" dirty="0" err="1"/>
              <a:t>Operations</a:t>
            </a:r>
            <a:endParaRPr lang="es-ES" dirty="0"/>
          </a:p>
        </p:txBody>
      </p:sp>
      <p:sp>
        <p:nvSpPr>
          <p:cNvPr id="132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3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s-ES" dirty="0"/>
              <a:t>h2o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134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s-ES" dirty="0"/>
              <a:t>H2O.ai</a:t>
            </a:r>
            <a:r>
              <a:rPr dirty="0"/>
              <a:t>.  •  </a:t>
            </a:r>
            <a:r>
              <a:rPr dirty="0">
                <a:hlinkClick r:id="rId3"/>
              </a:rPr>
              <a:t>CC BY SA</a:t>
            </a:r>
            <a:r>
              <a:rPr dirty="0"/>
              <a:t> </a:t>
            </a:r>
            <a:r>
              <a:rPr lang="es-ES" dirty="0"/>
              <a:t>Juan </a:t>
            </a:r>
            <a:r>
              <a:rPr lang="en-GB" dirty="0" err="1"/>
              <a:t>Telleria</a:t>
            </a:r>
            <a:r>
              <a:rPr lang="en-GB" dirty="0"/>
              <a:t> Ruiz de Aguirre</a:t>
            </a:r>
            <a:r>
              <a:rPr lang="es-ES" dirty="0"/>
              <a:t> </a:t>
            </a:r>
            <a:r>
              <a:rPr dirty="0"/>
              <a:t>• 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  <a:hlinkClick r:id="rId4"/>
              </a:rPr>
              <a:t>jtelleria.rproject@gmail.com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dirty="0"/>
              <a:t>• </a:t>
            </a:r>
            <a:r>
              <a:rPr lang="es-ES" u="sng" dirty="0">
                <a:solidFill>
                  <a:srgbClr val="0070C0"/>
                </a:solidFill>
                <a:hlinkClick r:id="rId5"/>
              </a:rPr>
              <a:t>http://docs.h2o.ai/</a:t>
            </a:r>
            <a:r>
              <a:rPr lang="es-ES" dirty="0">
                <a:solidFill>
                  <a:srgbClr val="0070C0"/>
                </a:solidFill>
              </a:rPr>
              <a:t> </a:t>
            </a:r>
            <a:r>
              <a:rPr dirty="0"/>
              <a:t>•  Learn more at </a:t>
            </a:r>
            <a:r>
              <a:rPr lang="en-US" b="1" dirty="0"/>
              <a:t>H2O.ai documentation</a:t>
            </a:r>
            <a:r>
              <a:rPr lang="es-ES" b="1" dirty="0"/>
              <a:t> </a:t>
            </a:r>
            <a:r>
              <a:rPr lang="en-US" b="1" dirty="0"/>
              <a:t>webpage</a:t>
            </a:r>
            <a:r>
              <a:rPr dirty="0"/>
              <a:t>   •  package version  </a:t>
            </a:r>
            <a:r>
              <a:rPr lang="es-ES" dirty="0"/>
              <a:t>3.16.0.2</a:t>
            </a:r>
            <a:r>
              <a:rPr dirty="0"/>
              <a:t> •  Updated: 201</a:t>
            </a:r>
            <a:r>
              <a:rPr lang="es-ES" dirty="0"/>
              <a:t>8</a:t>
            </a:r>
            <a:r>
              <a:rPr dirty="0"/>
              <a:t>-0</a:t>
            </a:r>
            <a:r>
              <a:rPr lang="es-ES" dirty="0"/>
              <a:t>4</a:t>
            </a:r>
            <a:endParaRPr dirty="0"/>
          </a:p>
        </p:txBody>
      </p:sp>
      <p:sp>
        <p:nvSpPr>
          <p:cNvPr id="135" name="Line"/>
          <p:cNvSpPr/>
          <p:nvPr/>
        </p:nvSpPr>
        <p:spPr>
          <a:xfrm>
            <a:off x="291339" y="1219200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9" name="SUBTITLE"/>
          <p:cNvSpPr txBox="1"/>
          <p:nvPr/>
        </p:nvSpPr>
        <p:spPr>
          <a:xfrm>
            <a:off x="290022" y="3898179"/>
            <a:ext cx="2460716" cy="3691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NATIVE R TO H2O COERCION</a:t>
            </a:r>
          </a:p>
        </p:txBody>
      </p:sp>
      <p:sp>
        <p:nvSpPr>
          <p:cNvPr id="188" name="Layout Suggestions"/>
          <p:cNvSpPr txBox="1"/>
          <p:nvPr/>
        </p:nvSpPr>
        <p:spPr>
          <a:xfrm>
            <a:off x="3745370" y="1268387"/>
            <a:ext cx="2874698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sz="2500" dirty="0">
                <a:latin typeface="+mj-lt"/>
                <a:cs typeface="Times New Roman"/>
              </a:rPr>
              <a:t>General</a:t>
            </a:r>
            <a:r>
              <a:rPr lang="es-ES" sz="2500" spc="343" dirty="0">
                <a:latin typeface="+mj-lt"/>
                <a:cs typeface="Times New Roman"/>
              </a:rPr>
              <a:t> </a:t>
            </a:r>
            <a:r>
              <a:rPr lang="es-ES" sz="2500" dirty="0" err="1">
                <a:latin typeface="+mj-lt"/>
                <a:cs typeface="Times New Roman"/>
              </a:rPr>
              <a:t>O</a:t>
            </a:r>
            <a:r>
              <a:rPr lang="es-ES" sz="2500" spc="61" dirty="0" err="1">
                <a:latin typeface="+mj-lt"/>
                <a:cs typeface="Times New Roman"/>
              </a:rPr>
              <a:t>p</a:t>
            </a:r>
            <a:r>
              <a:rPr lang="es-ES" sz="2500" dirty="0" err="1">
                <a:latin typeface="+mj-lt"/>
                <a:cs typeface="Times New Roman"/>
              </a:rPr>
              <a:t>erations</a:t>
            </a:r>
            <a:endParaRPr lang="es-ES" sz="2500" dirty="0">
              <a:latin typeface="+mj-lt"/>
              <a:cs typeface="Times New Roman"/>
            </a:endParaRPr>
          </a:p>
        </p:txBody>
      </p:sp>
      <p:sp>
        <p:nvSpPr>
          <p:cNvPr id="189" name="Line"/>
          <p:cNvSpPr/>
          <p:nvPr/>
        </p:nvSpPr>
        <p:spPr>
          <a:xfrm>
            <a:off x="3707856" y="1217208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38" name="CODE"/>
          <p:cNvSpPr txBox="1"/>
          <p:nvPr/>
        </p:nvSpPr>
        <p:spPr>
          <a:xfrm>
            <a:off x="3771155" y="1635151"/>
            <a:ext cx="118782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SUBSCRIPTING</a:t>
            </a:r>
            <a:endParaRPr dirty="0"/>
          </a:p>
        </p:txBody>
      </p:sp>
      <p:sp>
        <p:nvSpPr>
          <p:cNvPr id="242" name="ggplot(mpg, aes(hwy, cty)) +…"/>
          <p:cNvSpPr txBox="1"/>
          <p:nvPr/>
        </p:nvSpPr>
        <p:spPr>
          <a:xfrm>
            <a:off x="3784508" y="2239248"/>
            <a:ext cx="1473575" cy="848870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x[j]  ## column J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</a:t>
            </a:r>
            <a:r>
              <a:rPr lang="en-US" dirty="0" err="1"/>
              <a:t>i</a:t>
            </a:r>
            <a:r>
              <a:rPr lang="en-US" dirty="0"/>
              <a:t>, j]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x[[</a:t>
            </a:r>
            <a:r>
              <a:rPr lang="en-US" dirty="0" err="1"/>
              <a:t>i</a:t>
            </a:r>
            <a:r>
              <a:rPr lang="en-US" dirty="0"/>
              <a:t>]]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/>
              <a:t>x$name</a:t>
            </a:r>
            <a:endParaRPr lang="en-US" dirty="0"/>
          </a:p>
        </p:txBody>
      </p:sp>
      <p:sp>
        <p:nvSpPr>
          <p:cNvPr id="256" name="code"/>
          <p:cNvSpPr/>
          <p:nvPr/>
        </p:nvSpPr>
        <p:spPr>
          <a:xfrm>
            <a:off x="4418369" y="2593931"/>
            <a:ext cx="879873" cy="582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Selection</a:t>
            </a:r>
          </a:p>
        </p:txBody>
      </p:sp>
      <p:sp>
        <p:nvSpPr>
          <p:cNvPr id="257" name="Line"/>
          <p:cNvSpPr/>
          <p:nvPr/>
        </p:nvSpPr>
        <p:spPr>
          <a:xfrm>
            <a:off x="290020" y="5398653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5047" y="316902"/>
            <a:ext cx="1601976" cy="614251"/>
          </a:xfrm>
          <a:prstGeom prst="rect">
            <a:avLst/>
          </a:prstGeom>
        </p:spPr>
      </p:pic>
      <p:sp>
        <p:nvSpPr>
          <p:cNvPr id="262" name="FONTS"/>
          <p:cNvSpPr txBox="1"/>
          <p:nvPr/>
        </p:nvSpPr>
        <p:spPr>
          <a:xfrm>
            <a:off x="291339" y="1635151"/>
            <a:ext cx="185788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DATA IMPORT / EXPORT</a:t>
            </a:r>
            <a:endParaRPr dirty="0"/>
          </a:p>
        </p:txBody>
      </p:sp>
      <p:sp>
        <p:nvSpPr>
          <p:cNvPr id="3" name="CuadroTexto 2"/>
          <p:cNvSpPr txBox="1"/>
          <p:nvPr/>
        </p:nvSpPr>
        <p:spPr>
          <a:xfrm>
            <a:off x="284345" y="1765820"/>
            <a:ext cx="3141665" cy="2187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cs typeface="Times New Roman"/>
              </a:rPr>
              <a:t>h2o.uploadFile: </a:t>
            </a:r>
            <a:r>
              <a:rPr lang="en-US" b="0" dirty="0">
                <a:cs typeface="Times New Roman"/>
              </a:rPr>
              <a:t>Upload a file into H2O from a client-side path, and parse it.</a:t>
            </a:r>
          </a:p>
          <a:p>
            <a:pPr algn="just"/>
            <a:endParaRPr lang="es-ES" sz="200" dirty="0">
              <a:latin typeface="+mn-lt"/>
              <a:cs typeface="Times New Roman"/>
            </a:endParaRPr>
          </a:p>
          <a:p>
            <a:pPr algn="just"/>
            <a:r>
              <a:rPr lang="es-ES" dirty="0">
                <a:latin typeface="+mn-lt"/>
                <a:cs typeface="Times New Roman"/>
              </a:rPr>
              <a:t>h2o.downloadCSV:</a:t>
            </a:r>
            <a:r>
              <a:rPr lang="es-ES" spc="103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Download</a:t>
            </a:r>
            <a:r>
              <a:rPr lang="es-ES" b="0" dirty="0">
                <a:latin typeface="+mn-lt"/>
                <a:cs typeface="Times New Roman"/>
              </a:rPr>
              <a:t> a H2O </a:t>
            </a:r>
            <a:r>
              <a:rPr lang="es-ES" b="0" dirty="0" err="1">
                <a:latin typeface="+mn-lt"/>
                <a:cs typeface="Times New Roman"/>
              </a:rPr>
              <a:t>dataset</a:t>
            </a:r>
            <a:r>
              <a:rPr lang="es-ES" b="0" dirty="0">
                <a:latin typeface="+mn-lt"/>
                <a:cs typeface="Times New Roman"/>
              </a:rPr>
              <a:t>  to a </a:t>
            </a:r>
            <a:r>
              <a:rPr lang="es-ES" b="0" dirty="0" err="1">
                <a:cs typeface="Times New Roman"/>
              </a:rPr>
              <a:t>client-side</a:t>
            </a:r>
            <a:r>
              <a:rPr lang="es-ES" b="0" dirty="0"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CSV file.</a:t>
            </a:r>
            <a:endParaRPr lang="es-ES" sz="200" b="0" dirty="0">
              <a:latin typeface="+mn-lt"/>
              <a:cs typeface="Times New Roman"/>
            </a:endParaRPr>
          </a:p>
          <a:p>
            <a:pPr algn="just"/>
            <a:endParaRPr lang="es-ES" sz="200" dirty="0">
              <a:cs typeface="Times New Roman"/>
            </a:endParaRPr>
          </a:p>
          <a:p>
            <a:pPr algn="just"/>
            <a:r>
              <a:rPr lang="es-ES" dirty="0">
                <a:cs typeface="Times New Roman"/>
              </a:rPr>
              <a:t>h2o.importFile: </a:t>
            </a:r>
            <a:r>
              <a:rPr lang="es-ES" b="0" dirty="0" err="1">
                <a:cs typeface="Times New Roman"/>
              </a:rPr>
              <a:t>Im</a:t>
            </a:r>
            <a:r>
              <a:rPr lang="es-ES" b="0" spc="40" dirty="0" err="1">
                <a:cs typeface="Times New Roman"/>
              </a:rPr>
              <a:t>p</a:t>
            </a:r>
            <a:r>
              <a:rPr lang="es-ES" b="0" spc="-40" dirty="0" err="1">
                <a:cs typeface="Times New Roman"/>
              </a:rPr>
              <a:t>o</a:t>
            </a:r>
            <a:r>
              <a:rPr lang="es-ES" b="0" dirty="0" err="1">
                <a:cs typeface="Times New Roman"/>
              </a:rPr>
              <a:t>rt</a:t>
            </a:r>
            <a:r>
              <a:rPr lang="es-ES" b="0" spc="185" dirty="0">
                <a:cs typeface="Times New Roman"/>
              </a:rPr>
              <a:t> </a:t>
            </a:r>
            <a:r>
              <a:rPr lang="es-ES" b="0" dirty="0">
                <a:cs typeface="Times New Roman"/>
              </a:rPr>
              <a:t>a</a:t>
            </a:r>
            <a:r>
              <a:rPr lang="es-ES" b="0" spc="153" dirty="0">
                <a:cs typeface="Times New Roman"/>
              </a:rPr>
              <a:t> </a:t>
            </a:r>
            <a:r>
              <a:rPr lang="es-ES" b="0" dirty="0">
                <a:cs typeface="Times New Roman"/>
              </a:rPr>
              <a:t>file </a:t>
            </a:r>
            <a:r>
              <a:rPr lang="es-ES" b="0" dirty="0" err="1">
                <a:cs typeface="Times New Roman"/>
              </a:rPr>
              <a:t>into</a:t>
            </a:r>
            <a:r>
              <a:rPr lang="es-ES" b="0" dirty="0">
                <a:cs typeface="Times New Roman"/>
              </a:rPr>
              <a:t> H2O </a:t>
            </a:r>
            <a:r>
              <a:rPr lang="es-ES" b="0" dirty="0" err="1">
                <a:cs typeface="Times New Roman"/>
              </a:rPr>
              <a:t>from</a:t>
            </a:r>
            <a:r>
              <a:rPr lang="es-ES" b="0" spc="90" dirty="0">
                <a:cs typeface="Times New Roman"/>
              </a:rPr>
              <a:t> </a:t>
            </a:r>
            <a:r>
              <a:rPr lang="es-ES" b="0" dirty="0">
                <a:cs typeface="Times New Roman"/>
              </a:rPr>
              <a:t>a</a:t>
            </a:r>
            <a:r>
              <a:rPr lang="es-ES" b="0" spc="236" dirty="0">
                <a:cs typeface="Times New Roman"/>
              </a:rPr>
              <a:t> </a:t>
            </a:r>
            <a:r>
              <a:rPr lang="es-ES" b="0" dirty="0">
                <a:cs typeface="Times New Roman"/>
              </a:rPr>
              <a:t>server-</a:t>
            </a:r>
            <a:r>
              <a:rPr lang="es-ES" b="0" dirty="0" err="1">
                <a:cs typeface="Times New Roman"/>
              </a:rPr>
              <a:t>side</a:t>
            </a:r>
            <a:r>
              <a:rPr lang="es-ES" b="0" spc="36" dirty="0">
                <a:cs typeface="Times New Roman"/>
              </a:rPr>
              <a:t> </a:t>
            </a:r>
            <a:r>
              <a:rPr lang="es-ES" b="0" dirty="0" err="1">
                <a:cs typeface="Times New Roman"/>
              </a:rPr>
              <a:t>path</a:t>
            </a:r>
            <a:r>
              <a:rPr lang="es-ES" b="0" dirty="0">
                <a:cs typeface="Times New Roman"/>
              </a:rPr>
              <a:t>,</a:t>
            </a:r>
            <a:r>
              <a:rPr lang="es-ES" b="0" spc="308" dirty="0">
                <a:cs typeface="Times New Roman"/>
              </a:rPr>
              <a:t> </a:t>
            </a:r>
            <a:r>
              <a:rPr lang="es-ES" b="0" dirty="0">
                <a:cs typeface="Times New Roman"/>
              </a:rPr>
              <a:t>and</a:t>
            </a:r>
            <a:r>
              <a:rPr lang="es-ES" b="0" spc="197" dirty="0">
                <a:cs typeface="Times New Roman"/>
              </a:rPr>
              <a:t> </a:t>
            </a:r>
            <a:r>
              <a:rPr lang="es-ES" b="0" dirty="0" err="1">
                <a:cs typeface="Times New Roman"/>
              </a:rPr>
              <a:t>p</a:t>
            </a:r>
            <a:r>
              <a:rPr lang="es-ES" b="0" spc="-35" dirty="0" err="1">
                <a:cs typeface="Times New Roman"/>
              </a:rPr>
              <a:t>a</a:t>
            </a:r>
            <a:r>
              <a:rPr lang="es-ES" b="0" dirty="0" err="1">
                <a:cs typeface="Times New Roman"/>
              </a:rPr>
              <a:t>rse</a:t>
            </a:r>
            <a:r>
              <a:rPr lang="es-ES" b="0" spc="167" dirty="0">
                <a:cs typeface="Times New Roman"/>
              </a:rPr>
              <a:t> </a:t>
            </a:r>
            <a:r>
              <a:rPr lang="es-ES" b="0" dirty="0" err="1">
                <a:cs typeface="Times New Roman"/>
              </a:rPr>
              <a:t>it</a:t>
            </a:r>
            <a:r>
              <a:rPr lang="es-ES" b="0" dirty="0">
                <a:cs typeface="Times New Roman"/>
              </a:rPr>
              <a:t>.</a:t>
            </a:r>
            <a:endParaRPr lang="es-ES" dirty="0">
              <a:latin typeface="+mn-lt"/>
              <a:cs typeface="Times New Roman"/>
            </a:endParaRPr>
          </a:p>
          <a:p>
            <a:pPr algn="just"/>
            <a:endParaRPr lang="es-ES" sz="200" dirty="0">
              <a:latin typeface="+mn-lt"/>
              <a:cs typeface="Times New Roman"/>
            </a:endParaRPr>
          </a:p>
          <a:p>
            <a:pPr algn="just"/>
            <a:r>
              <a:rPr lang="es-ES" dirty="0">
                <a:latin typeface="+mn-lt"/>
                <a:cs typeface="Times New Roman"/>
              </a:rPr>
              <a:t>h2o.exportFile: </a:t>
            </a:r>
            <a:r>
              <a:rPr lang="es-ES" b="0" dirty="0" err="1">
                <a:latin typeface="+mn-lt"/>
                <a:cs typeface="Times New Roman"/>
              </a:rPr>
              <a:t>Ex</a:t>
            </a:r>
            <a:r>
              <a:rPr lang="es-ES" b="0" spc="40" dirty="0" err="1">
                <a:latin typeface="+mn-lt"/>
                <a:cs typeface="Times New Roman"/>
              </a:rPr>
              <a:t>p</a:t>
            </a:r>
            <a:r>
              <a:rPr lang="es-ES" b="0" spc="-40" dirty="0" err="1">
                <a:latin typeface="+mn-lt"/>
                <a:cs typeface="Times New Roman"/>
              </a:rPr>
              <a:t>o</a:t>
            </a:r>
            <a:r>
              <a:rPr lang="es-ES" b="0" dirty="0" err="1">
                <a:latin typeface="+mn-lt"/>
                <a:cs typeface="Times New Roman"/>
              </a:rPr>
              <a:t>rt</a:t>
            </a:r>
            <a:r>
              <a:rPr lang="es-ES" b="0" spc="161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H2O</a:t>
            </a:r>
            <a:r>
              <a:rPr lang="es-ES" b="0" spc="83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Data</a:t>
            </a:r>
            <a:r>
              <a:rPr lang="es-ES" b="0" spc="300" dirty="0">
                <a:latin typeface="+mn-lt"/>
                <a:cs typeface="Times New Roman"/>
              </a:rPr>
              <a:t> </a:t>
            </a:r>
            <a:r>
              <a:rPr lang="es-ES" b="0" spc="-35" dirty="0" err="1">
                <a:latin typeface="+mn-lt"/>
                <a:cs typeface="Times New Roman"/>
              </a:rPr>
              <a:t>F</a:t>
            </a:r>
            <a:r>
              <a:rPr lang="es-ES" b="0" dirty="0" err="1">
                <a:latin typeface="+mn-lt"/>
                <a:cs typeface="Times New Roman"/>
              </a:rPr>
              <a:t>rame</a:t>
            </a:r>
            <a:r>
              <a:rPr lang="es-ES" b="0" spc="181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to a server-</a:t>
            </a:r>
            <a:r>
              <a:rPr lang="es-ES" b="0" dirty="0" err="1">
                <a:latin typeface="+mn-lt"/>
                <a:cs typeface="Times New Roman"/>
              </a:rPr>
              <a:t>side</a:t>
            </a:r>
            <a:r>
              <a:rPr lang="es-ES" b="0" dirty="0">
                <a:latin typeface="+mn-lt"/>
                <a:cs typeface="Times New Roman"/>
              </a:rPr>
              <a:t> file.</a:t>
            </a:r>
            <a:endParaRPr lang="en-US" sz="200" b="0" dirty="0">
              <a:latin typeface="+mn-lt"/>
              <a:cs typeface="Times New Roman"/>
            </a:endParaRPr>
          </a:p>
          <a:p>
            <a:pPr algn="just"/>
            <a:endParaRPr lang="en-US" sz="20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h2o.parseRaw: </a:t>
            </a:r>
            <a:r>
              <a:rPr lang="en-US" b="0" dirty="0">
                <a:cs typeface="Times New Roman"/>
              </a:rPr>
              <a:t>Parse a raw data  file.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311" y="10371552"/>
            <a:ext cx="197878" cy="197878"/>
          </a:xfrm>
          <a:prstGeom prst="rect">
            <a:avLst/>
          </a:prstGeom>
        </p:spPr>
      </p:pic>
      <p:sp>
        <p:nvSpPr>
          <p:cNvPr id="275" name="CuadroTexto 274"/>
          <p:cNvSpPr txBox="1"/>
          <p:nvPr/>
        </p:nvSpPr>
        <p:spPr>
          <a:xfrm>
            <a:off x="282688" y="4131015"/>
            <a:ext cx="3141665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pt-BR" dirty="0">
                <a:latin typeface="+mn-lt"/>
                <a:cs typeface="Times New Roman"/>
              </a:rPr>
              <a:t>as.h2o: </a:t>
            </a:r>
            <a:r>
              <a:rPr lang="pt-BR" b="0" dirty="0" err="1">
                <a:latin typeface="+mn-lt"/>
                <a:cs typeface="Times New Roman"/>
              </a:rPr>
              <a:t>Convert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an</a:t>
            </a:r>
            <a:r>
              <a:rPr lang="pt-BR" b="0" dirty="0">
                <a:latin typeface="+mn-lt"/>
                <a:cs typeface="Times New Roman"/>
              </a:rPr>
              <a:t> R </a:t>
            </a:r>
            <a:r>
              <a:rPr lang="pt-BR" b="0" dirty="0" err="1">
                <a:latin typeface="+mn-lt"/>
                <a:cs typeface="Times New Roman"/>
              </a:rPr>
              <a:t>object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to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an</a:t>
            </a:r>
            <a:r>
              <a:rPr lang="pt-BR" b="0" dirty="0">
                <a:latin typeface="+mn-lt"/>
                <a:cs typeface="Times New Roman"/>
              </a:rPr>
              <a:t> H2O </a:t>
            </a:r>
            <a:r>
              <a:rPr lang="pt-BR" b="0" dirty="0" err="1">
                <a:latin typeface="+mn-lt"/>
                <a:cs typeface="Times New Roman"/>
              </a:rPr>
              <a:t>object</a:t>
            </a:r>
            <a:r>
              <a:rPr lang="pt-BR" b="0" dirty="0">
                <a:latin typeface="+mn-lt"/>
                <a:cs typeface="Times New Roman"/>
              </a:rPr>
              <a:t>.</a:t>
            </a:r>
          </a:p>
        </p:txBody>
      </p:sp>
      <p:sp>
        <p:nvSpPr>
          <p:cNvPr id="278" name="SUBTITLE"/>
          <p:cNvSpPr txBox="1"/>
          <p:nvPr/>
        </p:nvSpPr>
        <p:spPr>
          <a:xfrm>
            <a:off x="290338" y="4685067"/>
            <a:ext cx="2232984" cy="210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H2O TO NATIVE R COERCION</a:t>
            </a:r>
          </a:p>
        </p:txBody>
      </p:sp>
      <p:sp>
        <p:nvSpPr>
          <p:cNvPr id="280" name="CuadroTexto 279"/>
          <p:cNvSpPr txBox="1"/>
          <p:nvPr/>
        </p:nvSpPr>
        <p:spPr>
          <a:xfrm>
            <a:off x="247130" y="4867777"/>
            <a:ext cx="3141665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 err="1">
                <a:latin typeface="+mn-lt"/>
                <a:cs typeface="Times New Roman"/>
              </a:rPr>
              <a:t>as.data.frame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Check if an object is a data frame, or coerce it if possible.</a:t>
            </a:r>
          </a:p>
        </p:txBody>
      </p:sp>
      <p:sp>
        <p:nvSpPr>
          <p:cNvPr id="282" name="SUBTITLE"/>
          <p:cNvSpPr txBox="1"/>
          <p:nvPr/>
        </p:nvSpPr>
        <p:spPr>
          <a:xfrm>
            <a:off x="290021" y="5479325"/>
            <a:ext cx="1521250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DATA GENERATION</a:t>
            </a:r>
          </a:p>
        </p:txBody>
      </p:sp>
      <p:sp>
        <p:nvSpPr>
          <p:cNvPr id="284" name="CuadroTexto 283"/>
          <p:cNvSpPr txBox="1"/>
          <p:nvPr/>
        </p:nvSpPr>
        <p:spPr>
          <a:xfrm>
            <a:off x="246172" y="5644432"/>
            <a:ext cx="3141665" cy="25980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h2o.createFrame: </a:t>
            </a:r>
            <a:r>
              <a:rPr lang="en-US" b="0" dirty="0">
                <a:latin typeface="+mn-lt"/>
                <a:cs typeface="Times New Roman"/>
              </a:rPr>
              <a:t>Create an H2O data  frame, with optional randomization.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h2o.runif: </a:t>
            </a:r>
            <a:r>
              <a:rPr lang="en-US" b="0" dirty="0">
                <a:latin typeface="+mn-lt"/>
                <a:cs typeface="Times New Roman"/>
              </a:rPr>
              <a:t>Produce a vector of random uniform numbers.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h2o.interaction: </a:t>
            </a:r>
            <a:r>
              <a:rPr lang="en-US" b="0" dirty="0">
                <a:latin typeface="+mn-lt"/>
                <a:cs typeface="Times New Roman"/>
              </a:rPr>
              <a:t>Create interaction terms between categorical features of an H2O Frame.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s-ES" dirty="0"/>
              <a:t>h2o.target_encode_apply: </a:t>
            </a:r>
            <a:r>
              <a:rPr lang="es-ES" b="0" dirty="0"/>
              <a:t>T</a:t>
            </a:r>
            <a:r>
              <a:rPr lang="en-US" b="0" dirty="0" err="1"/>
              <a:t>arget</a:t>
            </a:r>
            <a:r>
              <a:rPr lang="en-US" b="0" dirty="0"/>
              <a:t> encoding map to an H2O Data Frame, which can improve performance of supervised learning models for high cardinality categorical columns.</a:t>
            </a:r>
            <a:endParaRPr lang="en-US" b="0" dirty="0">
              <a:latin typeface="+mn-lt"/>
              <a:cs typeface="Times New Roman"/>
            </a:endParaRPr>
          </a:p>
        </p:txBody>
      </p:sp>
      <p:sp>
        <p:nvSpPr>
          <p:cNvPr id="285" name="SUBTITLE"/>
          <p:cNvSpPr txBox="1"/>
          <p:nvPr/>
        </p:nvSpPr>
        <p:spPr>
          <a:xfrm>
            <a:off x="282034" y="8284691"/>
            <a:ext cx="2287486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DATA SAMPLING / SPLITTING</a:t>
            </a:r>
          </a:p>
        </p:txBody>
      </p:sp>
      <p:sp>
        <p:nvSpPr>
          <p:cNvPr id="287" name="CuadroTexto 286"/>
          <p:cNvSpPr txBox="1"/>
          <p:nvPr/>
        </p:nvSpPr>
        <p:spPr>
          <a:xfrm>
            <a:off x="235282" y="8445258"/>
            <a:ext cx="3141665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h2o.splitFrame: </a:t>
            </a:r>
            <a:r>
              <a:rPr lang="en-US" b="0" dirty="0">
                <a:latin typeface="+mn-lt"/>
                <a:cs typeface="Times New Roman"/>
              </a:rPr>
              <a:t>Split an existing H2O dataset  according to user-specified ratios.</a:t>
            </a:r>
          </a:p>
        </p:txBody>
      </p:sp>
      <p:sp>
        <p:nvSpPr>
          <p:cNvPr id="288" name="SUBTITLE"/>
          <p:cNvSpPr txBox="1"/>
          <p:nvPr/>
        </p:nvSpPr>
        <p:spPr>
          <a:xfrm>
            <a:off x="290875" y="9000372"/>
            <a:ext cx="2000548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MISSING DATA HANDLING</a:t>
            </a:r>
          </a:p>
        </p:txBody>
      </p:sp>
      <p:sp>
        <p:nvSpPr>
          <p:cNvPr id="290" name="CuadroTexto 289"/>
          <p:cNvSpPr txBox="1"/>
          <p:nvPr/>
        </p:nvSpPr>
        <p:spPr>
          <a:xfrm>
            <a:off x="239668" y="9109865"/>
            <a:ext cx="3141665" cy="1172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h2o.impute: </a:t>
            </a:r>
            <a:r>
              <a:rPr lang="en-US" b="0" dirty="0">
                <a:latin typeface="+mn-lt"/>
                <a:cs typeface="Times New Roman"/>
              </a:rPr>
              <a:t>Impute a column of data  using the mean, median, or mode.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h2o.insertMissingValues: </a:t>
            </a:r>
            <a:r>
              <a:rPr lang="en-US" b="0" dirty="0">
                <a:latin typeface="+mn-lt"/>
                <a:cs typeface="Times New Roman"/>
              </a:rPr>
              <a:t>Replaces a user-specified fraction of entries in a H2O dataset  with missing values.</a:t>
            </a:r>
          </a:p>
        </p:txBody>
      </p:sp>
      <p:sp>
        <p:nvSpPr>
          <p:cNvPr id="136" name="CuadroTexto 135"/>
          <p:cNvSpPr txBox="1"/>
          <p:nvPr/>
        </p:nvSpPr>
        <p:spPr>
          <a:xfrm>
            <a:off x="3746865" y="1778146"/>
            <a:ext cx="3042158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b="0" dirty="0">
                <a:latin typeface="+mn-lt"/>
                <a:cs typeface="Times New Roman"/>
              </a:rPr>
              <a:t>Subscripting example to pull pieces from data  object.</a:t>
            </a:r>
          </a:p>
        </p:txBody>
      </p:sp>
      <p:sp>
        <p:nvSpPr>
          <p:cNvPr id="137" name="CODE"/>
          <p:cNvSpPr txBox="1"/>
          <p:nvPr/>
        </p:nvSpPr>
        <p:spPr>
          <a:xfrm>
            <a:off x="3798944" y="3250831"/>
            <a:ext cx="101790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SUBSETTING</a:t>
            </a:r>
            <a:endParaRPr dirty="0"/>
          </a:p>
        </p:txBody>
      </p:sp>
      <p:sp>
        <p:nvSpPr>
          <p:cNvPr id="138" name="Line"/>
          <p:cNvSpPr/>
          <p:nvPr/>
        </p:nvSpPr>
        <p:spPr>
          <a:xfrm>
            <a:off x="3757702" y="322270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9" name="CuadroTexto 138"/>
          <p:cNvSpPr txBox="1"/>
          <p:nvPr/>
        </p:nvSpPr>
        <p:spPr>
          <a:xfrm>
            <a:off x="3744284" y="3377060"/>
            <a:ext cx="3042158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cs typeface="Times New Roman"/>
              </a:rPr>
              <a:t>head, tail: </a:t>
            </a:r>
            <a:r>
              <a:rPr lang="en-US" b="0" dirty="0">
                <a:cs typeface="Times New Roman"/>
              </a:rPr>
              <a:t>First or Last Part of an Object.</a:t>
            </a:r>
          </a:p>
        </p:txBody>
      </p:sp>
      <p:sp>
        <p:nvSpPr>
          <p:cNvPr id="140" name="CODE"/>
          <p:cNvSpPr txBox="1"/>
          <p:nvPr/>
        </p:nvSpPr>
        <p:spPr>
          <a:xfrm>
            <a:off x="3811198" y="3730286"/>
            <a:ext cx="287258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DATA MANIPULATION: COMBINATION</a:t>
            </a:r>
            <a:endParaRPr dirty="0"/>
          </a:p>
        </p:txBody>
      </p:sp>
      <p:sp>
        <p:nvSpPr>
          <p:cNvPr id="141" name="Line"/>
          <p:cNvSpPr/>
          <p:nvPr/>
        </p:nvSpPr>
        <p:spPr>
          <a:xfrm>
            <a:off x="3769956" y="370723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2" name="CuadroTexto 141"/>
          <p:cNvSpPr txBox="1"/>
          <p:nvPr/>
        </p:nvSpPr>
        <p:spPr>
          <a:xfrm>
            <a:off x="3759283" y="3870644"/>
            <a:ext cx="3042158" cy="11925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c: </a:t>
            </a:r>
            <a:r>
              <a:rPr lang="en-US" b="0" dirty="0">
                <a:latin typeface="+mn-lt"/>
                <a:cs typeface="Times New Roman"/>
              </a:rPr>
              <a:t>Combine Values into a Vector or List.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h2o.cbind; </a:t>
            </a:r>
            <a:r>
              <a:rPr lang="en-US" dirty="0">
                <a:cs typeface="Times New Roman"/>
              </a:rPr>
              <a:t>h2o.rbind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Take a sequence of H2O datasets and combine them by column (h2o.cbind) or rows (h2o.rbind).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h2o.merge: </a:t>
            </a:r>
            <a:r>
              <a:rPr lang="en-US" b="0" dirty="0">
                <a:latin typeface="+mn-lt"/>
                <a:cs typeface="Times New Roman"/>
              </a:rPr>
              <a:t>Merges 2 H2OFrame objects.</a:t>
            </a:r>
          </a:p>
        </p:txBody>
      </p:sp>
      <p:sp>
        <p:nvSpPr>
          <p:cNvPr id="143" name="CODE"/>
          <p:cNvSpPr txBox="1"/>
          <p:nvPr/>
        </p:nvSpPr>
        <p:spPr>
          <a:xfrm>
            <a:off x="3825033" y="5639722"/>
            <a:ext cx="146995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DATA ATTRIBUTES</a:t>
            </a:r>
          </a:p>
        </p:txBody>
      </p:sp>
      <p:sp>
        <p:nvSpPr>
          <p:cNvPr id="144" name="Line"/>
          <p:cNvSpPr/>
          <p:nvPr/>
        </p:nvSpPr>
        <p:spPr>
          <a:xfrm>
            <a:off x="3783791" y="5613400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5" name="CuadroTexto 144"/>
          <p:cNvSpPr txBox="1"/>
          <p:nvPr/>
        </p:nvSpPr>
        <p:spPr>
          <a:xfrm>
            <a:off x="3765342" y="5745450"/>
            <a:ext cx="3077418" cy="35573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names: </a:t>
            </a:r>
            <a:r>
              <a:rPr lang="en-US" b="0" dirty="0">
                <a:cs typeface="Times New Roman"/>
              </a:rPr>
              <a:t>Return column names for a parsed H2O data object. Equivalent to: </a:t>
            </a:r>
            <a:r>
              <a:rPr lang="en-US" dirty="0" err="1">
                <a:cs typeface="Times New Roman"/>
              </a:rPr>
              <a:t>colnames</a:t>
            </a:r>
            <a:endParaRPr lang="en-US" dirty="0">
              <a:cs typeface="Times New Roman"/>
            </a:endParaRP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names&lt;-: </a:t>
            </a:r>
            <a:r>
              <a:rPr lang="en-US" b="0" dirty="0">
                <a:cs typeface="Times New Roman"/>
              </a:rPr>
              <a:t>Retrieve or set the row or column names of a matrix-like object.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h2o.dim: </a:t>
            </a:r>
            <a:r>
              <a:rPr lang="en-US" b="0" dirty="0">
                <a:latin typeface="+mn-lt"/>
                <a:cs typeface="Times New Roman"/>
              </a:rPr>
              <a:t>Retrieve </a:t>
            </a:r>
            <a:r>
              <a:rPr lang="en-US" b="0" dirty="0">
                <a:cs typeface="Times New Roman"/>
              </a:rPr>
              <a:t>object </a:t>
            </a:r>
            <a:r>
              <a:rPr lang="en-US" b="0" dirty="0">
                <a:latin typeface="+mn-lt"/>
                <a:cs typeface="Times New Roman"/>
              </a:rPr>
              <a:t>dimensions.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h2o.length: </a:t>
            </a:r>
            <a:r>
              <a:rPr lang="en-US" b="0" dirty="0">
                <a:latin typeface="+mn-lt"/>
                <a:cs typeface="Times New Roman"/>
              </a:rPr>
              <a:t>Get the length of vectors (including lists) and factors.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h2o.nrow: </a:t>
            </a:r>
            <a:r>
              <a:rPr lang="en-US" b="0" dirty="0">
                <a:latin typeface="+mn-lt"/>
                <a:cs typeface="Times New Roman"/>
              </a:rPr>
              <a:t>Return a count of the number of rows in an H2OParsedData  object.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h2o.ncol: </a:t>
            </a:r>
            <a:r>
              <a:rPr lang="en-US" b="0" dirty="0">
                <a:latin typeface="+mn-lt"/>
                <a:cs typeface="Times New Roman"/>
              </a:rPr>
              <a:t>Return a count of the number of columns in an H2OParsedData object.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h2o.anyFactor: </a:t>
            </a:r>
            <a:r>
              <a:rPr lang="en-US" b="0" dirty="0">
                <a:latin typeface="+mn-lt"/>
                <a:cs typeface="Times New Roman"/>
              </a:rPr>
              <a:t>Check if an H2O parsed data object has any categorical data  columns.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is.factor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Check if a given column contains categorical data.</a:t>
            </a:r>
          </a:p>
        </p:txBody>
      </p:sp>
      <p:sp>
        <p:nvSpPr>
          <p:cNvPr id="148" name="ggplot(mpg, aes(hwy, cty)) +…"/>
          <p:cNvSpPr txBox="1"/>
          <p:nvPr/>
        </p:nvSpPr>
        <p:spPr>
          <a:xfrm>
            <a:off x="5312867" y="2239248"/>
            <a:ext cx="1473575" cy="848870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</a:t>
            </a:r>
            <a:r>
              <a:rPr lang="en-US" dirty="0" err="1"/>
              <a:t>i</a:t>
            </a:r>
            <a:r>
              <a:rPr lang="en-US" dirty="0"/>
              <a:t>]  &lt;- value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</a:t>
            </a:r>
            <a:r>
              <a:rPr lang="en-US" dirty="0" err="1"/>
              <a:t>i</a:t>
            </a:r>
            <a:r>
              <a:rPr lang="en-US" dirty="0"/>
              <a:t>, j, ...] &lt;- value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x[[</a:t>
            </a:r>
            <a:r>
              <a:rPr lang="en-US" dirty="0" err="1"/>
              <a:t>i</a:t>
            </a:r>
            <a:r>
              <a:rPr lang="en-US" dirty="0"/>
              <a:t>]] &lt;- value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/>
              <a:t>x$i</a:t>
            </a:r>
            <a:r>
              <a:rPr lang="en-US" dirty="0"/>
              <a:t> &lt;- value</a:t>
            </a:r>
          </a:p>
        </p:txBody>
      </p:sp>
      <p:sp>
        <p:nvSpPr>
          <p:cNvPr id="150" name="code"/>
          <p:cNvSpPr/>
          <p:nvPr/>
        </p:nvSpPr>
        <p:spPr>
          <a:xfrm>
            <a:off x="6214321" y="2591599"/>
            <a:ext cx="879873" cy="582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Value Assignation</a:t>
            </a:r>
          </a:p>
        </p:txBody>
      </p:sp>
      <p:sp>
        <p:nvSpPr>
          <p:cNvPr id="146" name="Line"/>
          <p:cNvSpPr/>
          <p:nvPr/>
        </p:nvSpPr>
        <p:spPr>
          <a:xfrm>
            <a:off x="256725" y="8248621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7" name="Line"/>
          <p:cNvSpPr/>
          <p:nvPr/>
        </p:nvSpPr>
        <p:spPr>
          <a:xfrm>
            <a:off x="256704" y="8940866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Line"/>
          <p:cNvSpPr/>
          <p:nvPr/>
        </p:nvSpPr>
        <p:spPr>
          <a:xfrm>
            <a:off x="312553" y="3920554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2" name="Line"/>
          <p:cNvSpPr/>
          <p:nvPr/>
        </p:nvSpPr>
        <p:spPr>
          <a:xfrm>
            <a:off x="290021" y="4641835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3" name="CODE"/>
          <p:cNvSpPr txBox="1"/>
          <p:nvPr/>
        </p:nvSpPr>
        <p:spPr>
          <a:xfrm>
            <a:off x="3866724" y="9325996"/>
            <a:ext cx="1769715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DATA TYPE COERCION</a:t>
            </a:r>
          </a:p>
        </p:txBody>
      </p:sp>
      <p:sp>
        <p:nvSpPr>
          <p:cNvPr id="154" name="Line"/>
          <p:cNvSpPr/>
          <p:nvPr/>
        </p:nvSpPr>
        <p:spPr>
          <a:xfrm>
            <a:off x="3825482" y="929405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5" name="CuadroTexto 154"/>
          <p:cNvSpPr txBox="1"/>
          <p:nvPr/>
        </p:nvSpPr>
        <p:spPr>
          <a:xfrm>
            <a:off x="3802629" y="9440610"/>
            <a:ext cx="3075830" cy="9719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 err="1">
                <a:latin typeface="+mn-lt"/>
                <a:cs typeface="Times New Roman"/>
              </a:rPr>
              <a:t>as.factor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Convert a column from numeric to factor.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as.Date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Converts a column from factor to date.</a:t>
            </a:r>
            <a:endParaRPr lang="en-US" sz="200" b="0" dirty="0">
              <a:latin typeface="+mn-lt"/>
              <a:cs typeface="Times New Roman"/>
            </a:endParaRPr>
          </a:p>
        </p:txBody>
      </p:sp>
      <p:sp>
        <p:nvSpPr>
          <p:cNvPr id="156" name="CODE"/>
          <p:cNvSpPr txBox="1"/>
          <p:nvPr/>
        </p:nvSpPr>
        <p:spPr>
          <a:xfrm>
            <a:off x="7134168" y="1865818"/>
            <a:ext cx="46968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MATH</a:t>
            </a:r>
            <a:endParaRPr dirty="0"/>
          </a:p>
        </p:txBody>
      </p:sp>
      <p:sp>
        <p:nvSpPr>
          <p:cNvPr id="157" name="CuadroTexto 156"/>
          <p:cNvSpPr txBox="1"/>
          <p:nvPr/>
        </p:nvSpPr>
        <p:spPr>
          <a:xfrm>
            <a:off x="7118633" y="1999584"/>
            <a:ext cx="3042158" cy="52449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h2o.abs: </a:t>
            </a:r>
            <a:r>
              <a:rPr lang="en-US" b="0" dirty="0">
                <a:latin typeface="+mn-lt"/>
                <a:cs typeface="Times New Roman"/>
              </a:rPr>
              <a:t>Compute the absolute value of 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sign:  </a:t>
            </a:r>
            <a:r>
              <a:rPr lang="en-US" b="0" dirty="0">
                <a:latin typeface="+mn-lt"/>
                <a:cs typeface="Times New Roman"/>
              </a:rPr>
              <a:t>Return a vector with the signs of the corresponding elements of x (the sign of a real number is 1, 0, or -1 if the number is positive, zero, or negative, respectively).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h2o.sqrt:  </a:t>
            </a:r>
            <a:r>
              <a:rPr lang="en-US" b="0" dirty="0">
                <a:latin typeface="+mn-lt"/>
                <a:cs typeface="Times New Roman"/>
              </a:rPr>
              <a:t>Principal Square Root of x, √x.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h2o.ceiling:  </a:t>
            </a:r>
            <a:r>
              <a:rPr lang="en-US" b="0" dirty="0">
                <a:latin typeface="+mn-lt"/>
                <a:cs typeface="Times New Roman"/>
              </a:rPr>
              <a:t>Take a single numeric argument x and return a numeric vector containing the smallest integers not less than the corresponding elements of 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h2o.floor: </a:t>
            </a:r>
            <a:r>
              <a:rPr lang="en-US" b="0" dirty="0">
                <a:latin typeface="+mn-lt"/>
                <a:cs typeface="Times New Roman"/>
              </a:rPr>
              <a:t>Take a single numeric argument x and return a numeric vector containing the largest integers not greater than the corresponding elements of 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h2o.trunc:  </a:t>
            </a:r>
            <a:r>
              <a:rPr lang="en-US" b="0" dirty="0">
                <a:latin typeface="+mn-lt"/>
                <a:cs typeface="Times New Roman"/>
              </a:rPr>
              <a:t>Take a single numeric argument x and return a numeric vector containing the integers formed by truncating  the values in x toward 0.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h2o.log: </a:t>
            </a:r>
            <a:r>
              <a:rPr lang="en-US" b="0" dirty="0">
                <a:latin typeface="+mn-lt"/>
                <a:cs typeface="Times New Roman"/>
              </a:rPr>
              <a:t>Compute logarithms (by default, natural logarithms).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h2o.exp: </a:t>
            </a:r>
            <a:r>
              <a:rPr lang="en-US" b="0" dirty="0">
                <a:latin typeface="+mn-lt"/>
                <a:cs typeface="Times New Roman"/>
              </a:rPr>
              <a:t>Compute the exponential function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log10, log2, log1p, </a:t>
            </a:r>
            <a:r>
              <a:rPr lang="en-US" dirty="0" err="1">
                <a:cs typeface="Times New Roman"/>
              </a:rPr>
              <a:t>acos</a:t>
            </a:r>
            <a:r>
              <a:rPr lang="en-US" dirty="0">
                <a:cs typeface="Times New Roman"/>
              </a:rPr>
              <a:t>, </a:t>
            </a:r>
            <a:r>
              <a:rPr lang="en-US" dirty="0" err="1">
                <a:cs typeface="Times New Roman"/>
              </a:rPr>
              <a:t>acosh</a:t>
            </a:r>
            <a:r>
              <a:rPr lang="en-US" dirty="0">
                <a:cs typeface="Times New Roman"/>
              </a:rPr>
              <a:t>, </a:t>
            </a:r>
            <a:r>
              <a:rPr lang="en-US" dirty="0" err="1">
                <a:cs typeface="Times New Roman"/>
              </a:rPr>
              <a:t>asin</a:t>
            </a:r>
            <a:r>
              <a:rPr lang="en-US" dirty="0">
                <a:cs typeface="Times New Roman"/>
              </a:rPr>
              <a:t>, </a:t>
            </a:r>
            <a:r>
              <a:rPr lang="en-US" dirty="0" err="1">
                <a:cs typeface="Times New Roman"/>
              </a:rPr>
              <a:t>asinh</a:t>
            </a:r>
            <a:r>
              <a:rPr lang="en-US" dirty="0">
                <a:cs typeface="Times New Roman"/>
              </a:rPr>
              <a:t>, </a:t>
            </a:r>
            <a:r>
              <a:rPr lang="en-US" dirty="0" err="1">
                <a:cs typeface="Times New Roman"/>
              </a:rPr>
              <a:t>atan</a:t>
            </a:r>
            <a:r>
              <a:rPr lang="en-US" dirty="0">
                <a:cs typeface="Times New Roman"/>
              </a:rPr>
              <a:t>, </a:t>
            </a:r>
            <a:r>
              <a:rPr lang="en-US" dirty="0" err="1">
                <a:cs typeface="Times New Roman"/>
              </a:rPr>
              <a:t>atanh</a:t>
            </a:r>
            <a:r>
              <a:rPr lang="en-US" dirty="0">
                <a:cs typeface="Times New Roman"/>
              </a:rPr>
              <a:t>, expm1, cos, </a:t>
            </a:r>
            <a:r>
              <a:rPr lang="en-US" dirty="0" err="1">
                <a:cs typeface="Times New Roman"/>
              </a:rPr>
              <a:t>cosh</a:t>
            </a:r>
            <a:r>
              <a:rPr lang="en-US" dirty="0">
                <a:cs typeface="Times New Roman"/>
              </a:rPr>
              <a:t>, </a:t>
            </a:r>
            <a:r>
              <a:rPr lang="en-US" dirty="0" err="1">
                <a:cs typeface="Times New Roman"/>
              </a:rPr>
              <a:t>cospi</a:t>
            </a:r>
            <a:r>
              <a:rPr lang="en-US" dirty="0">
                <a:cs typeface="Times New Roman"/>
              </a:rPr>
              <a:t>, sin, </a:t>
            </a:r>
            <a:r>
              <a:rPr lang="en-US" dirty="0" err="1">
                <a:cs typeface="Times New Roman"/>
              </a:rPr>
              <a:t>sinh</a:t>
            </a:r>
            <a:r>
              <a:rPr lang="en-US" dirty="0">
                <a:cs typeface="Times New Roman"/>
              </a:rPr>
              <a:t>, </a:t>
            </a:r>
            <a:r>
              <a:rPr lang="en-US" dirty="0" err="1">
                <a:cs typeface="Times New Roman"/>
              </a:rPr>
              <a:t>sinpi</a:t>
            </a:r>
            <a:r>
              <a:rPr lang="en-US" dirty="0">
                <a:cs typeface="Times New Roman"/>
              </a:rPr>
              <a:t>, tan, tanh, </a:t>
            </a:r>
            <a:r>
              <a:rPr lang="en-US" dirty="0" err="1">
                <a:cs typeface="Times New Roman"/>
              </a:rPr>
              <a:t>tanpi</a:t>
            </a:r>
            <a:r>
              <a:rPr lang="en-US" dirty="0">
                <a:cs typeface="Times New Roman"/>
              </a:rPr>
              <a:t>, gamma, </a:t>
            </a:r>
            <a:r>
              <a:rPr lang="en-US" dirty="0" err="1">
                <a:cs typeface="Times New Roman"/>
              </a:rPr>
              <a:t>lgamma</a:t>
            </a:r>
            <a:r>
              <a:rPr lang="en-US" dirty="0">
                <a:cs typeface="Times New Roman"/>
              </a:rPr>
              <a:t>, digamma, </a:t>
            </a:r>
            <a:r>
              <a:rPr lang="en-US" dirty="0" err="1">
                <a:cs typeface="Times New Roman"/>
              </a:rPr>
              <a:t>trigamma</a:t>
            </a:r>
            <a:r>
              <a:rPr lang="en-US" dirty="0">
                <a:cs typeface="Times New Roman"/>
              </a:rPr>
              <a:t>, ...</a:t>
            </a:r>
          </a:p>
        </p:txBody>
      </p:sp>
      <p:sp>
        <p:nvSpPr>
          <p:cNvPr id="80" name="Line"/>
          <p:cNvSpPr/>
          <p:nvPr/>
        </p:nvSpPr>
        <p:spPr>
          <a:xfrm>
            <a:off x="7124085" y="7240409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1" name="CuadroTexto 80"/>
          <p:cNvSpPr txBox="1"/>
          <p:nvPr/>
        </p:nvSpPr>
        <p:spPr>
          <a:xfrm>
            <a:off x="7094194" y="7427925"/>
            <a:ext cx="3042158" cy="18542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h2o.cummax: </a:t>
            </a:r>
            <a:r>
              <a:rPr lang="en-US" b="0" dirty="0">
                <a:latin typeface="+mn-lt"/>
                <a:cs typeface="Times New Roman"/>
              </a:rPr>
              <a:t>Vector of the cumulative maxima of the elements of the argument.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h2o.cummin: </a:t>
            </a:r>
            <a:r>
              <a:rPr lang="en-US" b="0" dirty="0">
                <a:latin typeface="+mn-lt"/>
                <a:cs typeface="Times New Roman"/>
              </a:rPr>
              <a:t>Vector of the cumulative minima of the elements of the argument.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h2o.cumprod: </a:t>
            </a:r>
            <a:r>
              <a:rPr lang="en-US" b="0" dirty="0">
                <a:latin typeface="+mn-lt"/>
                <a:cs typeface="Times New Roman"/>
              </a:rPr>
              <a:t>Vector of the cumulative products of the elements of the argument.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h2o.cumsum: </a:t>
            </a:r>
            <a:r>
              <a:rPr lang="en-US" b="0" dirty="0">
                <a:latin typeface="+mn-lt"/>
                <a:cs typeface="Times New Roman"/>
              </a:rPr>
              <a:t>Vector of the cumulative sums of the elements of the argument.</a:t>
            </a:r>
          </a:p>
        </p:txBody>
      </p:sp>
      <p:sp>
        <p:nvSpPr>
          <p:cNvPr id="86" name="CODE"/>
          <p:cNvSpPr txBox="1"/>
          <p:nvPr/>
        </p:nvSpPr>
        <p:spPr>
          <a:xfrm>
            <a:off x="7167462" y="9287165"/>
            <a:ext cx="87203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PRECISION</a:t>
            </a:r>
          </a:p>
        </p:txBody>
      </p:sp>
      <p:sp>
        <p:nvSpPr>
          <p:cNvPr id="87" name="Line"/>
          <p:cNvSpPr/>
          <p:nvPr/>
        </p:nvSpPr>
        <p:spPr>
          <a:xfrm>
            <a:off x="7167462" y="923448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8" name="CuadroTexto 87"/>
          <p:cNvSpPr txBox="1"/>
          <p:nvPr/>
        </p:nvSpPr>
        <p:spPr>
          <a:xfrm>
            <a:off x="7141986" y="9417137"/>
            <a:ext cx="3042158" cy="9412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h2o.round: </a:t>
            </a:r>
            <a:r>
              <a:rPr lang="en-US" b="0" dirty="0">
                <a:latin typeface="+mn-lt"/>
                <a:cs typeface="Times New Roman"/>
              </a:rPr>
              <a:t>Round values to the specified number of decimal places. The default is 0.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h2o.signif: </a:t>
            </a:r>
            <a:r>
              <a:rPr lang="en-US" b="0" dirty="0">
                <a:latin typeface="+mn-lt"/>
                <a:cs typeface="Times New Roman"/>
              </a:rPr>
              <a:t>Round values to the specified number of significant digits.</a:t>
            </a:r>
          </a:p>
        </p:txBody>
      </p:sp>
      <p:sp>
        <p:nvSpPr>
          <p:cNvPr id="63" name="Line"/>
          <p:cNvSpPr/>
          <p:nvPr/>
        </p:nvSpPr>
        <p:spPr>
          <a:xfrm>
            <a:off x="7120311" y="1226455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" name="CuadroTexto 144"/>
          <p:cNvSpPr txBox="1"/>
          <p:nvPr/>
        </p:nvSpPr>
        <p:spPr>
          <a:xfrm>
            <a:off x="10473112" y="1797528"/>
            <a:ext cx="3202389" cy="12592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h2o.max: </a:t>
            </a:r>
            <a:r>
              <a:rPr lang="en-US" b="0" dirty="0">
                <a:latin typeface="+mn-lt"/>
                <a:cs typeface="Times New Roman"/>
              </a:rPr>
              <a:t>All input arguments Maximum.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h2o.min: </a:t>
            </a:r>
            <a:r>
              <a:rPr lang="en-US" b="0" dirty="0">
                <a:latin typeface="+mn-lt"/>
                <a:cs typeface="Times New Roman"/>
              </a:rPr>
              <a:t>All input arguments </a:t>
            </a:r>
            <a:r>
              <a:rPr lang="en-US" b="0" dirty="0">
                <a:cs typeface="Times New Roman"/>
              </a:rPr>
              <a:t>Minimum</a:t>
            </a:r>
            <a:r>
              <a:rPr lang="en-US" b="0" dirty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h2o.range: </a:t>
            </a:r>
            <a:r>
              <a:rPr lang="en-US" b="0" dirty="0">
                <a:latin typeface="+mn-lt"/>
                <a:cs typeface="Times New Roman"/>
              </a:rPr>
              <a:t>Vector containing the minimum and maximum of all the given arguments.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h2o.sum: </a:t>
            </a:r>
            <a:r>
              <a:rPr lang="en-US" b="0" dirty="0">
                <a:latin typeface="+mn-lt"/>
                <a:cs typeface="Times New Roman"/>
              </a:rPr>
              <a:t>All </a:t>
            </a:r>
            <a:r>
              <a:rPr lang="en-US" b="0" dirty="0">
                <a:cs typeface="Times New Roman"/>
              </a:rPr>
              <a:t>argument </a:t>
            </a:r>
            <a:r>
              <a:rPr lang="en-US" b="0" dirty="0">
                <a:latin typeface="+mn-lt"/>
                <a:cs typeface="Times New Roman"/>
              </a:rPr>
              <a:t>values </a:t>
            </a:r>
            <a:r>
              <a:rPr lang="en-US" b="0" dirty="0">
                <a:cs typeface="Times New Roman"/>
              </a:rPr>
              <a:t>Sum</a:t>
            </a:r>
            <a:r>
              <a:rPr lang="en-US" b="0" dirty="0">
                <a:latin typeface="+mn-lt"/>
                <a:cs typeface="Times New Roman"/>
              </a:rPr>
              <a:t>.</a:t>
            </a:r>
          </a:p>
        </p:txBody>
      </p:sp>
      <p:sp>
        <p:nvSpPr>
          <p:cNvPr id="71" name="CuadroTexto 148"/>
          <p:cNvSpPr txBox="1"/>
          <p:nvPr/>
        </p:nvSpPr>
        <p:spPr>
          <a:xfrm>
            <a:off x="10484439" y="2994190"/>
            <a:ext cx="3167912" cy="1264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h2o.prod: </a:t>
            </a:r>
            <a:r>
              <a:rPr lang="en-US" b="0" dirty="0">
                <a:latin typeface="+mn-lt"/>
                <a:cs typeface="Times New Roman"/>
              </a:rPr>
              <a:t>Product of all </a:t>
            </a:r>
            <a:r>
              <a:rPr lang="en-US" b="0" dirty="0">
                <a:cs typeface="Times New Roman"/>
              </a:rPr>
              <a:t>arguments </a:t>
            </a:r>
            <a:r>
              <a:rPr lang="en-US" b="0" dirty="0">
                <a:latin typeface="+mn-lt"/>
                <a:cs typeface="Times New Roman"/>
              </a:rPr>
              <a:t>values.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h2o.any: </a:t>
            </a:r>
            <a:r>
              <a:rPr lang="en-US" b="0" dirty="0">
                <a:latin typeface="+mn-lt"/>
                <a:cs typeface="Times New Roman"/>
              </a:rPr>
              <a:t>Given a set of logical vectors, determine if at least one of the values is true.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h2o.all: </a:t>
            </a:r>
            <a:r>
              <a:rPr lang="en-US" b="0" dirty="0">
                <a:latin typeface="+mn-lt"/>
                <a:cs typeface="Times New Roman"/>
              </a:rPr>
              <a:t>Given a set of logical vectors, determine if all of the values are true.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74" name="Basics"/>
          <p:cNvSpPr txBox="1"/>
          <p:nvPr/>
        </p:nvSpPr>
        <p:spPr>
          <a:xfrm>
            <a:off x="10468486" y="7663149"/>
            <a:ext cx="1912383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Aggregations</a:t>
            </a:r>
            <a:endParaRPr lang="es-ES" dirty="0"/>
          </a:p>
        </p:txBody>
      </p:sp>
      <p:sp>
        <p:nvSpPr>
          <p:cNvPr id="75" name="FONTS"/>
          <p:cNvSpPr txBox="1"/>
          <p:nvPr/>
        </p:nvSpPr>
        <p:spPr>
          <a:xfrm>
            <a:off x="10532054" y="7997385"/>
            <a:ext cx="250870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ROW / COLUMN AGGREGATION</a:t>
            </a:r>
          </a:p>
        </p:txBody>
      </p:sp>
      <p:sp>
        <p:nvSpPr>
          <p:cNvPr id="76" name="CuadroTexto 157"/>
          <p:cNvSpPr txBox="1"/>
          <p:nvPr/>
        </p:nvSpPr>
        <p:spPr>
          <a:xfrm>
            <a:off x="10481883" y="5841286"/>
            <a:ext cx="3193618" cy="1838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endParaRPr lang="en-US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h2o.cor: </a:t>
            </a:r>
            <a:r>
              <a:rPr lang="en-US" b="0" dirty="0">
                <a:latin typeface="+mn-lt"/>
                <a:cs typeface="Times New Roman"/>
              </a:rPr>
              <a:t>Correlation Matrix of H2OFrames.</a:t>
            </a:r>
            <a:endParaRPr lang="en-US" b="0" dirty="0">
              <a:latin typeface="+mn-lt"/>
              <a:cs typeface="Times New Roman"/>
            </a:endParaRP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h2o.summary: </a:t>
            </a:r>
            <a:r>
              <a:rPr lang="en-US" b="0" dirty="0">
                <a:latin typeface="+mn-lt"/>
                <a:cs typeface="Times New Roman"/>
              </a:rPr>
              <a:t>Produce result summaries of the results of various model fitting functions.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h2o.quantile: </a:t>
            </a:r>
            <a:r>
              <a:rPr lang="en-US" b="0" dirty="0">
                <a:latin typeface="+mn-lt"/>
                <a:cs typeface="Times New Roman"/>
              </a:rPr>
              <a:t>Obtain and display quantiles for H2O parsed data.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h2o.hist: </a:t>
            </a:r>
            <a:r>
              <a:rPr lang="en-US" b="0" dirty="0">
                <a:cs typeface="Times New Roman"/>
              </a:rPr>
              <a:t>Compute a histogram over a numeric column.</a:t>
            </a:r>
            <a:endParaRPr lang="en-US" b="0" dirty="0">
              <a:latin typeface="+mn-lt"/>
              <a:cs typeface="Times New Roman"/>
            </a:endParaRPr>
          </a:p>
        </p:txBody>
      </p:sp>
      <p:sp>
        <p:nvSpPr>
          <p:cNvPr id="77" name="FONTS"/>
          <p:cNvSpPr txBox="1"/>
          <p:nvPr/>
        </p:nvSpPr>
        <p:spPr>
          <a:xfrm>
            <a:off x="10487751" y="4521927"/>
            <a:ext cx="272029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SUMMARY STATS: SINGLE-OUTPUT</a:t>
            </a:r>
          </a:p>
        </p:txBody>
      </p:sp>
      <p:sp>
        <p:nvSpPr>
          <p:cNvPr id="78" name="CuadroTexto 159"/>
          <p:cNvSpPr txBox="1"/>
          <p:nvPr/>
        </p:nvSpPr>
        <p:spPr>
          <a:xfrm>
            <a:off x="11734799" y="8101521"/>
            <a:ext cx="1940701" cy="7308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apply: </a:t>
            </a:r>
            <a:r>
              <a:rPr lang="en-US" b="0" dirty="0">
                <a:latin typeface="+mn-lt"/>
                <a:cs typeface="Times New Roman"/>
              </a:rPr>
              <a:t>Apply a function over an H2O parsed data  object (an array).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82" name="FONTS"/>
          <p:cNvSpPr txBox="1"/>
          <p:nvPr/>
        </p:nvSpPr>
        <p:spPr>
          <a:xfrm>
            <a:off x="10531986" y="8782353"/>
            <a:ext cx="205344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GROUP BY AGGREGATION</a:t>
            </a:r>
          </a:p>
        </p:txBody>
      </p:sp>
      <p:sp>
        <p:nvSpPr>
          <p:cNvPr id="83" name="CuadroTexto 161"/>
          <p:cNvSpPr txBox="1"/>
          <p:nvPr/>
        </p:nvSpPr>
        <p:spPr>
          <a:xfrm>
            <a:off x="11734800" y="8889430"/>
            <a:ext cx="1938302" cy="7308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h2o.group_by: </a:t>
            </a:r>
            <a:r>
              <a:rPr lang="en-US" b="0" dirty="0">
                <a:latin typeface="+mn-lt"/>
                <a:cs typeface="Times New Roman"/>
              </a:rPr>
              <a:t>Apply an aggregate function to each group of an H2O dataset.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89" name="FONTS"/>
          <p:cNvSpPr txBox="1"/>
          <p:nvPr/>
        </p:nvSpPr>
        <p:spPr>
          <a:xfrm>
            <a:off x="10522476" y="9567816"/>
            <a:ext cx="102592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TABULATION</a:t>
            </a:r>
          </a:p>
        </p:txBody>
      </p:sp>
      <p:sp>
        <p:nvSpPr>
          <p:cNvPr id="90" name="CuadroTexto 163"/>
          <p:cNvSpPr txBox="1"/>
          <p:nvPr/>
        </p:nvSpPr>
        <p:spPr>
          <a:xfrm>
            <a:off x="10505604" y="9686976"/>
            <a:ext cx="3167498" cy="7308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h2o.table: </a:t>
            </a:r>
            <a:r>
              <a:rPr lang="en-US" b="0" dirty="0">
                <a:latin typeface="+mn-lt"/>
                <a:cs typeface="Times New Roman"/>
              </a:rPr>
              <a:t>Use the cross-classifying factors to build a table of counts at each combination of factor levels.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94" name="Line"/>
          <p:cNvSpPr/>
          <p:nvPr/>
        </p:nvSpPr>
        <p:spPr>
          <a:xfrm flipV="1">
            <a:off x="10513039" y="3029422"/>
            <a:ext cx="3060000" cy="539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7" name="Line"/>
          <p:cNvSpPr/>
          <p:nvPr/>
        </p:nvSpPr>
        <p:spPr>
          <a:xfrm flipV="1">
            <a:off x="10505603" y="8769456"/>
            <a:ext cx="3060000" cy="539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8" name="Line"/>
          <p:cNvSpPr/>
          <p:nvPr/>
        </p:nvSpPr>
        <p:spPr>
          <a:xfrm flipV="1">
            <a:off x="10496950" y="9548200"/>
            <a:ext cx="3060000" cy="539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9" name="Line"/>
          <p:cNvSpPr/>
          <p:nvPr/>
        </p:nvSpPr>
        <p:spPr>
          <a:xfrm>
            <a:off x="7122240" y="10314507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0" name="Line"/>
          <p:cNvSpPr/>
          <p:nvPr/>
        </p:nvSpPr>
        <p:spPr>
          <a:xfrm>
            <a:off x="10412281" y="1216807"/>
            <a:ext cx="3258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4" name="Line"/>
          <p:cNvSpPr/>
          <p:nvPr/>
        </p:nvSpPr>
        <p:spPr>
          <a:xfrm>
            <a:off x="10414186" y="7623449"/>
            <a:ext cx="32616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2" name="CODE"/>
          <p:cNvSpPr txBox="1"/>
          <p:nvPr/>
        </p:nvSpPr>
        <p:spPr>
          <a:xfrm>
            <a:off x="3811198" y="5122206"/>
            <a:ext cx="219771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DATA MANIPULATION: SORT</a:t>
            </a:r>
            <a:endParaRPr dirty="0"/>
          </a:p>
        </p:txBody>
      </p:sp>
      <p:sp>
        <p:nvSpPr>
          <p:cNvPr id="93" name="Line"/>
          <p:cNvSpPr/>
          <p:nvPr/>
        </p:nvSpPr>
        <p:spPr>
          <a:xfrm>
            <a:off x="3769956" y="507121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5" name="CuadroTexto 141"/>
          <p:cNvSpPr txBox="1"/>
          <p:nvPr/>
        </p:nvSpPr>
        <p:spPr>
          <a:xfrm>
            <a:off x="3752028" y="5280371"/>
            <a:ext cx="3042158" cy="3615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h2o.arrange: </a:t>
            </a:r>
            <a:r>
              <a:rPr lang="en-US" b="0" dirty="0">
                <a:latin typeface="+mn-lt"/>
                <a:cs typeface="Times New Roman"/>
              </a:rPr>
              <a:t>Sorts H2OFrame by columns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102" name="Line"/>
          <p:cNvSpPr/>
          <p:nvPr/>
        </p:nvSpPr>
        <p:spPr>
          <a:xfrm>
            <a:off x="10434055" y="10332604"/>
            <a:ext cx="3258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103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830470" y="1602515"/>
            <a:ext cx="2483943" cy="276124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summary function"/>
          <p:cNvSpPr txBox="1"/>
          <p:nvPr/>
        </p:nvSpPr>
        <p:spPr>
          <a:xfrm>
            <a:off x="10975149" y="1675058"/>
            <a:ext cx="124744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r>
              <a:rPr dirty="0"/>
              <a:t>summary function</a:t>
            </a:r>
          </a:p>
        </p:txBody>
      </p:sp>
      <p:sp>
        <p:nvSpPr>
          <p:cNvPr id="101" name="Layout Suggestions"/>
          <p:cNvSpPr txBox="1"/>
          <p:nvPr/>
        </p:nvSpPr>
        <p:spPr>
          <a:xfrm>
            <a:off x="7148973" y="1261130"/>
            <a:ext cx="2396490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sz="2500" dirty="0" err="1">
                <a:latin typeface="+mj-lt"/>
                <a:cs typeface="Times New Roman"/>
              </a:rPr>
              <a:t>Math</a:t>
            </a:r>
            <a:r>
              <a:rPr lang="es-ES" sz="2500" dirty="0">
                <a:latin typeface="+mj-lt"/>
                <a:cs typeface="Times New Roman"/>
              </a:rPr>
              <a:t> </a:t>
            </a:r>
            <a:r>
              <a:rPr lang="es-ES" sz="2500" dirty="0" err="1">
                <a:latin typeface="+mj-lt"/>
                <a:cs typeface="Times New Roman"/>
              </a:rPr>
              <a:t>Operations</a:t>
            </a:r>
            <a:endParaRPr lang="es-ES" sz="2500" dirty="0">
              <a:latin typeface="+mj-lt"/>
              <a:cs typeface="Times New Roman"/>
            </a:endParaRPr>
          </a:p>
        </p:txBody>
      </p:sp>
      <p:sp>
        <p:nvSpPr>
          <p:cNvPr id="105" name="Layout Suggestions"/>
          <p:cNvSpPr txBox="1"/>
          <p:nvPr/>
        </p:nvSpPr>
        <p:spPr>
          <a:xfrm>
            <a:off x="10487255" y="1261132"/>
            <a:ext cx="3055324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sz="2500" dirty="0" err="1">
                <a:latin typeface="+mj-lt"/>
                <a:cs typeface="Times New Roman"/>
              </a:rPr>
              <a:t>Summary</a:t>
            </a:r>
            <a:r>
              <a:rPr lang="es-ES" sz="2500" dirty="0">
                <a:latin typeface="+mj-lt"/>
                <a:cs typeface="Times New Roman"/>
              </a:rPr>
              <a:t> </a:t>
            </a:r>
            <a:r>
              <a:rPr lang="es-ES" sz="2500" dirty="0" err="1">
                <a:latin typeface="+mj-lt"/>
                <a:cs typeface="Times New Roman"/>
              </a:rPr>
              <a:t>Operations</a:t>
            </a:r>
            <a:endParaRPr lang="es-ES" sz="2500" dirty="0">
              <a:latin typeface="+mj-lt"/>
              <a:cs typeface="Times New Roman"/>
            </a:endParaRPr>
          </a:p>
        </p:txBody>
      </p:sp>
      <p:sp>
        <p:nvSpPr>
          <p:cNvPr id="106" name="CODE"/>
          <p:cNvSpPr txBox="1"/>
          <p:nvPr/>
        </p:nvSpPr>
        <p:spPr>
          <a:xfrm>
            <a:off x="7134168" y="7305055"/>
            <a:ext cx="103393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CUMULATIVE</a:t>
            </a:r>
            <a:endParaRPr dirty="0"/>
          </a:p>
        </p:txBody>
      </p:sp>
      <p:pic>
        <p:nvPicPr>
          <p:cNvPr id="107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420916" y="1586411"/>
            <a:ext cx="2483943" cy="276232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vectorized function"/>
          <p:cNvSpPr txBox="1"/>
          <p:nvPr/>
        </p:nvSpPr>
        <p:spPr>
          <a:xfrm>
            <a:off x="7547878" y="1651302"/>
            <a:ext cx="1315569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r>
              <a:rPr dirty="0" err="1"/>
              <a:t>vectorized</a:t>
            </a:r>
            <a:r>
              <a:rPr dirty="0"/>
              <a:t> function</a:t>
            </a:r>
          </a:p>
        </p:txBody>
      </p:sp>
      <p:sp>
        <p:nvSpPr>
          <p:cNvPr id="109" name="Line"/>
          <p:cNvSpPr/>
          <p:nvPr/>
        </p:nvSpPr>
        <p:spPr>
          <a:xfrm flipV="1">
            <a:off x="10514967" y="5892868"/>
            <a:ext cx="3060000" cy="539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0" name="CuadroTexto 148"/>
          <p:cNvSpPr txBox="1"/>
          <p:nvPr/>
        </p:nvSpPr>
        <p:spPr>
          <a:xfrm>
            <a:off x="10484439" y="4647454"/>
            <a:ext cx="3167912" cy="12592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cs typeface="Times New Roman"/>
              </a:rPr>
              <a:t>h2o.mean: </a:t>
            </a:r>
            <a:r>
              <a:rPr lang="en-US" b="0" dirty="0">
                <a:cs typeface="Times New Roman"/>
              </a:rPr>
              <a:t>(Trimmed) arithmetic mean.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h2o.median: </a:t>
            </a:r>
            <a:r>
              <a:rPr lang="en-US" b="0" dirty="0">
                <a:cs typeface="Times New Roman"/>
              </a:rPr>
              <a:t>Calculate the median of x.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h2o.sd: </a:t>
            </a:r>
            <a:r>
              <a:rPr lang="en-US" b="0" dirty="0">
                <a:cs typeface="Times New Roman"/>
              </a:rPr>
              <a:t>Calculate the standard  deviation of a column of continuous real valued data.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h2o.var: </a:t>
            </a:r>
            <a:r>
              <a:rPr lang="en-US" b="0" dirty="0">
                <a:cs typeface="Times New Roman"/>
              </a:rPr>
              <a:t>Compute the variance of x.</a:t>
            </a:r>
          </a:p>
        </p:txBody>
      </p:sp>
      <p:sp>
        <p:nvSpPr>
          <p:cNvPr id="112" name="Line"/>
          <p:cNvSpPr/>
          <p:nvPr/>
        </p:nvSpPr>
        <p:spPr>
          <a:xfrm>
            <a:off x="10414186" y="4167144"/>
            <a:ext cx="32616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4" name="FONTS"/>
          <p:cNvSpPr txBox="1"/>
          <p:nvPr/>
        </p:nvSpPr>
        <p:spPr>
          <a:xfrm>
            <a:off x="10489681" y="5936837"/>
            <a:ext cx="315791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MISCELLANEOUS STATS: MULTI-OUTPUT</a:t>
            </a:r>
            <a:endParaRPr lang="es-ES" dirty="0"/>
          </a:p>
        </p:txBody>
      </p:sp>
      <p:sp>
        <p:nvSpPr>
          <p:cNvPr id="113" name="Layout Suggestions"/>
          <p:cNvSpPr txBox="1"/>
          <p:nvPr/>
        </p:nvSpPr>
        <p:spPr>
          <a:xfrm>
            <a:off x="10479998" y="4207572"/>
            <a:ext cx="3053721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sz="2500" dirty="0" err="1">
                <a:latin typeface="+mj-lt"/>
                <a:cs typeface="Times New Roman"/>
              </a:rPr>
              <a:t>Statistical</a:t>
            </a:r>
            <a:r>
              <a:rPr lang="es-ES" sz="2500" dirty="0">
                <a:latin typeface="+mj-lt"/>
                <a:cs typeface="Times New Roman"/>
              </a:rPr>
              <a:t> </a:t>
            </a:r>
            <a:r>
              <a:rPr lang="es-ES" sz="2500" dirty="0" err="1">
                <a:latin typeface="+mj-lt"/>
                <a:cs typeface="Times New Roman"/>
              </a:rPr>
              <a:t>Operations</a:t>
            </a:r>
            <a:endParaRPr lang="es-ES" sz="2500" dirty="0">
              <a:latin typeface="+mj-lt"/>
              <a:cs typeface="Times New Roman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42803" y="8964758"/>
            <a:ext cx="1031237" cy="57375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83619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Group"/>
          <p:cNvSpPr/>
          <p:nvPr/>
        </p:nvSpPr>
        <p:spPr>
          <a:xfrm>
            <a:off x="6741108" y="1216703"/>
            <a:ext cx="3560773" cy="9117612"/>
          </a:xfrm>
          <a:prstGeom prst="rect">
            <a:avLst/>
          </a:prstGeom>
          <a:solidFill>
            <a:schemeClr val="accent3">
              <a:alpha val="24000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74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2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s-ES" dirty="0"/>
              <a:t>h2o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350" name="FONTS"/>
          <p:cNvSpPr txBox="1"/>
          <p:nvPr/>
        </p:nvSpPr>
        <p:spPr>
          <a:xfrm>
            <a:off x="3495374" y="1621854"/>
            <a:ext cx="272056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GENERAL COLUMN MANIPULATION</a:t>
            </a:r>
          </a:p>
        </p:txBody>
      </p:sp>
      <p:pic>
        <p:nvPicPr>
          <p:cNvPr id="141" name="Imagen 1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5047" y="316902"/>
            <a:ext cx="1601976" cy="614251"/>
          </a:xfrm>
          <a:prstGeom prst="rect">
            <a:avLst/>
          </a:prstGeom>
        </p:spPr>
      </p:pic>
      <p:sp>
        <p:nvSpPr>
          <p:cNvPr id="139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s-ES" dirty="0"/>
              <a:t>H2O.ai</a:t>
            </a:r>
            <a:r>
              <a:rPr dirty="0"/>
              <a:t>.  •  </a:t>
            </a:r>
            <a:r>
              <a:rPr dirty="0">
                <a:hlinkClick r:id="rId5"/>
              </a:rPr>
              <a:t>CC BY SA</a:t>
            </a:r>
            <a:r>
              <a:rPr dirty="0"/>
              <a:t> </a:t>
            </a:r>
            <a:r>
              <a:rPr lang="es-ES" dirty="0"/>
              <a:t>Juan </a:t>
            </a:r>
            <a:r>
              <a:rPr lang="en-GB" dirty="0" err="1"/>
              <a:t>Telleria</a:t>
            </a:r>
            <a:r>
              <a:rPr lang="en-GB" dirty="0"/>
              <a:t> Ruiz de Aguirre</a:t>
            </a:r>
            <a:r>
              <a:rPr lang="es-ES" dirty="0"/>
              <a:t> </a:t>
            </a:r>
            <a:r>
              <a:rPr dirty="0"/>
              <a:t>• 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jtelleria.rproject@gmail.com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dirty="0"/>
              <a:t>• </a:t>
            </a:r>
            <a:r>
              <a:rPr lang="es-ES" u="sng" dirty="0">
                <a:solidFill>
                  <a:srgbClr val="0070C0"/>
                </a:solidFill>
                <a:hlinkClick r:id="rId7"/>
              </a:rPr>
              <a:t>http://docs.h2o.ai/</a:t>
            </a:r>
            <a:r>
              <a:rPr lang="es-ES" dirty="0">
                <a:solidFill>
                  <a:srgbClr val="0070C0"/>
                </a:solidFill>
              </a:rPr>
              <a:t> </a:t>
            </a:r>
            <a:r>
              <a:rPr dirty="0"/>
              <a:t>•  Learn more at </a:t>
            </a:r>
            <a:r>
              <a:rPr lang="en-US" b="1" dirty="0"/>
              <a:t>H2O.ai documentation</a:t>
            </a:r>
            <a:r>
              <a:rPr lang="es-ES" b="1" dirty="0"/>
              <a:t> </a:t>
            </a:r>
            <a:r>
              <a:rPr lang="en-US" b="1" dirty="0"/>
              <a:t>webpage</a:t>
            </a:r>
            <a:r>
              <a:rPr dirty="0"/>
              <a:t>   •  package version  </a:t>
            </a:r>
            <a:r>
              <a:rPr lang="es-ES" dirty="0"/>
              <a:t>3.16.0.2</a:t>
            </a:r>
            <a:r>
              <a:rPr dirty="0"/>
              <a:t> •  Updated: 201</a:t>
            </a:r>
            <a:r>
              <a:rPr lang="es-ES" dirty="0"/>
              <a:t>8</a:t>
            </a:r>
            <a:r>
              <a:rPr dirty="0"/>
              <a:t>-0</a:t>
            </a:r>
            <a:r>
              <a:rPr lang="es-ES" dirty="0"/>
              <a:t>4</a:t>
            </a:r>
            <a:endParaRPr dirty="0"/>
          </a:p>
        </p:txBody>
      </p:sp>
      <p:sp>
        <p:nvSpPr>
          <p:cNvPr id="41" name="CuadroTexto 40"/>
          <p:cNvSpPr txBox="1"/>
          <p:nvPr/>
        </p:nvSpPr>
        <p:spPr>
          <a:xfrm>
            <a:off x="3495375" y="1748200"/>
            <a:ext cx="3072286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is.na:  </a:t>
            </a:r>
            <a:r>
              <a:rPr lang="en-US" b="0" dirty="0">
                <a:latin typeface="+mn-lt"/>
                <a:cs typeface="Times New Roman"/>
              </a:rPr>
              <a:t>Display missing elements.</a:t>
            </a:r>
            <a:endParaRPr lang="en-US" sz="200" b="0" dirty="0">
              <a:latin typeface="+mn-lt"/>
              <a:cs typeface="Times New Roman"/>
            </a:endParaRPr>
          </a:p>
        </p:txBody>
      </p:sp>
      <p:sp>
        <p:nvSpPr>
          <p:cNvPr id="42" name="FONTS"/>
          <p:cNvSpPr txBox="1"/>
          <p:nvPr/>
        </p:nvSpPr>
        <p:spPr>
          <a:xfrm>
            <a:off x="3495373" y="2076704"/>
            <a:ext cx="219932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ELEMENT INDEX SELECTION</a:t>
            </a:r>
          </a:p>
        </p:txBody>
      </p:sp>
      <p:sp>
        <p:nvSpPr>
          <p:cNvPr id="46" name="Layout Suggestions"/>
          <p:cNvSpPr txBox="1"/>
          <p:nvPr/>
        </p:nvSpPr>
        <p:spPr>
          <a:xfrm>
            <a:off x="3495376" y="1268387"/>
            <a:ext cx="2199320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/>
              <a:t>Data </a:t>
            </a:r>
            <a:r>
              <a:rPr lang="es-ES" dirty="0" err="1"/>
              <a:t>Munging</a:t>
            </a:r>
            <a:r>
              <a:rPr lang="es-ES" dirty="0"/>
              <a:t>  </a:t>
            </a:r>
          </a:p>
        </p:txBody>
      </p:sp>
      <p:sp>
        <p:nvSpPr>
          <p:cNvPr id="47" name="Line"/>
          <p:cNvSpPr/>
          <p:nvPr/>
        </p:nvSpPr>
        <p:spPr>
          <a:xfrm>
            <a:off x="3457862" y="1217208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8" name="CuadroTexto 47"/>
          <p:cNvSpPr txBox="1"/>
          <p:nvPr/>
        </p:nvSpPr>
        <p:spPr>
          <a:xfrm>
            <a:off x="3506429" y="2193575"/>
            <a:ext cx="3061231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h2o.which: </a:t>
            </a:r>
            <a:r>
              <a:rPr lang="en-US" b="0" dirty="0">
                <a:latin typeface="+mn-lt"/>
                <a:cs typeface="Times New Roman"/>
              </a:rPr>
              <a:t>Display the row numbers for which the condition is true.</a:t>
            </a:r>
          </a:p>
        </p:txBody>
      </p:sp>
      <p:sp>
        <p:nvSpPr>
          <p:cNvPr id="51" name="Line"/>
          <p:cNvSpPr/>
          <p:nvPr/>
        </p:nvSpPr>
        <p:spPr>
          <a:xfrm>
            <a:off x="6737882" y="1214010"/>
            <a:ext cx="3564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" name="Basics"/>
          <p:cNvSpPr txBox="1"/>
          <p:nvPr/>
        </p:nvSpPr>
        <p:spPr>
          <a:xfrm>
            <a:off x="6786908" y="1259999"/>
            <a:ext cx="2090316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/>
              <a:t>Data </a:t>
            </a:r>
            <a:r>
              <a:rPr lang="es-ES" dirty="0" err="1"/>
              <a:t>Modeling</a:t>
            </a:r>
            <a:endParaRPr lang="es-ES" dirty="0"/>
          </a:p>
        </p:txBody>
      </p:sp>
      <p:sp>
        <p:nvSpPr>
          <p:cNvPr id="52" name="Layout Suggestions"/>
          <p:cNvSpPr txBox="1"/>
          <p:nvPr/>
        </p:nvSpPr>
        <p:spPr>
          <a:xfrm>
            <a:off x="10499772" y="1267880"/>
            <a:ext cx="2697854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Cluster</a:t>
            </a:r>
            <a:r>
              <a:rPr lang="es-ES" dirty="0"/>
              <a:t> </a:t>
            </a:r>
            <a:r>
              <a:rPr lang="es-ES" dirty="0" err="1"/>
              <a:t>Operations</a:t>
            </a:r>
            <a:endParaRPr lang="es-ES" dirty="0"/>
          </a:p>
        </p:txBody>
      </p:sp>
      <p:sp>
        <p:nvSpPr>
          <p:cNvPr id="60" name="FONTS"/>
          <p:cNvSpPr txBox="1"/>
          <p:nvPr/>
        </p:nvSpPr>
        <p:spPr>
          <a:xfrm>
            <a:off x="3496108" y="2687292"/>
            <a:ext cx="3249791" cy="202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sz="1100" dirty="0"/>
              <a:t>CONDITIONAL ELEMENT VALUE SELECTION</a:t>
            </a:r>
          </a:p>
        </p:txBody>
      </p:sp>
      <p:sp>
        <p:nvSpPr>
          <p:cNvPr id="61" name="CuadroTexto 47"/>
          <p:cNvSpPr txBox="1"/>
          <p:nvPr/>
        </p:nvSpPr>
        <p:spPr>
          <a:xfrm>
            <a:off x="3495373" y="2788363"/>
            <a:ext cx="3072287" cy="7155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h2o.ifelse: </a:t>
            </a:r>
            <a:r>
              <a:rPr lang="en-US" b="0" dirty="0">
                <a:latin typeface="+mn-lt"/>
                <a:cs typeface="Times New Roman"/>
              </a:rPr>
              <a:t>Apply conditional statements  to numeric vectors in H2O parsed data objects.</a:t>
            </a:r>
          </a:p>
        </p:txBody>
      </p:sp>
      <p:sp>
        <p:nvSpPr>
          <p:cNvPr id="64" name="Line"/>
          <p:cNvSpPr/>
          <p:nvPr/>
        </p:nvSpPr>
        <p:spPr>
          <a:xfrm flipV="1">
            <a:off x="3506431" y="2076934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" name="Line"/>
          <p:cNvSpPr/>
          <p:nvPr/>
        </p:nvSpPr>
        <p:spPr>
          <a:xfrm flipV="1">
            <a:off x="3506431" y="2667484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" name="Line"/>
          <p:cNvSpPr/>
          <p:nvPr/>
        </p:nvSpPr>
        <p:spPr>
          <a:xfrm flipV="1">
            <a:off x="3523100" y="3479951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" name="FONTS"/>
          <p:cNvSpPr txBox="1"/>
          <p:nvPr/>
        </p:nvSpPr>
        <p:spPr>
          <a:xfrm>
            <a:off x="3506432" y="3483476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NUMERIC COLUMN MANIPULATIONS</a:t>
            </a:r>
          </a:p>
        </p:txBody>
      </p:sp>
      <p:sp>
        <p:nvSpPr>
          <p:cNvPr id="70" name="CuadroTexto 47"/>
          <p:cNvSpPr txBox="1"/>
          <p:nvPr/>
        </p:nvSpPr>
        <p:spPr>
          <a:xfrm>
            <a:off x="3506430" y="3593633"/>
            <a:ext cx="3077902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pt-BR" dirty="0">
                <a:latin typeface="+mn-lt"/>
                <a:cs typeface="Times New Roman"/>
              </a:rPr>
              <a:t>h2o.cut: </a:t>
            </a:r>
            <a:r>
              <a:rPr lang="pt-BR" b="0" dirty="0" err="1">
                <a:latin typeface="+mn-lt"/>
                <a:cs typeface="Times New Roman"/>
              </a:rPr>
              <a:t>Convert</a:t>
            </a:r>
            <a:r>
              <a:rPr lang="pt-BR" b="0" dirty="0">
                <a:latin typeface="+mn-lt"/>
                <a:cs typeface="Times New Roman"/>
              </a:rPr>
              <a:t> H2O </a:t>
            </a:r>
            <a:r>
              <a:rPr lang="pt-BR" b="0" dirty="0" err="1">
                <a:latin typeface="+mn-lt"/>
                <a:cs typeface="Times New Roman"/>
              </a:rPr>
              <a:t>Numeric</a:t>
            </a:r>
            <a:r>
              <a:rPr lang="pt-BR" b="0" dirty="0">
                <a:latin typeface="+mn-lt"/>
                <a:cs typeface="Times New Roman"/>
              </a:rPr>
              <a:t> Data </a:t>
            </a:r>
            <a:r>
              <a:rPr lang="pt-BR" b="0" dirty="0" err="1">
                <a:latin typeface="+mn-lt"/>
                <a:cs typeface="Times New Roman"/>
              </a:rPr>
              <a:t>to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Factor</a:t>
            </a:r>
            <a:r>
              <a:rPr lang="pt-BR" b="0" dirty="0">
                <a:latin typeface="+mn-lt"/>
                <a:cs typeface="Times New Roman"/>
              </a:rPr>
              <a:t>.</a:t>
            </a:r>
          </a:p>
        </p:txBody>
      </p:sp>
      <p:sp>
        <p:nvSpPr>
          <p:cNvPr id="71" name="Line"/>
          <p:cNvSpPr/>
          <p:nvPr/>
        </p:nvSpPr>
        <p:spPr>
          <a:xfrm flipV="1">
            <a:off x="3523100" y="4065739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" name="FONTS"/>
          <p:cNvSpPr txBox="1"/>
          <p:nvPr/>
        </p:nvSpPr>
        <p:spPr>
          <a:xfrm>
            <a:off x="3506429" y="4061543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CHARACTER COLUMN MANIPULATIONS</a:t>
            </a:r>
          </a:p>
        </p:txBody>
      </p:sp>
      <p:sp>
        <p:nvSpPr>
          <p:cNvPr id="73" name="CuadroTexto 47"/>
          <p:cNvSpPr txBox="1"/>
          <p:nvPr/>
        </p:nvSpPr>
        <p:spPr>
          <a:xfrm>
            <a:off x="3506430" y="4136776"/>
            <a:ext cx="3077902" cy="3146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h2o.strsplit: </a:t>
            </a:r>
            <a:r>
              <a:rPr lang="en-US" b="0" dirty="0">
                <a:latin typeface="+mn-lt"/>
                <a:cs typeface="Times New Roman"/>
              </a:rPr>
              <a:t>String Split: “Splits the given factor column on the input split”.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h2o.tolower: </a:t>
            </a:r>
            <a:r>
              <a:rPr lang="en-US" b="0" dirty="0">
                <a:latin typeface="+mn-lt"/>
                <a:cs typeface="Times New Roman"/>
              </a:rPr>
              <a:t>Convert the characters of a character vector to lower case.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h2o.toupper: </a:t>
            </a:r>
            <a:r>
              <a:rPr lang="en-US" b="0" dirty="0">
                <a:latin typeface="+mn-lt"/>
                <a:cs typeface="Times New Roman"/>
              </a:rPr>
              <a:t>Convert the characters of a character vector to lower case.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h2o.trim: </a:t>
            </a:r>
            <a:r>
              <a:rPr lang="en-US" b="0" dirty="0">
                <a:latin typeface="+mn-lt"/>
                <a:cs typeface="Times New Roman"/>
              </a:rPr>
              <a:t>Trim spaces: “Remove leading and trailing white space”.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h2o.gsub: </a:t>
            </a:r>
            <a:r>
              <a:rPr lang="en-US" b="0" dirty="0">
                <a:latin typeface="+mn-lt"/>
                <a:cs typeface="Times New Roman"/>
              </a:rPr>
              <a:t>Match a pattern  &amp; replace </a:t>
            </a:r>
            <a:r>
              <a:rPr lang="en-US" i="1" dirty="0">
                <a:latin typeface="+mn-lt"/>
                <a:cs typeface="Times New Roman"/>
              </a:rPr>
              <a:t>all</a:t>
            </a:r>
            <a:r>
              <a:rPr lang="en-US" u="sng" dirty="0">
                <a:latin typeface="+mn-lt"/>
                <a:cs typeface="Times New Roman"/>
              </a:rPr>
              <a:t> </a:t>
            </a:r>
            <a:r>
              <a:rPr lang="en-US" b="0" dirty="0">
                <a:latin typeface="+mn-lt"/>
                <a:cs typeface="Times New Roman"/>
              </a:rPr>
              <a:t>instances (occurrences) of the matched pattern with the replacement string globally.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h2o.sub: </a:t>
            </a:r>
            <a:r>
              <a:rPr lang="en-US" b="0" dirty="0">
                <a:latin typeface="+mn-lt"/>
                <a:cs typeface="Times New Roman"/>
              </a:rPr>
              <a:t>Match a pattern  &amp; replace the </a:t>
            </a:r>
            <a:r>
              <a:rPr lang="en-US" i="1" dirty="0">
                <a:latin typeface="+mn-lt"/>
                <a:cs typeface="Times New Roman"/>
              </a:rPr>
              <a:t>first</a:t>
            </a:r>
            <a:r>
              <a:rPr lang="en-US" b="0" dirty="0">
                <a:latin typeface="+mn-lt"/>
                <a:cs typeface="Times New Roman"/>
              </a:rPr>
              <a:t> instance (occurrence) of the matched pattern  with the replacement string.</a:t>
            </a:r>
          </a:p>
        </p:txBody>
      </p:sp>
      <p:sp>
        <p:nvSpPr>
          <p:cNvPr id="74" name="Line"/>
          <p:cNvSpPr/>
          <p:nvPr/>
        </p:nvSpPr>
        <p:spPr>
          <a:xfrm flipV="1">
            <a:off x="3523100" y="7215608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6" name="FONTS"/>
          <p:cNvSpPr txBox="1"/>
          <p:nvPr/>
        </p:nvSpPr>
        <p:spPr>
          <a:xfrm>
            <a:off x="3506428" y="7243581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FACTOR LEVEL MANIPULATIONS</a:t>
            </a:r>
          </a:p>
        </p:txBody>
      </p:sp>
      <p:sp>
        <p:nvSpPr>
          <p:cNvPr id="77" name="CuadroTexto 47"/>
          <p:cNvSpPr txBox="1"/>
          <p:nvPr/>
        </p:nvSpPr>
        <p:spPr>
          <a:xfrm>
            <a:off x="3514765" y="7370822"/>
            <a:ext cx="3077902" cy="6898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h2o.levels: </a:t>
            </a:r>
            <a:r>
              <a:rPr lang="en-US" b="0" dirty="0">
                <a:latin typeface="+mn-lt"/>
                <a:cs typeface="Times New Roman"/>
              </a:rPr>
              <a:t>Display a list of the unique values found in a column of categorical data.</a:t>
            </a:r>
          </a:p>
        </p:txBody>
      </p:sp>
      <p:sp>
        <p:nvSpPr>
          <p:cNvPr id="80" name="FONTS"/>
          <p:cNvSpPr txBox="1"/>
          <p:nvPr/>
        </p:nvSpPr>
        <p:spPr>
          <a:xfrm>
            <a:off x="3506428" y="8063553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DATE MANIPULATIONS</a:t>
            </a:r>
          </a:p>
        </p:txBody>
      </p:sp>
      <p:sp>
        <p:nvSpPr>
          <p:cNvPr id="81" name="CuadroTexto 47"/>
          <p:cNvSpPr txBox="1"/>
          <p:nvPr/>
        </p:nvSpPr>
        <p:spPr>
          <a:xfrm>
            <a:off x="3506428" y="8151153"/>
            <a:ext cx="3077902" cy="1356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h2o.month: </a:t>
            </a:r>
            <a:r>
              <a:rPr lang="en-US" b="0" dirty="0">
                <a:latin typeface="+mn-lt"/>
                <a:cs typeface="Times New Roman"/>
              </a:rPr>
              <a:t>Convert the entries of a H2OParsedData  object from milliseconds to months (on a 0 to 11 scale).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h2o.year: </a:t>
            </a:r>
            <a:r>
              <a:rPr lang="en-US" b="0" dirty="0">
                <a:latin typeface="+mn-lt"/>
                <a:cs typeface="Times New Roman"/>
              </a:rPr>
              <a:t>Convert the entries of a H2OParsedData object from milliseconds to years, indexed starting from 1900.</a:t>
            </a:r>
          </a:p>
        </p:txBody>
      </p:sp>
      <p:sp>
        <p:nvSpPr>
          <p:cNvPr id="83" name="FONTS"/>
          <p:cNvSpPr txBox="1"/>
          <p:nvPr/>
        </p:nvSpPr>
        <p:spPr>
          <a:xfrm>
            <a:off x="3506428" y="9515003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MATRIX OPERATIONS</a:t>
            </a:r>
          </a:p>
        </p:txBody>
      </p:sp>
      <p:sp>
        <p:nvSpPr>
          <p:cNvPr id="84" name="CuadroTexto 47"/>
          <p:cNvSpPr txBox="1"/>
          <p:nvPr/>
        </p:nvSpPr>
        <p:spPr>
          <a:xfrm>
            <a:off x="3489758" y="9625409"/>
            <a:ext cx="3077902" cy="7565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%∗%: </a:t>
            </a:r>
            <a:r>
              <a:rPr lang="en-US" b="0" dirty="0">
                <a:latin typeface="+mn-lt"/>
                <a:cs typeface="Times New Roman"/>
              </a:rPr>
              <a:t>Multiply two </a:t>
            </a:r>
            <a:r>
              <a:rPr lang="en-US" b="0" dirty="0">
                <a:cs typeface="Times New Roman"/>
              </a:rPr>
              <a:t>conformable </a:t>
            </a:r>
            <a:r>
              <a:rPr lang="en-US" b="0" dirty="0">
                <a:latin typeface="+mn-lt"/>
                <a:cs typeface="Times New Roman"/>
              </a:rPr>
              <a:t>matrices.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t:</a:t>
            </a:r>
            <a:r>
              <a:rPr lang="en-US" b="0" dirty="0">
                <a:latin typeface="+mn-lt"/>
                <a:cs typeface="Times New Roman"/>
              </a:rPr>
              <a:t> Given a matrix or </a:t>
            </a:r>
            <a:r>
              <a:rPr lang="en-US" b="0" dirty="0" err="1">
                <a:latin typeface="+mn-lt"/>
                <a:cs typeface="Times New Roman"/>
              </a:rPr>
              <a:t>data.frame</a:t>
            </a:r>
            <a:r>
              <a:rPr lang="en-US" b="0" dirty="0">
                <a:latin typeface="+mn-lt"/>
                <a:cs typeface="Times New Roman"/>
              </a:rPr>
              <a:t>  x, t returns the transpose of x.</a:t>
            </a:r>
          </a:p>
        </p:txBody>
      </p:sp>
      <p:sp>
        <p:nvSpPr>
          <p:cNvPr id="85" name="Line"/>
          <p:cNvSpPr/>
          <p:nvPr/>
        </p:nvSpPr>
        <p:spPr>
          <a:xfrm flipV="1">
            <a:off x="3514765" y="9484225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6" name="Line"/>
          <p:cNvSpPr/>
          <p:nvPr/>
        </p:nvSpPr>
        <p:spPr>
          <a:xfrm flipV="1">
            <a:off x="3514765" y="8031915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8" name="FONTS"/>
          <p:cNvSpPr txBox="1"/>
          <p:nvPr/>
        </p:nvSpPr>
        <p:spPr>
          <a:xfrm>
            <a:off x="6768128" y="1600161"/>
            <a:ext cx="330058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MODEL TRAINING: SUPERVISED LEARNING</a:t>
            </a:r>
          </a:p>
        </p:txBody>
      </p:sp>
      <p:sp>
        <p:nvSpPr>
          <p:cNvPr id="89" name="CuadroTexto 144"/>
          <p:cNvSpPr txBox="1"/>
          <p:nvPr/>
        </p:nvSpPr>
        <p:spPr>
          <a:xfrm>
            <a:off x="6746717" y="1666887"/>
            <a:ext cx="3555164" cy="21030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h2o.deeplearning: </a:t>
            </a:r>
            <a:r>
              <a:rPr lang="en-US" sz="1150" b="0" dirty="0">
                <a:latin typeface="+mn-lt"/>
                <a:cs typeface="Times New Roman"/>
              </a:rPr>
              <a:t>Deep Learning Neural Networks.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h2o.gbm: </a:t>
            </a:r>
            <a:r>
              <a:rPr lang="en-US" sz="1150" b="0" dirty="0">
                <a:latin typeface="+mn-lt"/>
                <a:cs typeface="Times New Roman"/>
              </a:rPr>
              <a:t>Gradient Boosted Classification Trees and Gradient Boosted Regression Trees.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h2o.glm: </a:t>
            </a:r>
            <a:r>
              <a:rPr lang="en-US" sz="1150" b="0" dirty="0">
                <a:latin typeface="+mn-lt"/>
                <a:cs typeface="Times New Roman"/>
              </a:rPr>
              <a:t>Generalized Linear Model, fit by specifying a response variable, a set of predictors, and a description of the error distribution.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h2o.naiveBayes: </a:t>
            </a:r>
            <a:r>
              <a:rPr lang="en-US" sz="1150" b="0" dirty="0">
                <a:latin typeface="+mn-lt"/>
                <a:cs typeface="Times New Roman"/>
              </a:rPr>
              <a:t>Naive Bayes Classifier.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h2o.randomForest: </a:t>
            </a:r>
            <a:r>
              <a:rPr lang="en-US" sz="1150" b="0" dirty="0">
                <a:latin typeface="+mn-lt"/>
                <a:cs typeface="Times New Roman"/>
              </a:rPr>
              <a:t>Random Forest Classification.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h2o.xgboost: </a:t>
            </a:r>
            <a:r>
              <a:rPr lang="en-US" sz="1150" b="0" dirty="0">
                <a:latin typeface="+mn-lt"/>
                <a:cs typeface="Times New Roman"/>
              </a:rPr>
              <a:t>Extreme Gradient Boosted Model.</a:t>
            </a:r>
          </a:p>
        </p:txBody>
      </p:sp>
      <p:sp>
        <p:nvSpPr>
          <p:cNvPr id="65" name="Line"/>
          <p:cNvSpPr/>
          <p:nvPr/>
        </p:nvSpPr>
        <p:spPr>
          <a:xfrm flipV="1">
            <a:off x="6788681" y="3702546"/>
            <a:ext cx="3492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" name="FONTS"/>
          <p:cNvSpPr txBox="1"/>
          <p:nvPr/>
        </p:nvSpPr>
        <p:spPr>
          <a:xfrm>
            <a:off x="6768127" y="3698944"/>
            <a:ext cx="353375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MODEL TRAINING: UNSUPERVISED LEARNING</a:t>
            </a:r>
          </a:p>
        </p:txBody>
      </p:sp>
      <p:sp>
        <p:nvSpPr>
          <p:cNvPr id="75" name="CuadroTexto 144"/>
          <p:cNvSpPr txBox="1"/>
          <p:nvPr/>
        </p:nvSpPr>
        <p:spPr>
          <a:xfrm>
            <a:off x="6746717" y="3791475"/>
            <a:ext cx="3555164" cy="13977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cs typeface="Times New Roman"/>
              </a:rPr>
              <a:t>h2o.prcomp: </a:t>
            </a:r>
            <a:r>
              <a:rPr lang="en-US" sz="1150" b="0" dirty="0">
                <a:cs typeface="Times New Roman"/>
              </a:rPr>
              <a:t>Principal Components Analysis.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sz="1150" dirty="0">
                <a:cs typeface="Times New Roman"/>
              </a:rPr>
              <a:t>h2o.kmeans: </a:t>
            </a:r>
            <a:r>
              <a:rPr lang="en-US" sz="1150" b="0" dirty="0">
                <a:cs typeface="Times New Roman"/>
              </a:rPr>
              <a:t>k-means Clustering.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h2o.anomaly: </a:t>
            </a:r>
            <a:r>
              <a:rPr lang="en-US" sz="1150" b="0" dirty="0">
                <a:latin typeface="+mn-lt"/>
                <a:cs typeface="Times New Roman"/>
              </a:rPr>
              <a:t>Detect anomalies using a H2O deep learning model with auto-encoding.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h2o.deepfeatures: </a:t>
            </a:r>
            <a:r>
              <a:rPr lang="en-US" sz="1150" b="0" dirty="0">
                <a:latin typeface="+mn-lt"/>
                <a:cs typeface="Times New Roman"/>
              </a:rPr>
              <a:t>Extract the non-linear features using a H2O deep learning model.</a:t>
            </a:r>
          </a:p>
        </p:txBody>
      </p:sp>
      <p:sp>
        <p:nvSpPr>
          <p:cNvPr id="78" name="Line"/>
          <p:cNvSpPr/>
          <p:nvPr/>
        </p:nvSpPr>
        <p:spPr>
          <a:xfrm flipV="1">
            <a:off x="6788682" y="5153664"/>
            <a:ext cx="3456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9" name="FONTS"/>
          <p:cNvSpPr txBox="1"/>
          <p:nvPr/>
        </p:nvSpPr>
        <p:spPr>
          <a:xfrm>
            <a:off x="6759399" y="5154677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GRID SEARCH</a:t>
            </a:r>
          </a:p>
        </p:txBody>
      </p:sp>
      <p:sp>
        <p:nvSpPr>
          <p:cNvPr id="82" name="CuadroTexto 144"/>
          <p:cNvSpPr txBox="1"/>
          <p:nvPr/>
        </p:nvSpPr>
        <p:spPr>
          <a:xfrm>
            <a:off x="6757777" y="5266071"/>
            <a:ext cx="3544104" cy="4897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h2o.grid: </a:t>
            </a:r>
            <a:r>
              <a:rPr lang="en-US" sz="1150" b="0" dirty="0">
                <a:latin typeface="+mn-lt"/>
                <a:cs typeface="Times New Roman"/>
              </a:rPr>
              <a:t>Efficient method to build multiple models with different hyperparameters.</a:t>
            </a:r>
          </a:p>
        </p:txBody>
      </p:sp>
      <p:sp>
        <p:nvSpPr>
          <p:cNvPr id="87" name="Line"/>
          <p:cNvSpPr/>
          <p:nvPr/>
        </p:nvSpPr>
        <p:spPr>
          <a:xfrm flipV="1">
            <a:off x="6788680" y="5718819"/>
            <a:ext cx="3456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0" name="FONTS"/>
          <p:cNvSpPr txBox="1"/>
          <p:nvPr/>
        </p:nvSpPr>
        <p:spPr>
          <a:xfrm>
            <a:off x="6765749" y="5726492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MODEL SCORING</a:t>
            </a:r>
          </a:p>
        </p:txBody>
      </p:sp>
      <p:sp>
        <p:nvSpPr>
          <p:cNvPr id="91" name="CuadroTexto 144"/>
          <p:cNvSpPr txBox="1"/>
          <p:nvPr/>
        </p:nvSpPr>
        <p:spPr>
          <a:xfrm>
            <a:off x="6753239" y="5830266"/>
            <a:ext cx="3548641" cy="4897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h2o.predict: </a:t>
            </a:r>
            <a:r>
              <a:rPr lang="en-US" sz="1150" b="0" dirty="0">
                <a:latin typeface="+mn-lt"/>
                <a:cs typeface="Times New Roman"/>
              </a:rPr>
              <a:t>Obtain predictions from various fitted H2O model objects.</a:t>
            </a:r>
          </a:p>
        </p:txBody>
      </p:sp>
      <p:sp>
        <p:nvSpPr>
          <p:cNvPr id="92" name="Line"/>
          <p:cNvSpPr/>
          <p:nvPr/>
        </p:nvSpPr>
        <p:spPr>
          <a:xfrm flipV="1">
            <a:off x="6788674" y="6286821"/>
            <a:ext cx="3456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3" name="FONTS"/>
          <p:cNvSpPr txBox="1"/>
          <p:nvPr/>
        </p:nvSpPr>
        <p:spPr>
          <a:xfrm>
            <a:off x="6765739" y="6302758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MODEL METRICS</a:t>
            </a:r>
          </a:p>
        </p:txBody>
      </p:sp>
      <p:sp>
        <p:nvSpPr>
          <p:cNvPr id="94" name="CuadroTexto 144"/>
          <p:cNvSpPr txBox="1"/>
          <p:nvPr/>
        </p:nvSpPr>
        <p:spPr>
          <a:xfrm>
            <a:off x="6753239" y="6405451"/>
            <a:ext cx="3527442" cy="8437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ho2.model metrics: </a:t>
            </a:r>
            <a:r>
              <a:rPr lang="en-US" sz="1150" b="0" dirty="0">
                <a:latin typeface="+mn-lt"/>
                <a:cs typeface="Times New Roman"/>
              </a:rPr>
              <a:t>Given predicted values (target  for regression, class-1 probabilities, or binomial or per-class probabilities for multinomial), compute a model metrics object.</a:t>
            </a:r>
          </a:p>
        </p:txBody>
      </p:sp>
      <p:sp>
        <p:nvSpPr>
          <p:cNvPr id="95" name="Line"/>
          <p:cNvSpPr/>
          <p:nvPr/>
        </p:nvSpPr>
        <p:spPr>
          <a:xfrm flipV="1">
            <a:off x="6788672" y="7201858"/>
            <a:ext cx="3456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6" name="FONTS"/>
          <p:cNvSpPr txBox="1"/>
          <p:nvPr/>
        </p:nvSpPr>
        <p:spPr>
          <a:xfrm>
            <a:off x="6765739" y="7213669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REGRESSION MODEL HELPER</a:t>
            </a:r>
          </a:p>
        </p:txBody>
      </p:sp>
      <p:sp>
        <p:nvSpPr>
          <p:cNvPr id="97" name="CuadroTexto 144"/>
          <p:cNvSpPr txBox="1"/>
          <p:nvPr/>
        </p:nvSpPr>
        <p:spPr>
          <a:xfrm>
            <a:off x="6732773" y="7318123"/>
            <a:ext cx="3569107" cy="6667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h2o.mse: </a:t>
            </a:r>
            <a:r>
              <a:rPr lang="en-US" sz="1150" b="0" dirty="0">
                <a:latin typeface="+mn-lt"/>
                <a:cs typeface="Times New Roman"/>
              </a:rPr>
              <a:t>Display the mean squared error calculated from a column of predicted responses and a column of actual (reference) responses.</a:t>
            </a:r>
          </a:p>
        </p:txBody>
      </p:sp>
      <p:sp>
        <p:nvSpPr>
          <p:cNvPr id="98" name="FONTS"/>
          <p:cNvSpPr txBox="1"/>
          <p:nvPr/>
        </p:nvSpPr>
        <p:spPr>
          <a:xfrm>
            <a:off x="6767675" y="7972209"/>
            <a:ext cx="272056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CLASSIFICATION MODEL HELPERS</a:t>
            </a:r>
          </a:p>
        </p:txBody>
      </p:sp>
      <p:sp>
        <p:nvSpPr>
          <p:cNvPr id="99" name="CuadroTexto 144"/>
          <p:cNvSpPr txBox="1"/>
          <p:nvPr/>
        </p:nvSpPr>
        <p:spPr>
          <a:xfrm>
            <a:off x="6761037" y="8065412"/>
            <a:ext cx="3540843" cy="16413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h2o.accuracy: </a:t>
            </a:r>
            <a:r>
              <a:rPr lang="en-US" sz="1150" b="0" dirty="0">
                <a:latin typeface="+mn-lt"/>
                <a:cs typeface="Times New Roman"/>
              </a:rPr>
              <a:t>Between cluster sum of squares.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h2o.auc: </a:t>
            </a:r>
            <a:r>
              <a:rPr lang="en-US" sz="1150" b="0" dirty="0">
                <a:latin typeface="+mn-lt"/>
                <a:cs typeface="Times New Roman"/>
              </a:rPr>
              <a:t>AUC (area under ROC curve).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h2o.confusionMatrix: </a:t>
            </a:r>
            <a:r>
              <a:rPr lang="en-US" sz="1150" b="0" dirty="0">
                <a:latin typeface="+mn-lt"/>
                <a:cs typeface="Times New Roman"/>
              </a:rPr>
              <a:t>Display prediction errors for classification data </a:t>
            </a:r>
            <a:r>
              <a:rPr lang="en-US" sz="1150" b="0" dirty="0">
                <a:cs typeface="Times New Roman"/>
              </a:rPr>
              <a:t>(predicted vs reference)</a:t>
            </a:r>
            <a:r>
              <a:rPr lang="en-US" sz="1150" b="0" dirty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h2o.hit_ratio_table: </a:t>
            </a:r>
            <a:r>
              <a:rPr lang="en-US" sz="1150" b="0" dirty="0">
                <a:latin typeface="+mn-lt"/>
                <a:cs typeface="Times New Roman"/>
              </a:rPr>
              <a:t>Retrieve the Hit Ratios.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h2o.performance: </a:t>
            </a:r>
            <a:r>
              <a:rPr lang="en-US" sz="1150" b="0" dirty="0">
                <a:latin typeface="+mn-lt"/>
                <a:cs typeface="Times New Roman"/>
              </a:rPr>
              <a:t>Evaluate the predictive performance of a model via various measures.</a:t>
            </a:r>
          </a:p>
        </p:txBody>
      </p:sp>
      <p:sp>
        <p:nvSpPr>
          <p:cNvPr id="100" name="Line"/>
          <p:cNvSpPr/>
          <p:nvPr/>
        </p:nvSpPr>
        <p:spPr>
          <a:xfrm flipV="1">
            <a:off x="6795905" y="9679477"/>
            <a:ext cx="3456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1" name="FONTS"/>
          <p:cNvSpPr txBox="1"/>
          <p:nvPr/>
        </p:nvSpPr>
        <p:spPr>
          <a:xfrm>
            <a:off x="6746375" y="9669188"/>
            <a:ext cx="297427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CLUSTERING MODEL HELPER</a:t>
            </a:r>
          </a:p>
        </p:txBody>
      </p:sp>
      <p:sp>
        <p:nvSpPr>
          <p:cNvPr id="102" name="CuadroTexto 144"/>
          <p:cNvSpPr txBox="1"/>
          <p:nvPr/>
        </p:nvSpPr>
        <p:spPr>
          <a:xfrm>
            <a:off x="6731000" y="9784683"/>
            <a:ext cx="3570879" cy="5564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h2o.betweenss: </a:t>
            </a:r>
            <a:r>
              <a:rPr lang="en-US" sz="1150" b="0" dirty="0">
                <a:latin typeface="+mn-lt"/>
                <a:cs typeface="Times New Roman"/>
              </a:rPr>
              <a:t>Between Cluster Sum of Squares.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h2o.centers: </a:t>
            </a:r>
            <a:r>
              <a:rPr lang="en-US" sz="1150" b="0" dirty="0">
                <a:latin typeface="+mn-lt"/>
                <a:cs typeface="Times New Roman"/>
              </a:rPr>
              <a:t>Retrieve the Model Centers.</a:t>
            </a:r>
          </a:p>
        </p:txBody>
      </p:sp>
      <p:sp>
        <p:nvSpPr>
          <p:cNvPr id="106" name="Line"/>
          <p:cNvSpPr/>
          <p:nvPr/>
        </p:nvSpPr>
        <p:spPr>
          <a:xfrm>
            <a:off x="10463058" y="1214010"/>
            <a:ext cx="3276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1" name="Line"/>
          <p:cNvSpPr/>
          <p:nvPr/>
        </p:nvSpPr>
        <p:spPr>
          <a:xfrm>
            <a:off x="6737882" y="10330327"/>
            <a:ext cx="3564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3" name="FONTS"/>
          <p:cNvSpPr txBox="1"/>
          <p:nvPr/>
        </p:nvSpPr>
        <p:spPr>
          <a:xfrm>
            <a:off x="10470787" y="1619819"/>
            <a:ext cx="252152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KEY VALUE STORE ACCESS</a:t>
            </a:r>
          </a:p>
        </p:txBody>
      </p:sp>
      <p:sp>
        <p:nvSpPr>
          <p:cNvPr id="114" name="CuadroTexto 144"/>
          <p:cNvSpPr txBox="1"/>
          <p:nvPr/>
        </p:nvSpPr>
        <p:spPr>
          <a:xfrm>
            <a:off x="10468324" y="1746605"/>
            <a:ext cx="3270734" cy="18183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h2o.assign: </a:t>
            </a:r>
            <a:r>
              <a:rPr lang="en-US" sz="1150" b="0" dirty="0">
                <a:latin typeface="+mn-lt"/>
                <a:cs typeface="Times New Roman"/>
              </a:rPr>
              <a:t>Assign H2O </a:t>
            </a:r>
            <a:r>
              <a:rPr lang="en-US" sz="1150" b="0" dirty="0" err="1">
                <a:latin typeface="+mn-lt"/>
                <a:cs typeface="Times New Roman"/>
              </a:rPr>
              <a:t>hex.keys</a:t>
            </a:r>
            <a:r>
              <a:rPr lang="en-US" sz="1150" b="0" dirty="0">
                <a:latin typeface="+mn-lt"/>
                <a:cs typeface="Times New Roman"/>
              </a:rPr>
              <a:t> to R objects.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h2o.getFrame: </a:t>
            </a:r>
            <a:r>
              <a:rPr lang="en-US" sz="1150" b="0" dirty="0">
                <a:latin typeface="+mn-lt"/>
                <a:cs typeface="Times New Roman"/>
              </a:rPr>
              <a:t>Get </a:t>
            </a:r>
            <a:r>
              <a:rPr lang="en-US" sz="1150" b="0" dirty="0">
                <a:cs typeface="Times New Roman"/>
              </a:rPr>
              <a:t>H2O dataset R</a:t>
            </a:r>
            <a:r>
              <a:rPr lang="en-US" sz="1150" b="0" dirty="0">
                <a:latin typeface="+mn-lt"/>
                <a:cs typeface="Times New Roman"/>
              </a:rPr>
              <a:t>eference.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h2o.getModel: </a:t>
            </a:r>
            <a:r>
              <a:rPr lang="en-US" sz="1150" b="0" dirty="0">
                <a:latin typeface="+mn-lt"/>
                <a:cs typeface="Times New Roman"/>
              </a:rPr>
              <a:t>Get </a:t>
            </a:r>
            <a:r>
              <a:rPr lang="en-US" sz="1150" b="0" dirty="0">
                <a:cs typeface="Times New Roman"/>
              </a:rPr>
              <a:t>H2O model</a:t>
            </a:r>
            <a:r>
              <a:rPr lang="en-US" sz="1150" b="0" dirty="0">
                <a:latin typeface="+mn-lt"/>
                <a:cs typeface="Times New Roman"/>
              </a:rPr>
              <a:t> reference.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h2o.ls: </a:t>
            </a:r>
            <a:r>
              <a:rPr lang="en-US" sz="1150" b="0" dirty="0">
                <a:latin typeface="+mn-lt"/>
                <a:cs typeface="Times New Roman"/>
              </a:rPr>
              <a:t>Display a list of object keys in the running instance of H2O.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h2o.rm: </a:t>
            </a:r>
            <a:r>
              <a:rPr lang="en-US" sz="1150" b="0" dirty="0">
                <a:latin typeface="+mn-lt"/>
                <a:cs typeface="Times New Roman"/>
              </a:rPr>
              <a:t>Remove H2O objects from the server where the instance of H2O is running, but does not remove it from the R environment.</a:t>
            </a:r>
          </a:p>
        </p:txBody>
      </p:sp>
      <p:sp>
        <p:nvSpPr>
          <p:cNvPr id="115" name="Line"/>
          <p:cNvSpPr/>
          <p:nvPr/>
        </p:nvSpPr>
        <p:spPr>
          <a:xfrm flipV="1">
            <a:off x="10490488" y="3503619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6" name="FONTS"/>
          <p:cNvSpPr txBox="1"/>
          <p:nvPr/>
        </p:nvSpPr>
        <p:spPr>
          <a:xfrm>
            <a:off x="10470787" y="3510403"/>
            <a:ext cx="223298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OBJECT SERIALIZATION</a:t>
            </a:r>
          </a:p>
        </p:txBody>
      </p:sp>
      <p:sp>
        <p:nvSpPr>
          <p:cNvPr id="117" name="CuadroTexto 144"/>
          <p:cNvSpPr txBox="1"/>
          <p:nvPr/>
        </p:nvSpPr>
        <p:spPr>
          <a:xfrm>
            <a:off x="10470786" y="3642938"/>
            <a:ext cx="3268271" cy="5564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h2o.loadModel: </a:t>
            </a:r>
            <a:r>
              <a:rPr lang="en-US" sz="1150" b="0" dirty="0">
                <a:latin typeface="+mn-lt"/>
                <a:cs typeface="Times New Roman"/>
              </a:rPr>
              <a:t>Load H2OModel from disk.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h2o.saveModel: </a:t>
            </a:r>
            <a:r>
              <a:rPr lang="en-US" sz="1150" b="0" dirty="0">
                <a:latin typeface="+mn-lt"/>
                <a:cs typeface="Times New Roman"/>
              </a:rPr>
              <a:t>Save H2OModel object to disk.</a:t>
            </a:r>
          </a:p>
        </p:txBody>
      </p:sp>
      <p:sp>
        <p:nvSpPr>
          <p:cNvPr id="118" name="Line"/>
          <p:cNvSpPr/>
          <p:nvPr/>
        </p:nvSpPr>
        <p:spPr>
          <a:xfrm flipV="1">
            <a:off x="10489834" y="4165580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3" name="Line"/>
          <p:cNvSpPr/>
          <p:nvPr/>
        </p:nvSpPr>
        <p:spPr>
          <a:xfrm flipV="1">
            <a:off x="6788672" y="7957183"/>
            <a:ext cx="3456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" name="FONTS"/>
          <p:cNvSpPr txBox="1"/>
          <p:nvPr/>
        </p:nvSpPr>
        <p:spPr>
          <a:xfrm>
            <a:off x="10470787" y="4177909"/>
            <a:ext cx="218810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CLUSTER CONNECTION</a:t>
            </a:r>
          </a:p>
        </p:txBody>
      </p:sp>
      <p:sp>
        <p:nvSpPr>
          <p:cNvPr id="105" name="CuadroTexto 144"/>
          <p:cNvSpPr txBox="1"/>
          <p:nvPr/>
        </p:nvSpPr>
        <p:spPr>
          <a:xfrm>
            <a:off x="10470786" y="4290612"/>
            <a:ext cx="3268271" cy="9104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h2o.init ( </a:t>
            </a:r>
            <a:r>
              <a:rPr lang="en-US" sz="1150" dirty="0" err="1">
                <a:latin typeface="+mn-lt"/>
                <a:cs typeface="Times New Roman"/>
              </a:rPr>
              <a:t>nthreads</a:t>
            </a:r>
            <a:r>
              <a:rPr lang="en-US" sz="1150" dirty="0">
                <a:latin typeface="+mn-lt"/>
                <a:cs typeface="Times New Roman"/>
              </a:rPr>
              <a:t> = -1 ):</a:t>
            </a:r>
            <a:r>
              <a:rPr lang="en-US" sz="1150" b="0" dirty="0">
                <a:latin typeface="+mn-lt"/>
                <a:cs typeface="Times New Roman"/>
              </a:rPr>
              <a:t> Connect to a running H2O instance using all CPUs on the host.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h2o.shutdown: </a:t>
            </a:r>
            <a:r>
              <a:rPr lang="en-US" sz="1150" b="0" dirty="0">
                <a:latin typeface="+mn-lt"/>
                <a:cs typeface="Times New Roman"/>
              </a:rPr>
              <a:t>Shut down the specified H2O instance.  All data  on the server will be lost!</a:t>
            </a:r>
          </a:p>
        </p:txBody>
      </p:sp>
      <p:sp>
        <p:nvSpPr>
          <p:cNvPr id="108" name="Line"/>
          <p:cNvSpPr/>
          <p:nvPr/>
        </p:nvSpPr>
        <p:spPr>
          <a:xfrm flipV="1">
            <a:off x="10451734" y="5161010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9" name="FONTS"/>
          <p:cNvSpPr txBox="1"/>
          <p:nvPr/>
        </p:nvSpPr>
        <p:spPr>
          <a:xfrm>
            <a:off x="10470787" y="5173339"/>
            <a:ext cx="1785745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LOAD BALANCING</a:t>
            </a:r>
          </a:p>
        </p:txBody>
      </p:sp>
      <p:sp>
        <p:nvSpPr>
          <p:cNvPr id="120" name="CuadroTexto 144"/>
          <p:cNvSpPr txBox="1"/>
          <p:nvPr/>
        </p:nvSpPr>
        <p:spPr>
          <a:xfrm>
            <a:off x="10473058" y="5284291"/>
            <a:ext cx="3268271" cy="8693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h2o.rebalance: </a:t>
            </a:r>
            <a:r>
              <a:rPr lang="en-US" sz="1150" b="0" dirty="0">
                <a:latin typeface="+mn-lt"/>
                <a:cs typeface="Times New Roman"/>
              </a:rPr>
              <a:t>Rebalance (repartition) an existing H2O dataset into given number of chunks (per </a:t>
            </a:r>
            <a:r>
              <a:rPr lang="en-US" sz="1150" b="0" dirty="0" err="1">
                <a:latin typeface="+mn-lt"/>
                <a:cs typeface="Times New Roman"/>
              </a:rPr>
              <a:t>Vec</a:t>
            </a:r>
            <a:r>
              <a:rPr lang="en-US" sz="1150" b="0" dirty="0">
                <a:latin typeface="+mn-lt"/>
                <a:cs typeface="Times New Roman"/>
              </a:rPr>
              <a:t>), for load-balancing across multiple threads or nodes.</a:t>
            </a:r>
          </a:p>
        </p:txBody>
      </p:sp>
      <p:sp>
        <p:nvSpPr>
          <p:cNvPr id="121" name="Line"/>
          <p:cNvSpPr/>
          <p:nvPr/>
        </p:nvSpPr>
        <p:spPr>
          <a:xfrm flipV="1">
            <a:off x="10481302" y="6128482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2" name="FONTS"/>
          <p:cNvSpPr txBox="1"/>
          <p:nvPr/>
        </p:nvSpPr>
        <p:spPr>
          <a:xfrm>
            <a:off x="10470787" y="6151239"/>
            <a:ext cx="224099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CLUSTER INFORMATION</a:t>
            </a:r>
          </a:p>
        </p:txBody>
      </p:sp>
      <p:sp>
        <p:nvSpPr>
          <p:cNvPr id="123" name="CuadroTexto 144"/>
          <p:cNvSpPr txBox="1"/>
          <p:nvPr/>
        </p:nvSpPr>
        <p:spPr>
          <a:xfrm>
            <a:off x="10475330" y="6283035"/>
            <a:ext cx="3268271" cy="10873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h2o.clusterInfo: </a:t>
            </a:r>
            <a:r>
              <a:rPr lang="en-US" sz="1150" b="0" dirty="0">
                <a:latin typeface="+mn-lt"/>
                <a:cs typeface="Times New Roman"/>
              </a:rPr>
              <a:t>Display the name, version, uptime, total nodes, total memory, total cores and health of a cluster running H2O.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h2o.clusterStatus: </a:t>
            </a:r>
            <a:r>
              <a:rPr lang="en-US" sz="1150" b="0" dirty="0">
                <a:latin typeface="+mn-lt"/>
                <a:cs typeface="Times New Roman"/>
              </a:rPr>
              <a:t>Retrieve information on the status of the cluster running H2O.</a:t>
            </a:r>
          </a:p>
        </p:txBody>
      </p:sp>
      <p:sp>
        <p:nvSpPr>
          <p:cNvPr id="124" name="Line"/>
          <p:cNvSpPr/>
          <p:nvPr/>
        </p:nvSpPr>
        <p:spPr>
          <a:xfrm flipV="1">
            <a:off x="10481302" y="7341332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5" name="FONTS"/>
          <p:cNvSpPr txBox="1"/>
          <p:nvPr/>
        </p:nvSpPr>
        <p:spPr>
          <a:xfrm>
            <a:off x="10470787" y="7364089"/>
            <a:ext cx="111408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LOGGING</a:t>
            </a:r>
          </a:p>
        </p:txBody>
      </p:sp>
      <p:sp>
        <p:nvSpPr>
          <p:cNvPr id="126" name="CuadroTexto 144"/>
          <p:cNvSpPr txBox="1"/>
          <p:nvPr/>
        </p:nvSpPr>
        <p:spPr>
          <a:xfrm>
            <a:off x="10475330" y="7488176"/>
            <a:ext cx="3268271" cy="2944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h2o.clearLog:  </a:t>
            </a:r>
            <a:r>
              <a:rPr lang="en-US" sz="1150" b="0" dirty="0">
                <a:latin typeface="+mn-lt"/>
                <a:cs typeface="Times New Roman"/>
              </a:rPr>
              <a:t>Clear all H2O R command and error response logs from the local disk.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h2o.downloadAllLogs:  </a:t>
            </a:r>
            <a:r>
              <a:rPr lang="en-US" sz="1150" b="0" dirty="0">
                <a:latin typeface="+mn-lt"/>
                <a:cs typeface="Times New Roman"/>
              </a:rPr>
              <a:t>Download all H2O log files to the local disk.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h2o.logAndEcho:  </a:t>
            </a:r>
            <a:r>
              <a:rPr lang="en-US" sz="1150" b="0" dirty="0">
                <a:latin typeface="+mn-lt"/>
                <a:cs typeface="Times New Roman"/>
              </a:rPr>
              <a:t>Write a message to the H2O Java log file and echo it back.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h2o.openLog:  </a:t>
            </a:r>
            <a:r>
              <a:rPr lang="en-US" sz="1150" b="0" dirty="0">
                <a:latin typeface="+mn-lt"/>
                <a:cs typeface="Times New Roman"/>
              </a:rPr>
              <a:t>Open existing logs of H2O R POST commands and error responses on the local disk.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h2o.getLogPath:  </a:t>
            </a:r>
            <a:r>
              <a:rPr lang="en-US" sz="1150" b="0" dirty="0">
                <a:latin typeface="+mn-lt"/>
                <a:cs typeface="Times New Roman"/>
              </a:rPr>
              <a:t>Get the file path for the H2O R command and error response logs.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h2o.startLogging:  </a:t>
            </a:r>
            <a:r>
              <a:rPr lang="en-US" sz="1150" b="0" dirty="0">
                <a:latin typeface="+mn-lt"/>
                <a:cs typeface="Times New Roman"/>
              </a:rPr>
              <a:t>Begin logging H2O R POST commands and error responses.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h2o.stopLogging:  </a:t>
            </a:r>
            <a:r>
              <a:rPr lang="en-US" sz="1150" b="0" dirty="0">
                <a:latin typeface="+mn-lt"/>
                <a:cs typeface="Times New Roman"/>
              </a:rPr>
              <a:t>Stop logging H2O R POST commands and error responses.</a:t>
            </a:r>
          </a:p>
        </p:txBody>
      </p:sp>
      <p:pic>
        <p:nvPicPr>
          <p:cNvPr id="109" name="Imagen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311" y="10371552"/>
            <a:ext cx="197878" cy="19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1280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1901</Words>
  <Application>Microsoft Office PowerPoint</Application>
  <PresentationFormat>Custom</PresentationFormat>
  <Paragraphs>254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Avenir Roman</vt:lpstr>
      <vt:lpstr>Helvetica Light</vt:lpstr>
      <vt:lpstr>Menlo</vt:lpstr>
      <vt:lpstr>Source Sans Pro</vt:lpstr>
      <vt:lpstr>Source Sans Pro Light</vt:lpstr>
      <vt:lpstr>Source Sans Pro Semibold</vt:lpstr>
      <vt:lpstr>Times New Roman</vt:lpstr>
      <vt:lpstr>White</vt:lpstr>
      <vt:lpstr>h2o: : CHEAT SHEET </vt:lpstr>
      <vt:lpstr>h2o: : CHEAT SHEET </vt:lpstr>
    </vt:vector>
  </TitlesOfParts>
  <Manager>jtelleria.rproject@gmail.com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h2o : : CHEAT SHEET</dc:title>
  <dc:creator>Juan Telleria Ruiz de Aguirre</dc:creator>
  <cp:lastModifiedBy>Telleria, Juan</cp:lastModifiedBy>
  <cp:revision>127</cp:revision>
  <dcterms:modified xsi:type="dcterms:W3CDTF">2018-05-30T17:11:37Z</dcterms:modified>
</cp:coreProperties>
</file>