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100" d="100"/>
          <a:sy n="100" d="100"/>
        </p:scale>
        <p:origin x="780" y="-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4" Type="http://schemas.openxmlformats.org/officeDocument/2006/relationships/hyperlink" Target="mailto:jtelleria.rproject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roup"/>
          <p:cNvSpPr/>
          <p:nvPr/>
        </p:nvSpPr>
        <p:spPr>
          <a:xfrm>
            <a:off x="7114051" y="1219642"/>
            <a:ext cx="6615772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 smtClean="0"/>
              <a:t>-0</a:t>
            </a:r>
            <a:r>
              <a:rPr lang="es-ES" dirty="0" smtClean="0"/>
              <a:t>4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423853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24372" y="1268387"/>
            <a:ext cx="653449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Generics</a:t>
            </a:r>
            <a:r>
              <a:rPr lang="es-ES" dirty="0"/>
              <a:t>: </a:t>
            </a:r>
            <a:r>
              <a:rPr lang="es-ES" dirty="0" err="1"/>
              <a:t>Math</a:t>
            </a:r>
            <a:r>
              <a:rPr lang="es-ES" dirty="0"/>
              <a:t> </a:t>
            </a: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3771155" y="16808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68791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9015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8087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836347"/>
            <a:ext cx="3141665" cy="2310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</a:t>
            </a:r>
            <a:r>
              <a:rPr lang="es-ES" b="0" spc="-35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wnload</a:t>
            </a:r>
            <a:r>
              <a:rPr lang="es-ES" b="0" spc="4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</a:t>
            </a:r>
            <a:r>
              <a:rPr lang="es-ES" b="0" spc="7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</a:t>
            </a:r>
            <a:r>
              <a:rPr lang="es-ES" b="0" spc="-17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on</a:t>
            </a:r>
            <a:r>
              <a:rPr lang="es-ES" b="0" spc="124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disk.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60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h2o.importFile: </a:t>
            </a:r>
            <a:r>
              <a:rPr lang="es-ES" b="0" dirty="0" err="1">
                <a:latin typeface="+mn-lt"/>
                <a:cs typeface="Times New Roman"/>
              </a:rPr>
              <a:t>Im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85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from</a:t>
            </a:r>
            <a:r>
              <a:rPr lang="es-ES" b="0" spc="90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the</a:t>
            </a:r>
            <a:r>
              <a:rPr lang="es-ES" b="0" spc="2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path</a:t>
            </a:r>
            <a:r>
              <a:rPr lang="es-ES" b="0" spc="30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and</a:t>
            </a:r>
            <a:r>
              <a:rPr lang="es-ES" b="0" spc="19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</a:t>
            </a:r>
            <a:r>
              <a:rPr lang="es-ES" b="0" spc="-35" dirty="0" err="1">
                <a:latin typeface="+mn-lt"/>
                <a:cs typeface="Times New Roman"/>
              </a:rPr>
              <a:t>a</a:t>
            </a:r>
            <a:r>
              <a:rPr lang="es-ES" b="0" dirty="0" err="1">
                <a:latin typeface="+mn-lt"/>
                <a:cs typeface="Times New Roman"/>
              </a:rPr>
              <a:t>rse</a:t>
            </a:r>
            <a:r>
              <a:rPr lang="es-ES" b="0" spc="16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it</a:t>
            </a:r>
            <a:r>
              <a:rPr lang="es-E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h2o.parseRaw: </a:t>
            </a:r>
            <a:r>
              <a:rPr lang="en-US" b="0" dirty="0">
                <a:latin typeface="+mn-lt"/>
                <a:cs typeface="Times New Roman"/>
              </a:rPr>
              <a:t>Parse a raw data  file.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h2o.uploadFile: </a:t>
            </a:r>
            <a:r>
              <a:rPr lang="en-US" b="0" dirty="0">
                <a:latin typeface="+mn-lt"/>
                <a:cs typeface="Times New Roman"/>
              </a:rPr>
              <a:t>Upload a file from the local drive and parse it.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512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513718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53503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95176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6161779"/>
            <a:ext cx="3141665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282034" y="796465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0649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5305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020304"/>
            <a:ext cx="3141665" cy="1233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83148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39561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349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515867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>
                <a:latin typeface="+mn-lt"/>
                <a:cs typeface="Times New Roman"/>
              </a:rPr>
              <a:t>Return the First or Last Part  of an Object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4030006"/>
            <a:ext cx="13753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CONCATENATION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98409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4153094"/>
            <a:ext cx="3042158" cy="78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h2o.cbind: </a:t>
            </a:r>
            <a:r>
              <a:rPr lang="en-US" b="0" dirty="0">
                <a:latin typeface="+mn-lt"/>
                <a:cs typeface="Times New Roman"/>
              </a:rPr>
              <a:t>Take a sequence of H2O datasets and combine them by column.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494503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48991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080605"/>
            <a:ext cx="3064727" cy="4213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column names for a parsed H2O 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&lt;-: </a:t>
            </a:r>
            <a:r>
              <a:rPr lang="en-US" b="0" dirty="0">
                <a:latin typeface="+mn-lt"/>
                <a:cs typeface="Times New Roman"/>
              </a:rPr>
              <a:t>Retrieve or set the row or column names of a matrix-like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latin typeface="+mn-lt"/>
                <a:cs typeface="Times New Roman"/>
              </a:rPr>
              <a:t>Get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 </a:t>
            </a:r>
            <a:r>
              <a:rPr lang="en-US" b="0" dirty="0">
                <a:latin typeface="+mn-lt"/>
                <a:cs typeface="Times New Roman"/>
              </a:rPr>
              <a:t>Set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 </a:t>
            </a:r>
            <a:r>
              <a:rPr lang="en-US" b="0" dirty="0">
                <a:latin typeface="+mn-lt"/>
                <a:cs typeface="Times New Roman"/>
              </a:rPr>
              <a:t>Retrieve the dimension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columns in an H2OParsedData object.</a:t>
            </a:r>
          </a:p>
          <a:p>
            <a:pPr algn="just"/>
            <a:endParaRPr lang="en-US" sz="2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 parsed data  object has any categorical data  columns.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68557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788794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0370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4240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509395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29678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92508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958"/>
            <a:ext cx="307583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a column from numeric to factor.</a:t>
            </a: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Converts a column from factor to date.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630949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(H2O)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721657"/>
            <a:ext cx="3042158" cy="4726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sqrt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Computes the 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floor: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trunc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log: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exp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 the exponential function.</a:t>
            </a:r>
          </a:p>
        </p:txBody>
      </p:sp>
      <p:sp>
        <p:nvSpPr>
          <p:cNvPr id="79" name="CODE"/>
          <p:cNvSpPr txBox="1"/>
          <p:nvPr/>
        </p:nvSpPr>
        <p:spPr>
          <a:xfrm>
            <a:off x="7118633" y="6419066"/>
            <a:ext cx="135934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>
            <a:off x="7124085" y="63913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6546840"/>
            <a:ext cx="3042158" cy="3859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cummax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cummin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cumprod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cumsum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sums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log10: </a:t>
            </a:r>
            <a:r>
              <a:rPr lang="en-US" b="0" dirty="0">
                <a:latin typeface="+mn-lt"/>
                <a:cs typeface="Times New Roman"/>
              </a:rPr>
              <a:t>Compute common (i.e., base 10)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log2: </a:t>
            </a:r>
            <a:r>
              <a:rPr lang="en-US" b="0" dirty="0">
                <a:latin typeface="+mn-lt"/>
                <a:cs typeface="Times New Roman"/>
              </a:rPr>
              <a:t>Compute binary (i.e., base 2)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log1p: </a:t>
            </a:r>
            <a:r>
              <a:rPr lang="en-US" b="0" dirty="0">
                <a:latin typeface="+mn-lt"/>
                <a:cs typeface="Times New Roman"/>
              </a:rPr>
              <a:t>Compute log(1+x)  accurately also for |x|&lt;&lt; 1.</a:t>
            </a:r>
          </a:p>
        </p:txBody>
      </p:sp>
      <p:sp>
        <p:nvSpPr>
          <p:cNvPr id="84" name="FONTS"/>
          <p:cNvSpPr txBox="1"/>
          <p:nvPr/>
        </p:nvSpPr>
        <p:spPr>
          <a:xfrm>
            <a:off x="10642182" y="1630949"/>
            <a:ext cx="131606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10616706" y="1642212"/>
            <a:ext cx="3042158" cy="7501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acos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expm1: </a:t>
            </a:r>
            <a:r>
              <a:rPr lang="en-US" b="0" dirty="0">
                <a:latin typeface="+mn-lt"/>
                <a:cs typeface="Times New Roman"/>
              </a:rPr>
              <a:t>Compute </a:t>
            </a:r>
            <a:r>
              <a:rPr lang="en-US" b="0" dirty="0" err="1">
                <a:latin typeface="+mn-lt"/>
                <a:cs typeface="Times New Roman"/>
              </a:rPr>
              <a:t>exp</a:t>
            </a:r>
            <a:r>
              <a:rPr lang="en-US" b="0" dirty="0">
                <a:latin typeface="+mn-lt"/>
                <a:cs typeface="Times New Roman"/>
              </a:rPr>
              <a:t>(x) - 1 accurately also for |x|&lt;&lt; 1.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cos: </a:t>
            </a:r>
            <a:r>
              <a:rPr lang="en-US" b="0" dirty="0">
                <a:latin typeface="+mn-lt"/>
                <a:cs typeface="Times New Roman"/>
              </a:rPr>
              <a:t>Compute the trigonometric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sin: </a:t>
            </a:r>
            <a:r>
              <a:rPr lang="en-US" b="0" dirty="0">
                <a:latin typeface="+mn-lt"/>
                <a:cs typeface="Times New Roman"/>
              </a:rPr>
              <a:t>Compute the trigonometric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tan: </a:t>
            </a:r>
            <a:r>
              <a:rPr lang="en-US" b="0" dirty="0">
                <a:latin typeface="+mn-lt"/>
                <a:cs typeface="Times New Roman"/>
              </a:rPr>
              <a:t>Compute the trigonometric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gamma: </a:t>
            </a:r>
            <a:r>
              <a:rPr lang="en-US" b="0" dirty="0">
                <a:latin typeface="+mn-lt"/>
                <a:cs typeface="Times New Roman"/>
              </a:rPr>
              <a:t>Display the gamma function </a:t>
            </a:r>
            <a:r>
              <a:rPr lang="el-GR" b="0" dirty="0">
                <a:latin typeface="+mn-lt"/>
                <a:cs typeface="Times New Roman"/>
              </a:rPr>
              <a:t>γ</a:t>
            </a:r>
            <a:r>
              <a:rPr lang="en-US" b="0" dirty="0">
                <a:latin typeface="+mn-lt"/>
                <a:cs typeface="Times New Roman"/>
              </a:rPr>
              <a:t>x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lgamma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natural logarithm of the absolute value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digamma: </a:t>
            </a:r>
            <a:r>
              <a:rPr lang="en-US" b="0" dirty="0">
                <a:latin typeface="+mn-lt"/>
                <a:cs typeface="Times New Roman"/>
              </a:rPr>
              <a:t>Display the first derivative of the logarithm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trigamma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second derivative of the logarithm of the gamma function.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10642182" y="9109365"/>
            <a:ext cx="101630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MATH2 (H2O)</a:t>
            </a:r>
          </a:p>
        </p:txBody>
      </p:sp>
      <p:sp>
        <p:nvSpPr>
          <p:cNvPr id="87" name="Line"/>
          <p:cNvSpPr/>
          <p:nvPr/>
        </p:nvSpPr>
        <p:spPr>
          <a:xfrm>
            <a:off x="10642182" y="9046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10616706" y="9264589"/>
            <a:ext cx="3042158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round: </a:t>
            </a:r>
            <a:r>
              <a:rPr lang="en-US" b="0" dirty="0">
                <a:latin typeface="+mn-lt"/>
                <a:cs typeface="Times New Roman"/>
              </a:rPr>
              <a:t>Round the values to the specified number of decimal places. The default is 0.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signif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Round the values to the specified number of significant digits.</a:t>
            </a:r>
          </a:p>
        </p:txBody>
      </p:sp>
      <p:sp>
        <p:nvSpPr>
          <p:cNvPr id="92" name="Line"/>
          <p:cNvSpPr/>
          <p:nvPr/>
        </p:nvSpPr>
        <p:spPr>
          <a:xfrm>
            <a:off x="7134168" y="1216030"/>
            <a:ext cx="659565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Line"/>
          <p:cNvSpPr/>
          <p:nvPr/>
        </p:nvSpPr>
        <p:spPr>
          <a:xfrm flipV="1">
            <a:off x="7114051" y="10327125"/>
            <a:ext cx="6615771" cy="187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5" name="Rectangle"/>
          <p:cNvSpPr/>
          <p:nvPr/>
        </p:nvSpPr>
        <p:spPr>
          <a:xfrm>
            <a:off x="205291" y="5680885"/>
            <a:ext cx="3140105" cy="465369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Group"/>
          <p:cNvSpPr/>
          <p:nvPr/>
        </p:nvSpPr>
        <p:spPr>
          <a:xfrm>
            <a:off x="210689" y="1216703"/>
            <a:ext cx="3134708" cy="446599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2074" y="1262476"/>
            <a:ext cx="321883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S"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Generics</a:t>
            </a:r>
            <a:r>
              <a:rPr lang="es-ES" dirty="0"/>
              <a:t>: </a:t>
            </a:r>
            <a:r>
              <a:rPr lang="es-ES" dirty="0" err="1"/>
              <a:t>Summary</a:t>
            </a:r>
            <a:r>
              <a:rPr lang="es-ES" dirty="0"/>
              <a:t>    </a:t>
            </a:r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495374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294631" y="1869795"/>
            <a:ext cx="12808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(H2O)</a:t>
            </a:r>
          </a:p>
        </p:txBody>
      </p:sp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 smtClean="0"/>
              <a:t>-0</a:t>
            </a:r>
            <a:r>
              <a:rPr lang="es-ES" dirty="0" smtClean="0"/>
              <a:t>4</a:t>
            </a:r>
            <a:endParaRPr dirty="0"/>
          </a:p>
        </p:txBody>
      </p:sp>
      <p:pic>
        <p:nvPicPr>
          <p:cNvPr id="140" name="Imagen 1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145" name="CuadroTexto 144"/>
          <p:cNvSpPr txBox="1"/>
          <p:nvPr/>
        </p:nvSpPr>
        <p:spPr>
          <a:xfrm>
            <a:off x="269582" y="1982564"/>
            <a:ext cx="2969243" cy="1997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Display the maximum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Display the minimum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range: </a:t>
            </a:r>
            <a:r>
              <a:rPr lang="en-US" b="0" dirty="0">
                <a:latin typeface="+mn-lt"/>
                <a:cs typeface="Times New Roman"/>
              </a:rPr>
              <a:t>Display a 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Calculate the sum of all the values present in its arguments.</a:t>
            </a:r>
          </a:p>
        </p:txBody>
      </p:sp>
      <p:sp>
        <p:nvSpPr>
          <p:cNvPr id="148" name="FONTS"/>
          <p:cNvSpPr txBox="1"/>
          <p:nvPr/>
        </p:nvSpPr>
        <p:spPr>
          <a:xfrm>
            <a:off x="318946" y="3973133"/>
            <a:ext cx="166552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(GENERIC)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304059" y="4094314"/>
            <a:ext cx="2993430" cy="1633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prod: </a:t>
            </a:r>
            <a:r>
              <a:rPr lang="en-US" b="0" dirty="0">
                <a:latin typeface="+mn-lt"/>
                <a:cs typeface="Times New Roman"/>
              </a:rPr>
              <a:t>Display the product of all values present in its arguments.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3" name="Line"/>
          <p:cNvSpPr/>
          <p:nvPr/>
        </p:nvSpPr>
        <p:spPr>
          <a:xfrm>
            <a:off x="210689" y="1214010"/>
            <a:ext cx="3134708" cy="26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210689" y="5680885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Basics"/>
          <p:cNvSpPr txBox="1"/>
          <p:nvPr/>
        </p:nvSpPr>
        <p:spPr>
          <a:xfrm>
            <a:off x="264956" y="5718100"/>
            <a:ext cx="32540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Aggregations</a:t>
            </a:r>
            <a:r>
              <a:rPr lang="es-ES" dirty="0"/>
              <a:t>     </a:t>
            </a:r>
          </a:p>
        </p:txBody>
      </p:sp>
      <p:sp>
        <p:nvSpPr>
          <p:cNvPr id="157" name="FONTS"/>
          <p:cNvSpPr txBox="1"/>
          <p:nvPr/>
        </p:nvSpPr>
        <p:spPr>
          <a:xfrm>
            <a:off x="328524" y="8373850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278353" y="6135189"/>
            <a:ext cx="3019136" cy="2351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mean: </a:t>
            </a:r>
            <a:r>
              <a:rPr lang="en-US" b="0" dirty="0">
                <a:latin typeface="+mn-lt"/>
                <a:cs typeface="Times New Roman"/>
              </a:rPr>
              <a:t>Generic function for the (trimmed) arithmetic mean.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var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variance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9" name="FONTS"/>
          <p:cNvSpPr txBox="1"/>
          <p:nvPr/>
        </p:nvSpPr>
        <p:spPr>
          <a:xfrm>
            <a:off x="318946" y="6031992"/>
            <a:ext cx="27956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 GENERIC SUMMARIES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294953" y="8486499"/>
            <a:ext cx="3011641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1" name="FONTS"/>
          <p:cNvSpPr txBox="1"/>
          <p:nvPr/>
        </p:nvSpPr>
        <p:spPr>
          <a:xfrm>
            <a:off x="328456" y="8965778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302074" y="9093633"/>
            <a:ext cx="3004520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 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3" name="FONTS"/>
          <p:cNvSpPr txBox="1"/>
          <p:nvPr/>
        </p:nvSpPr>
        <p:spPr>
          <a:xfrm>
            <a:off x="318946" y="9545905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164" name="CuadroTexto 163"/>
          <p:cNvSpPr txBox="1"/>
          <p:nvPr/>
        </p:nvSpPr>
        <p:spPr>
          <a:xfrm>
            <a:off x="302074" y="9663505"/>
            <a:ext cx="300452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495375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495373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4" name="Line"/>
          <p:cNvSpPr/>
          <p:nvPr/>
        </p:nvSpPr>
        <p:spPr>
          <a:xfrm flipV="1">
            <a:off x="318946" y="394617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Line"/>
          <p:cNvSpPr/>
          <p:nvPr/>
        </p:nvSpPr>
        <p:spPr>
          <a:xfrm>
            <a:off x="241300" y="10329598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" name="Layout Suggestions"/>
          <p:cNvSpPr txBox="1"/>
          <p:nvPr/>
        </p:nvSpPr>
        <p:spPr>
          <a:xfrm>
            <a:off x="3495376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45786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506429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54" name="Line"/>
          <p:cNvSpPr/>
          <p:nvPr/>
        </p:nvSpPr>
        <p:spPr>
          <a:xfrm flipV="1">
            <a:off x="308725" y="8383974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302074" y="8974326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 flipV="1">
            <a:off x="293421" y="955310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" name="FONTS"/>
          <p:cNvSpPr txBox="1"/>
          <p:nvPr/>
        </p:nvSpPr>
        <p:spPr>
          <a:xfrm>
            <a:off x="3496108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495373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506431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506431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523100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506432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506430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523100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506429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506430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523100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506428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514765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506428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506428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506428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489758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 smtClean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t</a:t>
            </a:r>
            <a:r>
              <a:rPr lang="en-US" dirty="0">
                <a:latin typeface="+mn-lt"/>
                <a:cs typeface="Times New Roman"/>
              </a:rPr>
              <a:t>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514765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4765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 smtClean="0">
                <a:cs typeface="Times New Roman"/>
              </a:rPr>
              <a:t>k-means </a:t>
            </a:r>
            <a:r>
              <a:rPr lang="en-US" sz="1150" b="0" dirty="0">
                <a:cs typeface="Times New Roman"/>
              </a:rPr>
              <a:t>C</a:t>
            </a:r>
            <a:r>
              <a:rPr lang="en-US" sz="1150" b="0" dirty="0" smtClean="0">
                <a:cs typeface="Times New Roman"/>
              </a:rPr>
              <a:t>lustering</a:t>
            </a:r>
            <a:r>
              <a:rPr lang="en-US" sz="1150" b="0" dirty="0">
                <a:cs typeface="Times New Roman"/>
              </a:rPr>
              <a:t>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2057</Words>
  <Application>Microsoft Office PowerPoint</Application>
  <PresentationFormat>Personalizado</PresentationFormat>
  <Paragraphs>288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Juan</dc:creator>
  <cp:lastModifiedBy>Juan Telleria</cp:lastModifiedBy>
  <cp:revision>85</cp:revision>
  <dcterms:modified xsi:type="dcterms:W3CDTF">2018-04-15T19:53:45Z</dcterms:modified>
</cp:coreProperties>
</file>