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66" d="100"/>
          <a:sy n="66" d="100"/>
        </p:scale>
        <p:origin x="1238" y="-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9467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4166333"/>
            <a:ext cx="3261283" cy="3455683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29599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63515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9393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30721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20100"/>
            <a:ext cx="3141665" cy="2187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2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2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2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39575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639347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783957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357405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492032"/>
            <a:ext cx="3141665" cy="2598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latin typeface="+mn-lt"/>
                <a:cs typeface="Times New Roman"/>
              </a:rPr>
              <a:t>Create an H2O data  frame, with optional randomization.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2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16277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2928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2482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77814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98944" y="3250831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2150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354200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11198" y="3699806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6767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59283" y="3826238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5473352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783791" y="54279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5631071"/>
            <a:ext cx="3077418" cy="3003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latin typeface="+mn-lt"/>
                <a:cs typeface="Times New Roman"/>
              </a:rPr>
              <a:t>Get the length of vectors (including lists) and factors.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23924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9159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08860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79213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595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58087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8687151"/>
            <a:ext cx="17697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862219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8867736"/>
            <a:ext cx="3075830" cy="1443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Convert to 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Characters.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Convert to 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6733"/>
            <a:ext cx="3042158" cy="5470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</a:t>
            </a:r>
            <a:r>
              <a:rPr lang="en-US" b="0" dirty="0" err="1">
                <a:cs typeface="Times New Roman"/>
              </a:rPr>
              <a:t>Vectorized</a:t>
            </a:r>
            <a:r>
              <a:rPr lang="en-US" b="0" dirty="0">
                <a:cs typeface="Times New Roman"/>
              </a:rPr>
              <a:t> OR)</a:t>
            </a:r>
            <a:r>
              <a:rPr lang="en-US" dirty="0">
                <a:cs typeface="Times New Roman"/>
              </a:rPr>
              <a:t>, !x, %in%, log10, log2, log1p, </a:t>
            </a:r>
            <a:r>
              <a:rPr lang="en-US" dirty="0" err="1">
                <a:cs typeface="Times New Roman"/>
              </a:rPr>
              <a:t>acos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atanh</a:t>
            </a:r>
            <a:r>
              <a:rPr lang="en-US" dirty="0">
                <a:cs typeface="Times New Roman"/>
              </a:rPr>
              <a:t>, expm1, cos, </a:t>
            </a:r>
            <a:r>
              <a:rPr lang="en-US" dirty="0" err="1">
                <a:cs typeface="Times New Roman"/>
              </a:rPr>
              <a:t>cosh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cospi</a:t>
            </a:r>
            <a:r>
              <a:rPr lang="en-US" dirty="0">
                <a:cs typeface="Times New Roman"/>
              </a:rPr>
              <a:t>, sin, </a:t>
            </a:r>
            <a:r>
              <a:rPr lang="en-US" dirty="0" err="1">
                <a:cs typeface="Times New Roman"/>
              </a:rPr>
              <a:t>sinh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sinpi</a:t>
            </a:r>
            <a:r>
              <a:rPr lang="en-US" dirty="0">
                <a:cs typeface="Times New Roman"/>
              </a:rPr>
              <a:t>, tan, tanh, </a:t>
            </a:r>
            <a:r>
              <a:rPr lang="en-US" dirty="0" err="1">
                <a:cs typeface="Times New Roman"/>
              </a:rPr>
              <a:t>tanpi</a:t>
            </a:r>
            <a:r>
              <a:rPr lang="en-US" dirty="0">
                <a:cs typeface="Times New Roman"/>
              </a:rPr>
              <a:t>, gamma, </a:t>
            </a:r>
            <a:r>
              <a:rPr lang="en-US" dirty="0" err="1">
                <a:cs typeface="Times New Roman"/>
              </a:rPr>
              <a:t>lgamma</a:t>
            </a:r>
            <a:r>
              <a:rPr lang="en-US" dirty="0">
                <a:cs typeface="Times New Roman"/>
              </a:rPr>
              <a:t>, digamma</a:t>
            </a:r>
          </a:p>
        </p:txBody>
      </p:sp>
      <p:sp>
        <p:nvSpPr>
          <p:cNvPr id="80" name="Line"/>
          <p:cNvSpPr/>
          <p:nvPr/>
        </p:nvSpPr>
        <p:spPr>
          <a:xfrm>
            <a:off x="7124085" y="724040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427925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287165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23448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17137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70964"/>
            <a:ext cx="3202389" cy="13720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h2o.range:</a:t>
            </a:r>
            <a:r>
              <a:rPr lang="en-US" b="0" dirty="0">
                <a:latin typeface="+mn-lt"/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3006382"/>
            <a:ext cx="3167912" cy="1264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6071851"/>
            <a:ext cx="3193618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h2o.cor: </a:t>
            </a:r>
            <a:r>
              <a:rPr lang="en-US" b="0" dirty="0">
                <a:latin typeface="+mn-lt"/>
                <a:cs typeface="Times New Roman"/>
              </a:rPr>
              <a:t>Correlation Matrix of H2OFrames.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h2o.quantile: </a:t>
            </a:r>
            <a:r>
              <a:rPr lang="en-US" b="0" dirty="0">
                <a:latin typeface="+mn-lt"/>
                <a:cs typeface="Times New Roman"/>
              </a:rPr>
              <a:t>Obtain and display quantiles for H2O parsed data.</a:t>
            </a:r>
          </a:p>
        </p:txBody>
      </p:sp>
      <p:sp>
        <p:nvSpPr>
          <p:cNvPr id="77" name="FONTS"/>
          <p:cNvSpPr txBox="1"/>
          <p:nvPr/>
        </p:nvSpPr>
        <p:spPr>
          <a:xfrm>
            <a:off x="10487751" y="4521927"/>
            <a:ext cx="27202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SUMMARY STATS: SINGLE-OUTPUT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513039" y="3071477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1450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5532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Summary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305055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dirty="0" err="1"/>
              <a:t>vectorized</a:t>
            </a:r>
            <a:r>
              <a:rPr dirty="0"/>
              <a:t>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58928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647454"/>
            <a:ext cx="3167912" cy="1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h2o.sd: </a:t>
            </a:r>
            <a:r>
              <a:rPr lang="en-US" b="0" dirty="0">
                <a:cs typeface="Times New Roman"/>
              </a:rPr>
              <a:t>Calculate the standard 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h2o.var: </a:t>
            </a:r>
            <a:r>
              <a:rPr lang="en-US" b="0" dirty="0">
                <a:cs typeface="Times New Roman"/>
              </a:rPr>
              <a:t>Compute the variance of x.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4167144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5936837"/>
            <a:ext cx="3157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MISCELLANEOUS STATS: MULTI-OUTPUT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4207572"/>
            <a:ext cx="3053721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Statistical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5149" y="7192962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559145" y="7211807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198682" y="4060878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3485" y="4150383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874391" y="4707058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7862" y="4963423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6741108" y="1216703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50" name="FONTS"/>
          <p:cNvSpPr txBox="1"/>
          <p:nvPr/>
        </p:nvSpPr>
        <p:spPr>
          <a:xfrm>
            <a:off x="2455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1" name="CuadroTexto 40"/>
          <p:cNvSpPr txBox="1"/>
          <p:nvPr/>
        </p:nvSpPr>
        <p:spPr>
          <a:xfrm>
            <a:off x="2455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42" name="FONTS"/>
          <p:cNvSpPr txBox="1"/>
          <p:nvPr/>
        </p:nvSpPr>
        <p:spPr>
          <a:xfrm>
            <a:off x="2455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46" name="Layout Suggestions"/>
          <p:cNvSpPr txBox="1"/>
          <p:nvPr/>
        </p:nvSpPr>
        <p:spPr>
          <a:xfrm>
            <a:off x="2455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66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51" name="Line"/>
          <p:cNvSpPr/>
          <p:nvPr/>
        </p:nvSpPr>
        <p:spPr>
          <a:xfrm>
            <a:off x="6737882" y="1214010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6786908" y="1259999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0" name="FONTS"/>
          <p:cNvSpPr txBox="1"/>
          <p:nvPr/>
        </p:nvSpPr>
        <p:spPr>
          <a:xfrm>
            <a:off x="257949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61" name="CuadroTexto 47"/>
          <p:cNvSpPr txBox="1"/>
          <p:nvPr/>
        </p:nvSpPr>
        <p:spPr>
          <a:xfrm>
            <a:off x="245582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64" name="Line"/>
          <p:cNvSpPr/>
          <p:nvPr/>
        </p:nvSpPr>
        <p:spPr>
          <a:xfrm flipV="1">
            <a:off x="2566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" name="Line"/>
          <p:cNvSpPr/>
          <p:nvPr/>
        </p:nvSpPr>
        <p:spPr>
          <a:xfrm flipV="1">
            <a:off x="2566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273309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256641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256639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273309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256638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256639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273309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256637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264974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256637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256637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2566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2399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2649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264974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6768128" y="1600161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6746717" y="1666887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6788681" y="3702546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6768127" y="3698944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6746717" y="3791475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6788682" y="515366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6759399" y="515467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6757777" y="5266071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6788680" y="571881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6765749" y="57264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6753239" y="5830266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6788674" y="6286821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6765739" y="6302758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6753239" y="6405451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6788672" y="7201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6765739" y="721366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6732773" y="7318123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6767675" y="7972209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6761037" y="8065412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6795905" y="9679477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6746375" y="9669188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6731000" y="9784683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6737882" y="10330327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619819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746605"/>
            <a:ext cx="3270734" cy="18183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H2O objects from the server where the instance of H2O is running, but does not remove it from 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503619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510403"/>
            <a:ext cx="22329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OBJECT SERIALIZATION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642938"/>
            <a:ext cx="3268271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416558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6788672" y="795718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4177909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4290612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 ( </a:t>
            </a:r>
            <a:r>
              <a:rPr lang="en-US" sz="1150" dirty="0" err="1">
                <a:latin typeface="+mn-lt"/>
                <a:cs typeface="Times New Roman"/>
              </a:rPr>
              <a:t>nthreads</a:t>
            </a:r>
            <a:r>
              <a:rPr lang="en-US" sz="1150" dirty="0">
                <a:latin typeface="+mn-lt"/>
                <a:cs typeface="Times New Roman"/>
              </a:rPr>
              <a:t> = -1 ):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08" name="Line"/>
          <p:cNvSpPr/>
          <p:nvPr/>
        </p:nvSpPr>
        <p:spPr>
          <a:xfrm flipV="1">
            <a:off x="10451734" y="51610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FONTS"/>
          <p:cNvSpPr txBox="1"/>
          <p:nvPr/>
        </p:nvSpPr>
        <p:spPr>
          <a:xfrm>
            <a:off x="10470787" y="5173339"/>
            <a:ext cx="17857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LOAD BALANCING</a:t>
            </a:r>
          </a:p>
        </p:txBody>
      </p:sp>
      <p:sp>
        <p:nvSpPr>
          <p:cNvPr id="120" name="CuadroTexto 144"/>
          <p:cNvSpPr txBox="1"/>
          <p:nvPr/>
        </p:nvSpPr>
        <p:spPr>
          <a:xfrm>
            <a:off x="10473058" y="5284291"/>
            <a:ext cx="3268271" cy="869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h2o.rebalance: </a:t>
            </a:r>
            <a:r>
              <a:rPr lang="en-US" sz="1150" b="0" dirty="0">
                <a:latin typeface="+mn-lt"/>
                <a:cs typeface="Times New Roman"/>
              </a:rPr>
              <a:t>Rebalance (repartition) an existing H2O dataset into given number of chunks (per </a:t>
            </a:r>
            <a:r>
              <a:rPr lang="en-US" sz="1150" b="0" dirty="0" err="1">
                <a:latin typeface="+mn-lt"/>
                <a:cs typeface="Times New Roman"/>
              </a:rPr>
              <a:t>Vec</a:t>
            </a:r>
            <a:r>
              <a:rPr lang="en-US" sz="1150" b="0" dirty="0">
                <a:latin typeface="+mn-lt"/>
                <a:cs typeface="Times New Roman"/>
              </a:rPr>
              <a:t>), for load-balancing across multiple threads or nodes.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12848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151239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283035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34133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364089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488176"/>
            <a:ext cx="3268271" cy="294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2464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2367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FONTS"/>
          <p:cNvSpPr txBox="1"/>
          <p:nvPr/>
        </p:nvSpPr>
        <p:spPr>
          <a:xfrm>
            <a:off x="3484083" y="162185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32" name="CuadroTexto 40"/>
          <p:cNvSpPr txBox="1"/>
          <p:nvPr/>
        </p:nvSpPr>
        <p:spPr>
          <a:xfrm>
            <a:off x="3484084" y="1748200"/>
            <a:ext cx="307228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  </a:t>
            </a:r>
            <a:r>
              <a:rPr lang="en-US" b="0" dirty="0">
                <a:latin typeface="+mn-lt"/>
                <a:cs typeface="Times New Roman"/>
              </a:rPr>
              <a:t>Display missing elements.</a:t>
            </a:r>
            <a:endParaRPr lang="en-US" sz="200" b="0" dirty="0">
              <a:latin typeface="+mn-lt"/>
              <a:cs typeface="Times New Roman"/>
            </a:endParaRPr>
          </a:p>
        </p:txBody>
      </p:sp>
      <p:sp>
        <p:nvSpPr>
          <p:cNvPr id="133" name="FONTS"/>
          <p:cNvSpPr txBox="1"/>
          <p:nvPr/>
        </p:nvSpPr>
        <p:spPr>
          <a:xfrm>
            <a:off x="3484082" y="2076704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34" name="Layout Suggestions"/>
          <p:cNvSpPr txBox="1"/>
          <p:nvPr/>
        </p:nvSpPr>
        <p:spPr>
          <a:xfrm>
            <a:off x="3484085" y="1268387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135" name="CuadroTexto 47"/>
          <p:cNvSpPr txBox="1"/>
          <p:nvPr/>
        </p:nvSpPr>
        <p:spPr>
          <a:xfrm>
            <a:off x="3495138" y="2193575"/>
            <a:ext cx="3061231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Display the row numbers for which the condition is true.</a:t>
            </a:r>
          </a:p>
        </p:txBody>
      </p:sp>
      <p:sp>
        <p:nvSpPr>
          <p:cNvPr id="136" name="FONTS"/>
          <p:cNvSpPr txBox="1"/>
          <p:nvPr/>
        </p:nvSpPr>
        <p:spPr>
          <a:xfrm>
            <a:off x="3496449" y="2687292"/>
            <a:ext cx="3249791" cy="202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sz="1100" dirty="0"/>
              <a:t>CONDITIONAL ELEMENT VALUE SELECTION</a:t>
            </a:r>
          </a:p>
        </p:txBody>
      </p:sp>
      <p:sp>
        <p:nvSpPr>
          <p:cNvPr id="137" name="CuadroTexto 47"/>
          <p:cNvSpPr txBox="1"/>
          <p:nvPr/>
        </p:nvSpPr>
        <p:spPr>
          <a:xfrm>
            <a:off x="3484082" y="2788363"/>
            <a:ext cx="3072287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H2O parsed data objects.</a:t>
            </a:r>
          </a:p>
        </p:txBody>
      </p:sp>
      <p:sp>
        <p:nvSpPr>
          <p:cNvPr id="138" name="Line"/>
          <p:cNvSpPr/>
          <p:nvPr/>
        </p:nvSpPr>
        <p:spPr>
          <a:xfrm flipV="1">
            <a:off x="3495140" y="207693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 flipV="1">
            <a:off x="3495140" y="266748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V="1">
            <a:off x="3511809" y="347995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/>
          <p:cNvSpPr txBox="1"/>
          <p:nvPr/>
        </p:nvSpPr>
        <p:spPr>
          <a:xfrm>
            <a:off x="3495141" y="34834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144" name="CuadroTexto 47"/>
          <p:cNvSpPr txBox="1"/>
          <p:nvPr/>
        </p:nvSpPr>
        <p:spPr>
          <a:xfrm>
            <a:off x="3495139" y="3593633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145" name="Line"/>
          <p:cNvSpPr/>
          <p:nvPr/>
        </p:nvSpPr>
        <p:spPr>
          <a:xfrm flipV="1">
            <a:off x="3511809" y="40657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6" name="FONTS"/>
          <p:cNvSpPr txBox="1"/>
          <p:nvPr/>
        </p:nvSpPr>
        <p:spPr>
          <a:xfrm>
            <a:off x="3495138" y="406154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147" name="CuadroTexto 47"/>
          <p:cNvSpPr txBox="1"/>
          <p:nvPr/>
        </p:nvSpPr>
        <p:spPr>
          <a:xfrm>
            <a:off x="3495139" y="4136776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</a:t>
            </a:r>
            <a:r>
              <a:rPr lang="en-US" b="0" dirty="0">
                <a:latin typeface="+mn-lt"/>
                <a:cs typeface="Times New Roman"/>
              </a:rPr>
              <a:t>String Split: “Splits the given factor column on the input split”.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</a:t>
            </a:r>
            <a:r>
              <a:rPr lang="en-US" b="0" dirty="0">
                <a:latin typeface="+mn-lt"/>
                <a:cs typeface="Times New Roman"/>
              </a:rPr>
              <a:t>Trim spaces: “Remove leading and trailing white space”.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148" name="Line"/>
          <p:cNvSpPr/>
          <p:nvPr/>
        </p:nvSpPr>
        <p:spPr>
          <a:xfrm flipV="1">
            <a:off x="3511809" y="721560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FONTS"/>
          <p:cNvSpPr txBox="1"/>
          <p:nvPr/>
        </p:nvSpPr>
        <p:spPr>
          <a:xfrm>
            <a:off x="3495137" y="7243581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150" name="CuadroTexto 47"/>
          <p:cNvSpPr txBox="1"/>
          <p:nvPr/>
        </p:nvSpPr>
        <p:spPr>
          <a:xfrm>
            <a:off x="3503474" y="7370822"/>
            <a:ext cx="3077902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column of categorical data.</a:t>
            </a:r>
          </a:p>
        </p:txBody>
      </p:sp>
      <p:sp>
        <p:nvSpPr>
          <p:cNvPr id="151" name="FONTS"/>
          <p:cNvSpPr txBox="1"/>
          <p:nvPr/>
        </p:nvSpPr>
        <p:spPr>
          <a:xfrm>
            <a:off x="3495137" y="806355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152" name="CuadroTexto 47"/>
          <p:cNvSpPr txBox="1"/>
          <p:nvPr/>
        </p:nvSpPr>
        <p:spPr>
          <a:xfrm>
            <a:off x="3495137" y="8151153"/>
            <a:ext cx="3077902" cy="1356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the entries of a H2OParsedData  object from milliseconds to months (on a 0 to 11 scale).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the entries of a H2OParsedData object from milliseconds to years, indexed starting from 1900.</a:t>
            </a:r>
          </a:p>
        </p:txBody>
      </p:sp>
      <p:sp>
        <p:nvSpPr>
          <p:cNvPr id="153" name="FONTS"/>
          <p:cNvSpPr txBox="1"/>
          <p:nvPr/>
        </p:nvSpPr>
        <p:spPr>
          <a:xfrm>
            <a:off x="3495137" y="951500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154" name="CuadroTexto 47"/>
          <p:cNvSpPr txBox="1"/>
          <p:nvPr/>
        </p:nvSpPr>
        <p:spPr>
          <a:xfrm>
            <a:off x="3478467" y="9625409"/>
            <a:ext cx="3077902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Given a matrix or </a:t>
            </a:r>
            <a:r>
              <a:rPr lang="en-US" b="0" dirty="0" err="1">
                <a:latin typeface="+mn-lt"/>
                <a:cs typeface="Times New Roman"/>
              </a:rPr>
              <a:t>data.frame</a:t>
            </a:r>
            <a:r>
              <a:rPr lang="en-US" b="0" dirty="0">
                <a:latin typeface="+mn-lt"/>
                <a:cs typeface="Times New Roman"/>
              </a:rPr>
              <a:t>  x, t returns the transpose of x.</a:t>
            </a:r>
          </a:p>
        </p:txBody>
      </p:sp>
      <p:sp>
        <p:nvSpPr>
          <p:cNvPr id="155" name="Line"/>
          <p:cNvSpPr/>
          <p:nvPr/>
        </p:nvSpPr>
        <p:spPr>
          <a:xfrm flipV="1">
            <a:off x="3503474" y="948422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 flipV="1">
            <a:off x="3503474" y="8031915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3484908" y="10338324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475258" y="121939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Microsoft Office PowerPoint</Application>
  <PresentationFormat>Custom</PresentationFormat>
  <Paragraphs>298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 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156</cp:revision>
  <dcterms:modified xsi:type="dcterms:W3CDTF">2018-06-07T16:47:20Z</dcterms:modified>
</cp:coreProperties>
</file>