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>
      <p:cViewPr>
        <p:scale>
          <a:sx n="75" d="100"/>
          <a:sy n="75" d="100"/>
        </p:scale>
        <p:origin x="1884" y="-9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65174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5665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0630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1458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57908"/>
            <a:ext cx="3141665" cy="2105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1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94771"/>
            <a:ext cx="3141665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503758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6310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204323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311930"/>
            <a:ext cx="3141665" cy="2921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cs typeface="Times New Roman"/>
              </a:rPr>
              <a:t>Creates a data frame in H2O with real-valued, categorical, integer, and binary columns specified by the user, </a:t>
            </a:r>
            <a:r>
              <a:rPr lang="en-US" b="0" dirty="0">
                <a:latin typeface="+mn-lt"/>
                <a:cs typeface="Times New Roman"/>
              </a:rPr>
              <a:t>with optional randomization.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1992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347624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7244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66511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12564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114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235366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35008" y="7660927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5388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96741" y="7765587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3563816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826050" y="76413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3676394"/>
            <a:ext cx="3077418" cy="2818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cs typeface="Times New Roman"/>
              </a:rPr>
              <a:t>Length of </a:t>
            </a:r>
            <a:r>
              <a:rPr lang="en-US" b="0" dirty="0">
                <a:latin typeface="+mn-lt"/>
                <a:cs typeface="Times New Roman"/>
              </a:rPr>
              <a:t>vector, list or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0396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17908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3499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63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45544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6465786"/>
            <a:ext cx="26850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COERCION: </a:t>
            </a:r>
            <a:r>
              <a:rPr lang="es-ES" b="0" dirty="0" err="1"/>
              <a:t>Convert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: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64402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6584743"/>
            <a:ext cx="3075830" cy="1074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Character.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3052"/>
            <a:ext cx="3042158" cy="5706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h2o.cos, h2o.cosh, h2o.acos, h2o.sin, h2o.tan, h2o.tanh, </a:t>
            </a:r>
            <a:r>
              <a:rPr lang="en-US" b="0" u="sng" dirty="0">
                <a:cs typeface="Times New Roman"/>
              </a:rPr>
              <a:t>Math</a:t>
            </a:r>
            <a:r>
              <a:rPr lang="en-US" b="0" dirty="0">
                <a:cs typeface="Times New Roman"/>
              </a:rPr>
              <a:t>: ?</a:t>
            </a:r>
            <a:r>
              <a:rPr lang="en-US" b="0" dirty="0" err="1">
                <a:cs typeface="Times New Roman"/>
              </a:rPr>
              <a:t>groupGeneric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4499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537468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320506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3249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31426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264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447937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36140" y="8000227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4001" y="8173191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11849" y="8646407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320" y="8883722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FONTS">
            <a:extLst>
              <a:ext uri="{FF2B5EF4-FFF2-40B4-BE49-F238E27FC236}">
                <a16:creationId xmlns:a16="http://schemas.microsoft.com/office/drawing/2014/main" id="{4BBFDAC8-2FFD-4BFF-8F7E-F7A6DB1B961E}"/>
              </a:ext>
            </a:extLst>
          </p:cNvPr>
          <p:cNvSpPr txBox="1"/>
          <p:nvPr/>
        </p:nvSpPr>
        <p:spPr>
          <a:xfrm>
            <a:off x="3791853" y="9330503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49" name="CuadroTexto 47">
            <a:extLst>
              <a:ext uri="{FF2B5EF4-FFF2-40B4-BE49-F238E27FC236}">
                <a16:creationId xmlns:a16="http://schemas.microsoft.com/office/drawing/2014/main" id="{5B037161-6ACC-460E-BE6F-28C16370D897}"/>
              </a:ext>
            </a:extLst>
          </p:cNvPr>
          <p:cNvSpPr txBox="1"/>
          <p:nvPr/>
        </p:nvSpPr>
        <p:spPr>
          <a:xfrm>
            <a:off x="3802909" y="9457157"/>
            <a:ext cx="30612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T</a:t>
            </a:r>
            <a:r>
              <a:rPr lang="en-US" b="0" dirty="0">
                <a:cs typeface="Times New Roman"/>
              </a:rPr>
              <a:t>rue </a:t>
            </a:r>
            <a:r>
              <a:rPr lang="en-US" b="0" dirty="0">
                <a:latin typeface="+mn-lt"/>
                <a:cs typeface="Times New Roman"/>
              </a:rPr>
              <a:t>Condition’s Row Numbers</a:t>
            </a:r>
          </a:p>
        </p:txBody>
      </p:sp>
      <p:sp>
        <p:nvSpPr>
          <p:cNvPr id="158" name="FONTS">
            <a:extLst>
              <a:ext uri="{FF2B5EF4-FFF2-40B4-BE49-F238E27FC236}">
                <a16:creationId xmlns:a16="http://schemas.microsoft.com/office/drawing/2014/main" id="{E76B2D83-DB39-4032-A586-EC497E67F164}"/>
              </a:ext>
            </a:extLst>
          </p:cNvPr>
          <p:cNvSpPr txBox="1"/>
          <p:nvPr/>
        </p:nvSpPr>
        <p:spPr>
          <a:xfrm>
            <a:off x="3805932" y="9770321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159" name="CuadroTexto 47">
            <a:extLst>
              <a:ext uri="{FF2B5EF4-FFF2-40B4-BE49-F238E27FC236}">
                <a16:creationId xmlns:a16="http://schemas.microsoft.com/office/drawing/2014/main" id="{D4DC326F-3822-4D3B-A7E8-C5DCCA1C5E03}"/>
              </a:ext>
            </a:extLst>
          </p:cNvPr>
          <p:cNvSpPr txBox="1"/>
          <p:nvPr/>
        </p:nvSpPr>
        <p:spPr>
          <a:xfrm>
            <a:off x="3791853" y="9886495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 H2OFrame.</a:t>
            </a: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0307ED35-DF5C-43BD-A8D5-8075C49AD39C}"/>
              </a:ext>
            </a:extLst>
          </p:cNvPr>
          <p:cNvSpPr/>
          <p:nvPr/>
        </p:nvSpPr>
        <p:spPr>
          <a:xfrm flipV="1">
            <a:off x="3802911" y="97644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0F834AA-46A3-4956-B7A1-E0B8F1BB6398}"/>
              </a:ext>
            </a:extLst>
          </p:cNvPr>
          <p:cNvSpPr/>
          <p:nvPr/>
        </p:nvSpPr>
        <p:spPr>
          <a:xfrm>
            <a:off x="3815184" y="931069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242816" y="1216378"/>
            <a:ext cx="3560773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6" name="Layout Suggestions"/>
          <p:cNvSpPr txBox="1"/>
          <p:nvPr/>
        </p:nvSpPr>
        <p:spPr>
          <a:xfrm>
            <a:off x="7239927" y="1262680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51" name="Line"/>
          <p:cNvSpPr/>
          <p:nvPr/>
        </p:nvSpPr>
        <p:spPr>
          <a:xfrm>
            <a:off x="239590" y="1213685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288616" y="1259674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7" name="Line"/>
          <p:cNvSpPr/>
          <p:nvPr/>
        </p:nvSpPr>
        <p:spPr>
          <a:xfrm flipV="1">
            <a:off x="7267651" y="339169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7250983" y="34310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7250981" y="3580914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7267651" y="407681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7250980" y="411117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7250981" y="4187843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7267651" y="725748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7231100" y="207376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7222612" y="2214362"/>
            <a:ext cx="3110602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7245916" y="727855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7255519" y="7395213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7250979" y="96457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7234309" y="9780275"/>
            <a:ext cx="3077902" cy="57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Returns the transpose of an H2O Frame.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7259316" y="961499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7265992" y="2051656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269836" y="1599836"/>
            <a:ext cx="33005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248425" y="1666562"/>
            <a:ext cx="3555164" cy="2103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h2o.deeplearning: </a:t>
            </a:r>
            <a:r>
              <a:rPr lang="en-US" sz="1150" b="0" dirty="0">
                <a:latin typeface="+mn-lt"/>
                <a:cs typeface="Times New Roman"/>
              </a:rPr>
              <a:t>Deep Learning Neural Networks.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h2o.gbm: </a:t>
            </a:r>
            <a:r>
              <a:rPr lang="en-US" sz="1150" b="0" dirty="0">
                <a:latin typeface="+mn-lt"/>
                <a:cs typeface="Times New Roman"/>
              </a:rPr>
              <a:t>Gradient Boosted Classification Trees and Gradient Boosted Regression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h2o.glm: </a:t>
            </a:r>
            <a:r>
              <a:rPr lang="en-US" sz="1150" b="0" dirty="0">
                <a:latin typeface="+mn-lt"/>
                <a:cs typeface="Times New Roman"/>
              </a:rPr>
              <a:t>Generalized Linear Model, fit by specifying a response variable, a set of predictors, and a description of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h2o.naiveBayes: </a:t>
            </a:r>
            <a:r>
              <a:rPr lang="en-US" sz="1150" b="0" dirty="0">
                <a:latin typeface="+mn-lt"/>
                <a:cs typeface="Times New Roman"/>
              </a:rPr>
              <a:t>Naive Bayes Classifier.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h2o.randomForest: </a:t>
            </a:r>
            <a:r>
              <a:rPr lang="en-US" sz="1150" b="0" dirty="0">
                <a:latin typeface="+mn-lt"/>
                <a:cs typeface="Times New Roman"/>
              </a:rPr>
              <a:t>Random Forest Classification.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h2o.xgboost: </a:t>
            </a:r>
            <a:r>
              <a:rPr lang="en-US" sz="1150" b="0" dirty="0">
                <a:latin typeface="+mn-lt"/>
                <a:cs typeface="Times New Roman"/>
              </a:rPr>
              <a:t>Extreme Gradient Boosted Model.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290389" y="3702221"/>
            <a:ext cx="3492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269835" y="3698619"/>
            <a:ext cx="35337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248425" y="3791150"/>
            <a:ext cx="3555164" cy="13977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cs typeface="Times New Roman"/>
              </a:rPr>
              <a:t>h2o.prcomp: </a:t>
            </a:r>
            <a:r>
              <a:rPr lang="en-US" sz="1150" b="0" dirty="0">
                <a:cs typeface="Times New Roman"/>
              </a:rPr>
              <a:t>Principal Components Analysis.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sz="1150" dirty="0">
                <a:cs typeface="Times New Roman"/>
              </a:rPr>
              <a:t>h2o.kmeans: </a:t>
            </a:r>
            <a:r>
              <a:rPr lang="en-US" sz="1150" b="0" dirty="0">
                <a:cs typeface="Times New Roman"/>
              </a:rPr>
              <a:t>k-means Clustering.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h2o.anomaly: </a:t>
            </a:r>
            <a:r>
              <a:rPr lang="en-US" sz="1150" b="0" dirty="0">
                <a:latin typeface="+mn-lt"/>
                <a:cs typeface="Times New Roman"/>
              </a:rPr>
              <a:t>Detect anomalies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h2o.deepfeatures: </a:t>
            </a:r>
            <a:r>
              <a:rPr lang="en-US" sz="1150" b="0" dirty="0">
                <a:latin typeface="+mn-lt"/>
                <a:cs typeface="Times New Roman"/>
              </a:rPr>
              <a:t>Extract the non-linear features using a H2O deep learning model.</a:t>
            </a:r>
          </a:p>
        </p:txBody>
      </p:sp>
      <p:sp>
        <p:nvSpPr>
          <p:cNvPr id="78" name="Line"/>
          <p:cNvSpPr/>
          <p:nvPr/>
        </p:nvSpPr>
        <p:spPr>
          <a:xfrm flipV="1">
            <a:off x="290390" y="5153339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/>
          <p:cNvSpPr txBox="1"/>
          <p:nvPr/>
        </p:nvSpPr>
        <p:spPr>
          <a:xfrm>
            <a:off x="261107" y="515435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82" name="CuadroTexto 144"/>
          <p:cNvSpPr txBox="1"/>
          <p:nvPr/>
        </p:nvSpPr>
        <p:spPr>
          <a:xfrm>
            <a:off x="259485" y="5265746"/>
            <a:ext cx="3544104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h2o.grid: </a:t>
            </a:r>
            <a:r>
              <a:rPr lang="en-US" sz="1150" b="0" dirty="0">
                <a:latin typeface="+mn-lt"/>
                <a:cs typeface="Times New Roman"/>
              </a:rPr>
              <a:t>Efficient method to build multiple models with different hyperparameters.</a:t>
            </a:r>
          </a:p>
        </p:txBody>
      </p:sp>
      <p:sp>
        <p:nvSpPr>
          <p:cNvPr id="87" name="Line"/>
          <p:cNvSpPr/>
          <p:nvPr/>
        </p:nvSpPr>
        <p:spPr>
          <a:xfrm flipV="1">
            <a:off x="290388" y="5718494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" name="FONTS"/>
          <p:cNvSpPr txBox="1"/>
          <p:nvPr/>
        </p:nvSpPr>
        <p:spPr>
          <a:xfrm>
            <a:off x="267457" y="5726167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91" name="CuadroTexto 144"/>
          <p:cNvSpPr txBox="1"/>
          <p:nvPr/>
        </p:nvSpPr>
        <p:spPr>
          <a:xfrm>
            <a:off x="254947" y="5829941"/>
            <a:ext cx="3548641" cy="489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h2o.predict: </a:t>
            </a:r>
            <a:r>
              <a:rPr lang="en-US" sz="1150" b="0" dirty="0">
                <a:latin typeface="+mn-lt"/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92" name="Line"/>
          <p:cNvSpPr/>
          <p:nvPr/>
        </p:nvSpPr>
        <p:spPr>
          <a:xfrm flipV="1">
            <a:off x="290382" y="6286496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FONTS"/>
          <p:cNvSpPr txBox="1"/>
          <p:nvPr/>
        </p:nvSpPr>
        <p:spPr>
          <a:xfrm>
            <a:off x="267447" y="6302433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254947" y="6405126"/>
            <a:ext cx="3527442" cy="8437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ho2.model metrics: </a:t>
            </a:r>
            <a:r>
              <a:rPr lang="en-US" sz="1150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290380" y="7201533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267447" y="721334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234481" y="7317798"/>
            <a:ext cx="3569107" cy="666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h2o.mse: </a:t>
            </a:r>
            <a:r>
              <a:rPr lang="en-US" sz="1150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269383" y="7971884"/>
            <a:ext cx="272056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262745" y="8065087"/>
            <a:ext cx="3540843" cy="16413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h2o.accuracy: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h2o.auc: </a:t>
            </a:r>
            <a:r>
              <a:rPr lang="en-US" sz="1150" b="0" dirty="0">
                <a:latin typeface="+mn-lt"/>
                <a:cs typeface="Times New Roman"/>
              </a:rPr>
              <a:t>AUC (area under ROC curve).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h2o.confusionMatrix: </a:t>
            </a:r>
            <a:r>
              <a:rPr lang="en-US" sz="1150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sz="1150" b="0" dirty="0">
                <a:cs typeface="Times New Roman"/>
              </a:rPr>
              <a:t>(predicted vs reference)</a:t>
            </a:r>
            <a:r>
              <a:rPr lang="en-US" sz="1150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h2o.hit_ratio_table: </a:t>
            </a:r>
            <a:r>
              <a:rPr lang="en-US" sz="1150" b="0" dirty="0">
                <a:latin typeface="+mn-lt"/>
                <a:cs typeface="Times New Roman"/>
              </a:rPr>
              <a:t>Retrieve the Hit Ratios.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h2o.performance: </a:t>
            </a:r>
            <a:r>
              <a:rPr lang="en-US" sz="1150" b="0" dirty="0">
                <a:latin typeface="+mn-lt"/>
                <a:cs typeface="Times New Roman"/>
              </a:rPr>
              <a:t>Evaluate the predictive performance of a model via various measures.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297613" y="9679152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248083" y="9668863"/>
            <a:ext cx="297427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232708" y="9784358"/>
            <a:ext cx="3570879" cy="556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h2o.betweenss: </a:t>
            </a:r>
            <a:r>
              <a:rPr lang="en-US" sz="1150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h2o.centers: </a:t>
            </a:r>
            <a:r>
              <a:rPr lang="en-US" sz="1150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239590" y="10330002"/>
            <a:ext cx="3564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592523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89536"/>
            <a:ext cx="3270734" cy="212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specified H2O Objects from the </a:t>
            </a:r>
            <a:r>
              <a:rPr lang="en-US" sz="1150" b="0" dirty="0">
                <a:cs typeface="Times New Roman"/>
              </a:rPr>
              <a:t>H2O </a:t>
            </a:r>
            <a:r>
              <a:rPr lang="en-US" sz="1150" b="0" dirty="0">
                <a:latin typeface="+mn-lt"/>
                <a:cs typeface="Times New Roman"/>
              </a:rPr>
              <a:t>server, but not from the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h2o.removeAll: </a:t>
            </a:r>
            <a:r>
              <a:rPr lang="en-US" sz="1150" b="0" dirty="0">
                <a:latin typeface="+mn-lt"/>
                <a:cs typeface="Times New Roman"/>
              </a:rPr>
              <a:t>Remove All H2O Objects </a:t>
            </a:r>
            <a:r>
              <a:rPr lang="en-US" sz="1150" b="0" dirty="0">
                <a:cs typeface="Times New Roman"/>
              </a:rPr>
              <a:t>from the H2O server, </a:t>
            </a:r>
            <a:r>
              <a:rPr lang="en-US" sz="1150" b="0" dirty="0">
                <a:latin typeface="+mn-lt"/>
                <a:cs typeface="Times New Roman"/>
              </a:rPr>
              <a:t>but not from </a:t>
            </a:r>
            <a:r>
              <a:rPr lang="en-US" sz="1150" b="0" dirty="0">
                <a:cs typeface="Times New Roman"/>
              </a:rPr>
              <a:t>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72198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742419"/>
            <a:ext cx="23467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MODEL IMPORT / EXPORT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853416"/>
            <a:ext cx="3268271" cy="1428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h2o.download_pojo: </a:t>
            </a:r>
            <a:r>
              <a:rPr lang="en-US" sz="1150" b="0" dirty="0">
                <a:latin typeface="+mn-lt"/>
                <a:cs typeface="Times New Roman"/>
              </a:rPr>
              <a:t>Download the Scoring POJO (Plain Old Java Object) of an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h2o.download_mojo: </a:t>
            </a:r>
            <a:r>
              <a:rPr lang="en-US" sz="1150" b="0" dirty="0">
                <a:latin typeface="+mn-lt"/>
                <a:cs typeface="Times New Roman"/>
              </a:rPr>
              <a:t>Download the model in MOJO format.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52301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V="1">
            <a:off x="290380" y="7956858"/>
            <a:ext cx="3456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5256087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5382438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2786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301367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44681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5051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514217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644902"/>
            <a:ext cx="3268271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7240750" y="10332617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7231100" y="1213685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3979522" y="10330382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3969872" y="1211450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FONTS">
            <a:extLst>
              <a:ext uri="{FF2B5EF4-FFF2-40B4-BE49-F238E27FC236}">
                <a16:creationId xmlns:a16="http://schemas.microsoft.com/office/drawing/2014/main" id="{2A1629AB-12AC-4AF0-9FAF-52FAE2DD2807}"/>
              </a:ext>
            </a:extLst>
          </p:cNvPr>
          <p:cNvSpPr txBox="1"/>
          <p:nvPr/>
        </p:nvSpPr>
        <p:spPr>
          <a:xfrm>
            <a:off x="7236544" y="160196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sp>
        <p:nvSpPr>
          <p:cNvPr id="109" name="CuadroTexto 47">
            <a:extLst>
              <a:ext uri="{FF2B5EF4-FFF2-40B4-BE49-F238E27FC236}">
                <a16:creationId xmlns:a16="http://schemas.microsoft.com/office/drawing/2014/main" id="{7EA88445-4B62-4422-97E4-79D1A34EA542}"/>
              </a:ext>
            </a:extLst>
          </p:cNvPr>
          <p:cNvSpPr txBox="1"/>
          <p:nvPr/>
        </p:nvSpPr>
        <p:spPr>
          <a:xfrm>
            <a:off x="7222612" y="1732480"/>
            <a:ext cx="311060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</a:t>
            </a:r>
            <a:r>
              <a:rPr lang="en-US" b="0" dirty="0">
                <a:latin typeface="+mn-lt"/>
                <a:cs typeface="Times New Roman"/>
              </a:rPr>
              <a:t> Display missing elements.</a:t>
            </a:r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Microsoft Office PowerPoint</Application>
  <PresentationFormat>Custom</PresentationFormat>
  <Paragraphs>284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189</cp:revision>
  <dcterms:modified xsi:type="dcterms:W3CDTF">2018-06-21T15:08:56Z</dcterms:modified>
</cp:coreProperties>
</file>