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0" d="100"/>
          <a:sy n="80" d="100"/>
        </p:scale>
        <p:origin x="60"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 in Microsoft PowerPoint]Workings!PivotTable4</c:name>
    <c:fmtId val="2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2400" b="1" dirty="0">
                <a:latin typeface="Candara" panose="020E0502030303020204" pitchFamily="34" charset="0"/>
              </a:rPr>
              <a:t>Sales </a:t>
            </a:r>
            <a:r>
              <a:rPr lang="en-GB" sz="2400" b="1" dirty="0" smtClean="0">
                <a:latin typeface="Candara" panose="020E0502030303020204" pitchFamily="34" charset="0"/>
              </a:rPr>
              <a:t>by Month</a:t>
            </a:r>
            <a:endParaRPr lang="en-GB" sz="2400" b="1" dirty="0">
              <a:latin typeface="Candara" panose="020E0502030303020204" pitchFamily="34"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pivotFmt>
      <c:pivotFmt>
        <c:idx val="3"/>
        <c:spPr>
          <a:solidFill>
            <a:schemeClr val="accent2"/>
          </a:solidFill>
          <a:ln>
            <a:noFill/>
          </a:ln>
          <a:effectLst/>
        </c:spPr>
        <c:marker>
          <c:symbol val="none"/>
        </c:marker>
      </c:pivotFmt>
      <c:pivotFmt>
        <c:idx val="4"/>
        <c:spPr>
          <a:solidFill>
            <a:schemeClr val="accent2"/>
          </a:solidFill>
          <a:ln>
            <a:noFill/>
          </a:ln>
          <a:effectLst/>
        </c:spPr>
        <c:marker>
          <c:symbol val="none"/>
        </c:marker>
      </c:pivotFmt>
      <c:pivotFmt>
        <c:idx val="5"/>
        <c:spPr>
          <a:solidFill>
            <a:schemeClr val="accent2"/>
          </a:solidFill>
          <a:ln>
            <a:noFill/>
          </a:ln>
          <a:effectLst/>
        </c:spPr>
        <c:marker>
          <c:symbol val="none"/>
        </c:marker>
      </c:pivotFmt>
      <c:pivotFmt>
        <c:idx val="6"/>
        <c:spPr>
          <a:solidFill>
            <a:schemeClr val="accent2"/>
          </a:solidFill>
          <a:ln>
            <a:noFill/>
          </a:ln>
          <a:effectLst/>
        </c:spPr>
        <c:marker>
          <c:symbol val="none"/>
        </c:marker>
      </c:pivotFmt>
      <c:pivotFmt>
        <c:idx val="7"/>
        <c:spPr>
          <a:solidFill>
            <a:schemeClr val="accent2"/>
          </a:solidFill>
          <a:ln>
            <a:noFill/>
          </a:ln>
          <a:effectLst/>
        </c:spPr>
        <c:marker>
          <c:symbol val="none"/>
        </c:marker>
      </c:pivotFmt>
      <c:pivotFmt>
        <c:idx val="8"/>
        <c:spPr>
          <a:solidFill>
            <a:schemeClr val="accent2"/>
          </a:solidFill>
          <a:ln>
            <a:noFill/>
          </a:ln>
          <a:effectLst/>
        </c:spPr>
        <c:marker>
          <c:symbol val="none"/>
        </c:marker>
      </c:pivotFmt>
      <c:pivotFmt>
        <c:idx val="9"/>
        <c:spPr>
          <a:solidFill>
            <a:schemeClr val="accent2"/>
          </a:solidFill>
          <a:ln>
            <a:noFill/>
          </a:ln>
          <a:effectLst/>
        </c:spPr>
        <c:marker>
          <c:symbol val="none"/>
        </c:marker>
      </c:pivotFmt>
    </c:pivotFmts>
    <c:plotArea>
      <c:layout>
        <c:manualLayout>
          <c:layoutTarget val="inner"/>
          <c:xMode val="edge"/>
          <c:yMode val="edge"/>
          <c:x val="0.10501072827145937"/>
          <c:y val="0.14435196025373404"/>
          <c:w val="0.88174952329323819"/>
          <c:h val="0.71559408628871635"/>
        </c:manualLayout>
      </c:layout>
      <c:lineChart>
        <c:grouping val="stacked"/>
        <c:varyColors val="0"/>
        <c:ser>
          <c:idx val="0"/>
          <c:order val="0"/>
          <c:tx>
            <c:strRef>
              <c:f>Workings!$I$3:$I$4</c:f>
              <c:strCache>
                <c:ptCount val="1"/>
                <c:pt idx="0">
                  <c:v>Total</c:v>
                </c:pt>
              </c:strCache>
            </c:strRef>
          </c:tx>
          <c:spPr>
            <a:ln w="28575" cap="rnd">
              <a:solidFill>
                <a:schemeClr val="accent2"/>
              </a:solidFill>
              <a:round/>
            </a:ln>
            <a:effectLst/>
          </c:spPr>
          <c:marker>
            <c:symbol val="none"/>
          </c:marker>
          <c:cat>
            <c:strRef>
              <c:f>Workings!$H$5:$H$17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Workings!$I$5:$I$17</c:f>
              <c:numCache>
                <c:formatCode>General</c:formatCode>
                <c:ptCount val="12"/>
                <c:pt idx="0">
                  <c:v>46772927.586206883</c:v>
                </c:pt>
                <c:pt idx="1">
                  <c:v>54837651.72413794</c:v>
                </c:pt>
                <c:pt idx="2">
                  <c:v>53622672.413793094</c:v>
                </c:pt>
                <c:pt idx="3">
                  <c:v>106675098.62068966</c:v>
                </c:pt>
                <c:pt idx="4">
                  <c:v>90919220.689655185</c:v>
                </c:pt>
                <c:pt idx="5">
                  <c:v>59613103.448275857</c:v>
                </c:pt>
                <c:pt idx="6">
                  <c:v>73897241.37931031</c:v>
                </c:pt>
                <c:pt idx="7">
                  <c:v>57299754.310344823</c:v>
                </c:pt>
                <c:pt idx="8">
                  <c:v>88274068.965517268</c:v>
                </c:pt>
                <c:pt idx="9">
                  <c:v>65109051.724137947</c:v>
                </c:pt>
                <c:pt idx="10">
                  <c:v>96359224.137930989</c:v>
                </c:pt>
                <c:pt idx="11">
                  <c:v>93567931.034482732</c:v>
                </c:pt>
              </c:numCache>
            </c:numRef>
          </c:val>
          <c:smooth val="0"/>
          <c:extLst>
            <c:ext xmlns:c16="http://schemas.microsoft.com/office/drawing/2014/chart" uri="{C3380CC4-5D6E-409C-BE32-E72D297353CC}">
              <c16:uniqueId val="{00000000-12D0-4B88-A14D-5ACFF8FBDC24}"/>
            </c:ext>
          </c:extLst>
        </c:ser>
        <c:dLbls>
          <c:showLegendKey val="0"/>
          <c:showVal val="0"/>
          <c:showCatName val="0"/>
          <c:showSerName val="0"/>
          <c:showPercent val="0"/>
          <c:showBubbleSize val="0"/>
        </c:dLbls>
        <c:smooth val="0"/>
        <c:axId val="341949072"/>
        <c:axId val="341953232"/>
      </c:lineChart>
      <c:catAx>
        <c:axId val="341949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crossAx val="341953232"/>
        <c:crosses val="autoZero"/>
        <c:auto val="1"/>
        <c:lblAlgn val="ctr"/>
        <c:lblOffset val="100"/>
        <c:noMultiLvlLbl val="0"/>
      </c:catAx>
      <c:valAx>
        <c:axId val="34195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crossAx val="3419490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 in Microsoft PowerPoint]Workings!PivotTable1</c:name>
    <c:fmtId val="23"/>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Candara" panose="020E0502030303020204" pitchFamily="34" charset="0"/>
                <a:ea typeface="+mn-ea"/>
                <a:cs typeface="+mn-cs"/>
              </a:defRPr>
            </a:pPr>
            <a:r>
              <a:rPr lang="en-GB" sz="2400" dirty="0"/>
              <a:t>Sales Distribution by Branch</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title>
    <c:autoTitleDeleted val="0"/>
    <c:pivotFmts>
      <c:pivotFmt>
        <c:idx val="0"/>
      </c:pivotFmt>
      <c:pivotFmt>
        <c:idx val="1"/>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barChart>
        <c:barDir val="col"/>
        <c:grouping val="clustered"/>
        <c:varyColors val="0"/>
        <c:ser>
          <c:idx val="0"/>
          <c:order val="0"/>
          <c:tx>
            <c:strRef>
              <c:f>Workings!$B$3</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Workings!$A$4:$A$11</c:f>
              <c:strCache>
                <c:ptCount val="7"/>
                <c:pt idx="0">
                  <c:v>THIKA</c:v>
                </c:pt>
                <c:pt idx="1">
                  <c:v>RUAKA</c:v>
                </c:pt>
                <c:pt idx="2">
                  <c:v>MACHAKOS</c:v>
                </c:pt>
                <c:pt idx="3">
                  <c:v>ATHI RIVER</c:v>
                </c:pt>
                <c:pt idx="4">
                  <c:v>KARATINA</c:v>
                </c:pt>
                <c:pt idx="5">
                  <c:v>KITUI</c:v>
                </c:pt>
                <c:pt idx="6">
                  <c:v>RUAKA/MACHA</c:v>
                </c:pt>
              </c:strCache>
            </c:strRef>
          </c:cat>
          <c:val>
            <c:numRef>
              <c:f>Workings!$B$4:$B$11</c:f>
              <c:numCache>
                <c:formatCode>_-* #,##0_-;\-* #,##0_-;_-* "-"??_-;_-@_-</c:formatCode>
                <c:ptCount val="7"/>
                <c:pt idx="0">
                  <c:v>529941167.58620703</c:v>
                </c:pt>
                <c:pt idx="1">
                  <c:v>195725195.68965504</c:v>
                </c:pt>
                <c:pt idx="2">
                  <c:v>60283189.655172408</c:v>
                </c:pt>
                <c:pt idx="3">
                  <c:v>54659482.758620687</c:v>
                </c:pt>
                <c:pt idx="4">
                  <c:v>40470806.896551713</c:v>
                </c:pt>
                <c:pt idx="5">
                  <c:v>3411206.8965517245</c:v>
                </c:pt>
                <c:pt idx="6">
                  <c:v>2456896.5517241377</c:v>
                </c:pt>
              </c:numCache>
            </c:numRef>
          </c:val>
          <c:extLst>
            <c:ext xmlns:c16="http://schemas.microsoft.com/office/drawing/2014/chart" uri="{C3380CC4-5D6E-409C-BE32-E72D297353CC}">
              <c16:uniqueId val="{00000000-4C1F-4A63-9C81-756BCF0C4AA4}"/>
            </c:ext>
          </c:extLst>
        </c:ser>
        <c:dLbls>
          <c:showLegendKey val="0"/>
          <c:showVal val="0"/>
          <c:showCatName val="0"/>
          <c:showSerName val="0"/>
          <c:showPercent val="0"/>
          <c:showBubbleSize val="0"/>
        </c:dLbls>
        <c:gapWidth val="100"/>
        <c:overlap val="-24"/>
        <c:axId val="815388672"/>
        <c:axId val="829171696"/>
      </c:barChart>
      <c:catAx>
        <c:axId val="81538867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crossAx val="829171696"/>
        <c:crosses val="autoZero"/>
        <c:auto val="1"/>
        <c:lblAlgn val="ctr"/>
        <c:lblOffset val="100"/>
        <c:noMultiLvlLbl val="0"/>
      </c:catAx>
      <c:valAx>
        <c:axId val="829171696"/>
        <c:scaling>
          <c:orientation val="minMax"/>
        </c:scaling>
        <c:delete val="0"/>
        <c:axPos val="l"/>
        <c:majorGridlines>
          <c:spPr>
            <a:ln w="9525" cap="flat" cmpd="sng" algn="ctr">
              <a:no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crossAx val="8153886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legend>
    <c:plotVisOnly val="1"/>
    <c:dispBlanksAs val="gap"/>
    <c:showDLblsOverMax val="0"/>
  </c:chart>
  <c:spPr>
    <a:noFill/>
    <a:ln>
      <a:noFill/>
    </a:ln>
    <a:effectLst/>
  </c:spPr>
  <c:txPr>
    <a:bodyPr/>
    <a:lstStyle/>
    <a:p>
      <a:pPr>
        <a:defRPr baseline="0">
          <a:latin typeface="Candara" panose="020E050203030302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 in Microsoft PowerPoint]Workings!PivotTable6</c:name>
    <c:fmtId val="5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800" b="1" dirty="0" smtClean="0">
                <a:latin typeface="Candara" panose="020E0502030303020204" pitchFamily="34" charset="0"/>
              </a:rPr>
              <a:t>Models by Branch</a:t>
            </a:r>
            <a:endParaRPr lang="en-GB" sz="1800" b="1" dirty="0">
              <a:latin typeface="Candara" panose="020E0502030303020204" pitchFamily="34"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pivotFmt>
      <c:pivotFmt>
        <c:idx val="3"/>
        <c:spPr>
          <a:solidFill>
            <a:schemeClr val="accent2"/>
          </a:solidFill>
          <a:ln>
            <a:noFill/>
          </a:ln>
          <a:effectLst/>
        </c:spPr>
        <c:marker>
          <c:symbol val="none"/>
        </c:marker>
      </c:pivotFmt>
      <c:pivotFmt>
        <c:idx val="4"/>
        <c:spPr>
          <a:solidFill>
            <a:schemeClr val="accent2"/>
          </a:solidFill>
          <a:ln>
            <a:noFill/>
          </a:ln>
          <a:effectLst/>
        </c:spPr>
        <c:marker>
          <c:symbol val="none"/>
        </c:marker>
      </c:pivotFmt>
      <c:pivotFmt>
        <c:idx val="5"/>
        <c:spPr>
          <a:solidFill>
            <a:schemeClr val="accent2"/>
          </a:solidFill>
          <a:ln>
            <a:noFill/>
          </a:ln>
          <a:effectLst/>
        </c:spPr>
        <c:marker>
          <c:symbol val="none"/>
        </c:marker>
      </c:pivotFmt>
      <c:pivotFmt>
        <c:idx val="6"/>
        <c:spPr>
          <a:solidFill>
            <a:schemeClr val="accent2"/>
          </a:solidFill>
          <a:ln>
            <a:noFill/>
          </a:ln>
          <a:effectLst/>
        </c:spPr>
        <c:marker>
          <c:symbol val="none"/>
        </c:marker>
      </c:pivotFmt>
      <c:pivotFmt>
        <c:idx val="7"/>
        <c:spPr>
          <a:solidFill>
            <a:schemeClr val="accent2"/>
          </a:solidFill>
          <a:ln>
            <a:noFill/>
          </a:ln>
          <a:effectLst/>
        </c:spPr>
        <c:marker>
          <c:symbol val="none"/>
        </c:marker>
      </c:pivotFmt>
      <c:pivotFmt>
        <c:idx val="8"/>
        <c:spPr>
          <a:solidFill>
            <a:schemeClr val="accent2"/>
          </a:solidFill>
          <a:ln>
            <a:noFill/>
          </a:ln>
          <a:effectLst/>
        </c:spPr>
        <c:marker>
          <c:symbol val="none"/>
        </c:marker>
      </c:pivotFmt>
      <c:pivotFmt>
        <c:idx val="9"/>
        <c:spPr>
          <a:solidFill>
            <a:schemeClr val="accent2"/>
          </a:solidFill>
          <a:ln>
            <a:noFill/>
          </a:ln>
          <a:effectLst/>
        </c:spPr>
        <c:marker>
          <c:symbol val="none"/>
        </c:marker>
      </c:pivotFmt>
      <c:pivotFmt>
        <c:idx val="10"/>
        <c:spPr>
          <a:solidFill>
            <a:schemeClr val="accent2"/>
          </a:solidFill>
          <a:ln>
            <a:noFill/>
          </a:ln>
          <a:effectLst/>
        </c:spPr>
        <c:marker>
          <c:symbol val="none"/>
        </c:marker>
      </c:pivotFmt>
      <c:pivotFmt>
        <c:idx val="11"/>
        <c:spPr>
          <a:solidFill>
            <a:schemeClr val="accent2"/>
          </a:solidFill>
          <a:ln>
            <a:noFill/>
          </a:ln>
          <a:effectLst/>
        </c:spPr>
        <c:marker>
          <c:symbol val="none"/>
        </c:marker>
      </c:pivotFmt>
    </c:pivotFmts>
    <c:plotArea>
      <c:layout/>
      <c:barChart>
        <c:barDir val="col"/>
        <c:grouping val="clustered"/>
        <c:varyColors val="0"/>
        <c:ser>
          <c:idx val="0"/>
          <c:order val="0"/>
          <c:tx>
            <c:strRef>
              <c:f>Workings!$Z$3:$Z$4</c:f>
              <c:strCache>
                <c:ptCount val="1"/>
                <c:pt idx="0">
                  <c:v>Total_Retail</c:v>
                </c:pt>
              </c:strCache>
            </c:strRef>
          </c:tx>
          <c:spPr>
            <a:solidFill>
              <a:schemeClr val="accent2"/>
            </a:solidFill>
            <a:ln>
              <a:noFill/>
            </a:ln>
            <a:effectLst/>
          </c:spPr>
          <c:invertIfNegative val="0"/>
          <c:cat>
            <c:multiLvlStrRef>
              <c:f>Workings!$X$5:$Y$33</c:f>
              <c:multiLvlStrCache>
                <c:ptCount val="28"/>
                <c:lvl>
                  <c:pt idx="0">
                    <c:v>FRR 90 TRUCK</c:v>
                  </c:pt>
                  <c:pt idx="1">
                    <c:v>NQR81</c:v>
                  </c:pt>
                  <c:pt idx="2">
                    <c:v>FVZ 34 Tipper</c:v>
                  </c:pt>
                  <c:pt idx="3">
                    <c:v>NMR TRUCK</c:v>
                  </c:pt>
                  <c:pt idx="4">
                    <c:v>FVR 90 TRUCK</c:v>
                  </c:pt>
                  <c:pt idx="5">
                    <c:v>FRR 90 TRUCK</c:v>
                  </c:pt>
                  <c:pt idx="6">
                    <c:v>FVZ 34 Tipper</c:v>
                  </c:pt>
                  <c:pt idx="7">
                    <c:v>NQR81</c:v>
                  </c:pt>
                  <c:pt idx="8">
                    <c:v>NQR COWL BUS</c:v>
                  </c:pt>
                  <c:pt idx="9">
                    <c:v>NMR TRUCK</c:v>
                  </c:pt>
                  <c:pt idx="10">
                    <c:v>FRR 90 TRUCK</c:v>
                  </c:pt>
                  <c:pt idx="11">
                    <c:v>FVR 90 TRUCK</c:v>
                  </c:pt>
                  <c:pt idx="12">
                    <c:v>TFR 86 SC</c:v>
                  </c:pt>
                  <c:pt idx="13">
                    <c:v>NMR TRUCK</c:v>
                  </c:pt>
                  <c:pt idx="14">
                    <c:v>NQR81</c:v>
                  </c:pt>
                  <c:pt idx="15">
                    <c:v>FRR 90 TRUCK</c:v>
                  </c:pt>
                  <c:pt idx="16">
                    <c:v>TFR 86 SC</c:v>
                  </c:pt>
                  <c:pt idx="17">
                    <c:v>FTR TRUCK NON LSD</c:v>
                  </c:pt>
                  <c:pt idx="18">
                    <c:v>FVZ 34 Tipper</c:v>
                  </c:pt>
                  <c:pt idx="19">
                    <c:v>NMR TRUCK</c:v>
                  </c:pt>
                  <c:pt idx="20">
                    <c:v>FRR 90 TRUCK</c:v>
                  </c:pt>
                  <c:pt idx="21">
                    <c:v>NQR81</c:v>
                  </c:pt>
                  <c:pt idx="22">
                    <c:v>FVR 90 TRUCK</c:v>
                  </c:pt>
                  <c:pt idx="23">
                    <c:v>NMR TRUCK</c:v>
                  </c:pt>
                  <c:pt idx="24">
                    <c:v>FSR 46 SEATER BUS</c:v>
                  </c:pt>
                  <c:pt idx="25">
                    <c:v>TFS 40 DC LUXURY A/T SKD</c:v>
                  </c:pt>
                  <c:pt idx="26">
                    <c:v>FRR 90 TRUCK</c:v>
                  </c:pt>
                  <c:pt idx="27">
                    <c:v>FVZ 34 Tipper</c:v>
                  </c:pt>
                </c:lvl>
                <c:lvl>
                  <c:pt idx="0">
                    <c:v>THIKA</c:v>
                  </c:pt>
                  <c:pt idx="5">
                    <c:v>RUAKA</c:v>
                  </c:pt>
                  <c:pt idx="10">
                    <c:v>MACHAKOS</c:v>
                  </c:pt>
                  <c:pt idx="15">
                    <c:v>ATHI RIVER</c:v>
                  </c:pt>
                  <c:pt idx="20">
                    <c:v>KARATINA</c:v>
                  </c:pt>
                  <c:pt idx="25">
                    <c:v>KITUI</c:v>
                  </c:pt>
                  <c:pt idx="27">
                    <c:v>RUAKA/MACHA</c:v>
                  </c:pt>
                </c:lvl>
              </c:multiLvlStrCache>
            </c:multiLvlStrRef>
          </c:cat>
          <c:val>
            <c:numRef>
              <c:f>Workings!$Z$5:$Z$33</c:f>
              <c:numCache>
                <c:formatCode>_-* #,##0_-;\-* #,##0_-;_-* "-"??_-;_-@_-</c:formatCode>
                <c:ptCount val="28"/>
                <c:pt idx="0">
                  <c:v>185852534.48275873</c:v>
                </c:pt>
                <c:pt idx="1">
                  <c:v>85415844.827586174</c:v>
                </c:pt>
                <c:pt idx="2">
                  <c:v>44453534.482758626</c:v>
                </c:pt>
                <c:pt idx="3">
                  <c:v>39797462.068965517</c:v>
                </c:pt>
                <c:pt idx="4">
                  <c:v>38115517.241379313</c:v>
                </c:pt>
                <c:pt idx="5">
                  <c:v>78620689.655172408</c:v>
                </c:pt>
                <c:pt idx="6">
                  <c:v>23847413.793103445</c:v>
                </c:pt>
                <c:pt idx="7">
                  <c:v>21665702.586206898</c:v>
                </c:pt>
                <c:pt idx="8">
                  <c:v>19124534.482758623</c:v>
                </c:pt>
                <c:pt idx="9">
                  <c:v>10316565.517241379</c:v>
                </c:pt>
                <c:pt idx="10">
                  <c:v>22212931.034482758</c:v>
                </c:pt>
                <c:pt idx="11">
                  <c:v>14754310.344827587</c:v>
                </c:pt>
                <c:pt idx="12">
                  <c:v>8862931.0344827585</c:v>
                </c:pt>
                <c:pt idx="13">
                  <c:v>7851982.7586206896</c:v>
                </c:pt>
                <c:pt idx="14">
                  <c:v>3311379.3103448274</c:v>
                </c:pt>
                <c:pt idx="15">
                  <c:v>20809913.793103449</c:v>
                </c:pt>
                <c:pt idx="16">
                  <c:v>5711637.931034483</c:v>
                </c:pt>
                <c:pt idx="17">
                  <c:v>5270689.6551724141</c:v>
                </c:pt>
                <c:pt idx="18">
                  <c:v>5225689.6551724141</c:v>
                </c:pt>
                <c:pt idx="19">
                  <c:v>4119051.7241379311</c:v>
                </c:pt>
                <c:pt idx="20">
                  <c:v>15420258.620689653</c:v>
                </c:pt>
                <c:pt idx="21">
                  <c:v>6477155.1724137943</c:v>
                </c:pt>
                <c:pt idx="22">
                  <c:v>5798275.862068966</c:v>
                </c:pt>
                <c:pt idx="23">
                  <c:v>4562844.8275862066</c:v>
                </c:pt>
                <c:pt idx="24">
                  <c:v>2005375.8620689656</c:v>
                </c:pt>
                <c:pt idx="25">
                  <c:v>1849137.9310344828</c:v>
                </c:pt>
                <c:pt idx="26">
                  <c:v>1562068.9655172415</c:v>
                </c:pt>
                <c:pt idx="27">
                  <c:v>2456896.5517241377</c:v>
                </c:pt>
              </c:numCache>
            </c:numRef>
          </c:val>
          <c:extLst>
            <c:ext xmlns:c16="http://schemas.microsoft.com/office/drawing/2014/chart" uri="{C3380CC4-5D6E-409C-BE32-E72D297353CC}">
              <c16:uniqueId val="{00000000-667E-4BE3-8300-50E34624C49E}"/>
            </c:ext>
          </c:extLst>
        </c:ser>
        <c:ser>
          <c:idx val="1"/>
          <c:order val="1"/>
          <c:tx>
            <c:strRef>
              <c:f>Workings!$AA$3:$AA$4</c:f>
              <c:strCache>
                <c:ptCount val="1"/>
                <c:pt idx="0">
                  <c:v>Count of Customer Name</c:v>
                </c:pt>
              </c:strCache>
            </c:strRef>
          </c:tx>
          <c:spPr>
            <a:solidFill>
              <a:schemeClr val="accent4"/>
            </a:solidFill>
            <a:ln>
              <a:noFill/>
            </a:ln>
            <a:effectLst/>
          </c:spPr>
          <c:invertIfNegative val="0"/>
          <c:cat>
            <c:multiLvlStrRef>
              <c:f>Workings!$X$5:$Y$33</c:f>
              <c:multiLvlStrCache>
                <c:ptCount val="28"/>
                <c:lvl>
                  <c:pt idx="0">
                    <c:v>FRR 90 TRUCK</c:v>
                  </c:pt>
                  <c:pt idx="1">
                    <c:v>NQR81</c:v>
                  </c:pt>
                  <c:pt idx="2">
                    <c:v>FVZ 34 Tipper</c:v>
                  </c:pt>
                  <c:pt idx="3">
                    <c:v>NMR TRUCK</c:v>
                  </c:pt>
                  <c:pt idx="4">
                    <c:v>FVR 90 TRUCK</c:v>
                  </c:pt>
                  <c:pt idx="5">
                    <c:v>FRR 90 TRUCK</c:v>
                  </c:pt>
                  <c:pt idx="6">
                    <c:v>FVZ 34 Tipper</c:v>
                  </c:pt>
                  <c:pt idx="7">
                    <c:v>NQR81</c:v>
                  </c:pt>
                  <c:pt idx="8">
                    <c:v>NQR COWL BUS</c:v>
                  </c:pt>
                  <c:pt idx="9">
                    <c:v>NMR TRUCK</c:v>
                  </c:pt>
                  <c:pt idx="10">
                    <c:v>FRR 90 TRUCK</c:v>
                  </c:pt>
                  <c:pt idx="11">
                    <c:v>FVR 90 TRUCK</c:v>
                  </c:pt>
                  <c:pt idx="12">
                    <c:v>TFR 86 SC</c:v>
                  </c:pt>
                  <c:pt idx="13">
                    <c:v>NMR TRUCK</c:v>
                  </c:pt>
                  <c:pt idx="14">
                    <c:v>NQR81</c:v>
                  </c:pt>
                  <c:pt idx="15">
                    <c:v>FRR 90 TRUCK</c:v>
                  </c:pt>
                  <c:pt idx="16">
                    <c:v>TFR 86 SC</c:v>
                  </c:pt>
                  <c:pt idx="17">
                    <c:v>FTR TRUCK NON LSD</c:v>
                  </c:pt>
                  <c:pt idx="18">
                    <c:v>FVZ 34 Tipper</c:v>
                  </c:pt>
                  <c:pt idx="19">
                    <c:v>NMR TRUCK</c:v>
                  </c:pt>
                  <c:pt idx="20">
                    <c:v>FRR 90 TRUCK</c:v>
                  </c:pt>
                  <c:pt idx="21">
                    <c:v>NQR81</c:v>
                  </c:pt>
                  <c:pt idx="22">
                    <c:v>FVR 90 TRUCK</c:v>
                  </c:pt>
                  <c:pt idx="23">
                    <c:v>NMR TRUCK</c:v>
                  </c:pt>
                  <c:pt idx="24">
                    <c:v>FSR 46 SEATER BUS</c:v>
                  </c:pt>
                  <c:pt idx="25">
                    <c:v>TFS 40 DC LUXURY A/T SKD</c:v>
                  </c:pt>
                  <c:pt idx="26">
                    <c:v>FRR 90 TRUCK</c:v>
                  </c:pt>
                  <c:pt idx="27">
                    <c:v>FVZ 34 Tipper</c:v>
                  </c:pt>
                </c:lvl>
                <c:lvl>
                  <c:pt idx="0">
                    <c:v>THIKA</c:v>
                  </c:pt>
                  <c:pt idx="5">
                    <c:v>RUAKA</c:v>
                  </c:pt>
                  <c:pt idx="10">
                    <c:v>MACHAKOS</c:v>
                  </c:pt>
                  <c:pt idx="15">
                    <c:v>ATHI RIVER</c:v>
                  </c:pt>
                  <c:pt idx="20">
                    <c:v>KARATINA</c:v>
                  </c:pt>
                  <c:pt idx="25">
                    <c:v>KITUI</c:v>
                  </c:pt>
                  <c:pt idx="27">
                    <c:v>RUAKA/MACHA</c:v>
                  </c:pt>
                </c:lvl>
              </c:multiLvlStrCache>
            </c:multiLvlStrRef>
          </c:cat>
          <c:val>
            <c:numRef>
              <c:f>Workings!$AA$5:$AA$33</c:f>
              <c:numCache>
                <c:formatCode>General</c:formatCode>
                <c:ptCount val="28"/>
                <c:pt idx="0">
                  <c:v>128</c:v>
                </c:pt>
                <c:pt idx="1">
                  <c:v>76</c:v>
                </c:pt>
                <c:pt idx="2">
                  <c:v>17</c:v>
                </c:pt>
                <c:pt idx="3">
                  <c:v>41</c:v>
                </c:pt>
                <c:pt idx="4">
                  <c:v>20</c:v>
                </c:pt>
                <c:pt idx="5">
                  <c:v>57</c:v>
                </c:pt>
                <c:pt idx="6">
                  <c:v>9</c:v>
                </c:pt>
                <c:pt idx="7">
                  <c:v>19</c:v>
                </c:pt>
                <c:pt idx="8">
                  <c:v>14</c:v>
                </c:pt>
                <c:pt idx="9">
                  <c:v>11</c:v>
                </c:pt>
                <c:pt idx="10">
                  <c:v>16</c:v>
                </c:pt>
                <c:pt idx="11">
                  <c:v>8</c:v>
                </c:pt>
                <c:pt idx="12">
                  <c:v>11</c:v>
                </c:pt>
                <c:pt idx="13">
                  <c:v>8</c:v>
                </c:pt>
                <c:pt idx="14">
                  <c:v>3</c:v>
                </c:pt>
                <c:pt idx="15">
                  <c:v>15</c:v>
                </c:pt>
                <c:pt idx="16">
                  <c:v>7</c:v>
                </c:pt>
                <c:pt idx="17">
                  <c:v>3</c:v>
                </c:pt>
                <c:pt idx="18">
                  <c:v>2</c:v>
                </c:pt>
                <c:pt idx="19">
                  <c:v>4</c:v>
                </c:pt>
                <c:pt idx="20">
                  <c:v>11</c:v>
                </c:pt>
                <c:pt idx="21">
                  <c:v>6</c:v>
                </c:pt>
                <c:pt idx="22">
                  <c:v>3</c:v>
                </c:pt>
                <c:pt idx="23">
                  <c:v>5</c:v>
                </c:pt>
                <c:pt idx="24">
                  <c:v>1</c:v>
                </c:pt>
                <c:pt idx="25">
                  <c:v>1</c:v>
                </c:pt>
                <c:pt idx="26">
                  <c:v>1</c:v>
                </c:pt>
                <c:pt idx="27">
                  <c:v>1</c:v>
                </c:pt>
              </c:numCache>
            </c:numRef>
          </c:val>
          <c:extLst>
            <c:ext xmlns:c16="http://schemas.microsoft.com/office/drawing/2014/chart" uri="{C3380CC4-5D6E-409C-BE32-E72D297353CC}">
              <c16:uniqueId val="{00000001-667E-4BE3-8300-50E34624C49E}"/>
            </c:ext>
          </c:extLst>
        </c:ser>
        <c:dLbls>
          <c:showLegendKey val="0"/>
          <c:showVal val="0"/>
          <c:showCatName val="0"/>
          <c:showSerName val="0"/>
          <c:showPercent val="0"/>
          <c:showBubbleSize val="0"/>
        </c:dLbls>
        <c:gapWidth val="219"/>
        <c:overlap val="-27"/>
        <c:axId val="2118531711"/>
        <c:axId val="2118530463"/>
      </c:barChart>
      <c:catAx>
        <c:axId val="2118531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crossAx val="2118530463"/>
        <c:crosses val="autoZero"/>
        <c:auto val="1"/>
        <c:lblAlgn val="ctr"/>
        <c:lblOffset val="100"/>
        <c:noMultiLvlLbl val="0"/>
      </c:catAx>
      <c:valAx>
        <c:axId val="2118530463"/>
        <c:scaling>
          <c:orientation val="minMax"/>
        </c:scaling>
        <c:delete val="0"/>
        <c:axPos val="l"/>
        <c:majorGridlines>
          <c:spPr>
            <a:ln w="9525" cap="flat" cmpd="sng" algn="ctr">
              <a:no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crossAx val="211853171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GB" sz="2400" baseline="0" dirty="0">
                <a:latin typeface="Candara" panose="020E0502030303020204" pitchFamily="34" charset="0"/>
              </a:rPr>
              <a:t>Customers Analysis</a:t>
            </a:r>
            <a:endParaRPr lang="en-GB" sz="2400" dirty="0">
              <a:latin typeface="Candara" panose="020E0502030303020204" pitchFamily="34" charset="0"/>
            </a:endParaRP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Workings!$I$39</c:f>
              <c:strCache>
                <c:ptCount val="1"/>
                <c:pt idx="0">
                  <c:v>Total_Retail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Workings!$H$40:$H$49</c:f>
              <c:strCache>
                <c:ptCount val="10"/>
                <c:pt idx="0">
                  <c:v>IPRITED</c:v>
                </c:pt>
                <c:pt idx="1">
                  <c:v>NIC LTD</c:v>
                </c:pt>
                <c:pt idx="2">
                  <c:v>SAMIUKI</c:v>
                </c:pt>
                <c:pt idx="3">
                  <c:v>NOVNEER</c:v>
                </c:pt>
                <c:pt idx="4">
                  <c:v>GMATION</c:v>
                </c:pt>
                <c:pt idx="5">
                  <c:v>CITCHES</c:v>
                </c:pt>
                <c:pt idx="6">
                  <c:v>PAUENGA</c:v>
                </c:pt>
                <c:pt idx="7">
                  <c:v>DAVIONS</c:v>
                </c:pt>
                <c:pt idx="8">
                  <c:v>ENG LTD</c:v>
                </c:pt>
                <c:pt idx="9">
                  <c:v>OSHOARD</c:v>
                </c:pt>
              </c:strCache>
            </c:strRef>
          </c:cat>
          <c:val>
            <c:numRef>
              <c:f>Workings!$I$40:$I$49</c:f>
              <c:numCache>
                <c:formatCode>_(* #,##0.00_);_(* \(#,##0.00\);_(* "-"??_);_(@_)</c:formatCode>
                <c:ptCount val="10"/>
                <c:pt idx="0">
                  <c:v>15142241.379310343</c:v>
                </c:pt>
                <c:pt idx="1">
                  <c:v>14745258.620689653</c:v>
                </c:pt>
                <c:pt idx="2">
                  <c:v>12543103.44827586</c:v>
                </c:pt>
                <c:pt idx="3">
                  <c:v>9879310.3448275868</c:v>
                </c:pt>
                <c:pt idx="4">
                  <c:v>8027586.206896551</c:v>
                </c:pt>
                <c:pt idx="5">
                  <c:v>7357758.6206896557</c:v>
                </c:pt>
                <c:pt idx="6">
                  <c:v>6364655.1724137934</c:v>
                </c:pt>
                <c:pt idx="7">
                  <c:v>5974137.931034483</c:v>
                </c:pt>
                <c:pt idx="8">
                  <c:v>5786637.931034483</c:v>
                </c:pt>
                <c:pt idx="9">
                  <c:v>5715517.2413793104</c:v>
                </c:pt>
              </c:numCache>
            </c:numRef>
          </c:val>
          <c:extLst>
            <c:ext xmlns:c16="http://schemas.microsoft.com/office/drawing/2014/chart" uri="{C3380CC4-5D6E-409C-BE32-E72D297353CC}">
              <c16:uniqueId val="{00000000-39CE-4F5E-85E5-A02BB022D239}"/>
            </c:ext>
          </c:extLst>
        </c:ser>
        <c:dLbls>
          <c:showLegendKey val="0"/>
          <c:showVal val="0"/>
          <c:showCatName val="0"/>
          <c:showSerName val="0"/>
          <c:showPercent val="0"/>
          <c:showBubbleSize val="0"/>
        </c:dLbls>
        <c:gapWidth val="100"/>
        <c:overlap val="-24"/>
        <c:axId val="33341184"/>
        <c:axId val="33346176"/>
      </c:barChart>
      <c:catAx>
        <c:axId val="3334118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crossAx val="33346176"/>
        <c:crosses val="autoZero"/>
        <c:auto val="1"/>
        <c:lblAlgn val="ctr"/>
        <c:lblOffset val="100"/>
        <c:noMultiLvlLbl val="0"/>
      </c:catAx>
      <c:valAx>
        <c:axId val="33346176"/>
        <c:scaling>
          <c:orientation val="minMax"/>
        </c:scaling>
        <c:delete val="0"/>
        <c:axPos val="l"/>
        <c:majorGridlines>
          <c:spPr>
            <a:ln w="9525" cap="flat" cmpd="sng" algn="ctr">
              <a:no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crossAx val="333411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232EEE9-2643-4A22-A7E7-5CB9F7A91E9D}"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4B50BE-A926-4EE6-9E3D-ADFEA4BA2602}" type="slidenum">
              <a:rPr lang="en-GB" smtClean="0"/>
              <a:t>‹#›</a:t>
            </a:fld>
            <a:endParaRPr lang="en-GB"/>
          </a:p>
        </p:txBody>
      </p:sp>
    </p:spTree>
    <p:extLst>
      <p:ext uri="{BB962C8B-B14F-4D97-AF65-F5344CB8AC3E}">
        <p14:creationId xmlns:p14="http://schemas.microsoft.com/office/powerpoint/2010/main" val="1291000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32EEE9-2643-4A22-A7E7-5CB9F7A91E9D}"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4B50BE-A926-4EE6-9E3D-ADFEA4BA2602}" type="slidenum">
              <a:rPr lang="en-GB" smtClean="0"/>
              <a:t>‹#›</a:t>
            </a:fld>
            <a:endParaRPr lang="en-GB"/>
          </a:p>
        </p:txBody>
      </p:sp>
    </p:spTree>
    <p:extLst>
      <p:ext uri="{BB962C8B-B14F-4D97-AF65-F5344CB8AC3E}">
        <p14:creationId xmlns:p14="http://schemas.microsoft.com/office/powerpoint/2010/main" val="1537620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32EEE9-2643-4A22-A7E7-5CB9F7A91E9D}"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4B50BE-A926-4EE6-9E3D-ADFEA4BA2602}" type="slidenum">
              <a:rPr lang="en-GB" smtClean="0"/>
              <a:t>‹#›</a:t>
            </a:fld>
            <a:endParaRPr lang="en-GB"/>
          </a:p>
        </p:txBody>
      </p:sp>
    </p:spTree>
    <p:extLst>
      <p:ext uri="{BB962C8B-B14F-4D97-AF65-F5344CB8AC3E}">
        <p14:creationId xmlns:p14="http://schemas.microsoft.com/office/powerpoint/2010/main" val="714251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32EEE9-2643-4A22-A7E7-5CB9F7A91E9D}"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4B50BE-A926-4EE6-9E3D-ADFEA4BA2602}" type="slidenum">
              <a:rPr lang="en-GB" smtClean="0"/>
              <a:t>‹#›</a:t>
            </a:fld>
            <a:endParaRPr lang="en-GB"/>
          </a:p>
        </p:txBody>
      </p:sp>
    </p:spTree>
    <p:extLst>
      <p:ext uri="{BB962C8B-B14F-4D97-AF65-F5344CB8AC3E}">
        <p14:creationId xmlns:p14="http://schemas.microsoft.com/office/powerpoint/2010/main" val="3577847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32EEE9-2643-4A22-A7E7-5CB9F7A91E9D}"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4B50BE-A926-4EE6-9E3D-ADFEA4BA2602}" type="slidenum">
              <a:rPr lang="en-GB" smtClean="0"/>
              <a:t>‹#›</a:t>
            </a:fld>
            <a:endParaRPr lang="en-GB"/>
          </a:p>
        </p:txBody>
      </p:sp>
    </p:spTree>
    <p:extLst>
      <p:ext uri="{BB962C8B-B14F-4D97-AF65-F5344CB8AC3E}">
        <p14:creationId xmlns:p14="http://schemas.microsoft.com/office/powerpoint/2010/main" val="315994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232EEE9-2643-4A22-A7E7-5CB9F7A91E9D}" type="datetimeFigureOut">
              <a:rPr lang="en-GB" smtClean="0"/>
              <a:t>03/05/2024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04B50BE-A926-4EE6-9E3D-ADFEA4BA2602}" type="slidenum">
              <a:rPr lang="en-GB" smtClean="0"/>
              <a:t>‹#›</a:t>
            </a:fld>
            <a:endParaRPr lang="en-GB"/>
          </a:p>
        </p:txBody>
      </p:sp>
    </p:spTree>
    <p:extLst>
      <p:ext uri="{BB962C8B-B14F-4D97-AF65-F5344CB8AC3E}">
        <p14:creationId xmlns:p14="http://schemas.microsoft.com/office/powerpoint/2010/main" val="2634517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232EEE9-2643-4A22-A7E7-5CB9F7A91E9D}" type="datetimeFigureOut">
              <a:rPr lang="en-GB" smtClean="0"/>
              <a:t>03/05/2024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04B50BE-A926-4EE6-9E3D-ADFEA4BA2602}" type="slidenum">
              <a:rPr lang="en-GB" smtClean="0"/>
              <a:t>‹#›</a:t>
            </a:fld>
            <a:endParaRPr lang="en-GB"/>
          </a:p>
        </p:txBody>
      </p:sp>
    </p:spTree>
    <p:extLst>
      <p:ext uri="{BB962C8B-B14F-4D97-AF65-F5344CB8AC3E}">
        <p14:creationId xmlns:p14="http://schemas.microsoft.com/office/powerpoint/2010/main" val="252940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232EEE9-2643-4A22-A7E7-5CB9F7A91E9D}" type="datetimeFigureOut">
              <a:rPr lang="en-GB" smtClean="0"/>
              <a:t>03/05/2024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04B50BE-A926-4EE6-9E3D-ADFEA4BA2602}" type="slidenum">
              <a:rPr lang="en-GB" smtClean="0"/>
              <a:t>‹#›</a:t>
            </a:fld>
            <a:endParaRPr lang="en-GB"/>
          </a:p>
        </p:txBody>
      </p:sp>
    </p:spTree>
    <p:extLst>
      <p:ext uri="{BB962C8B-B14F-4D97-AF65-F5344CB8AC3E}">
        <p14:creationId xmlns:p14="http://schemas.microsoft.com/office/powerpoint/2010/main" val="1335956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2EEE9-2643-4A22-A7E7-5CB9F7A91E9D}" type="datetimeFigureOut">
              <a:rPr lang="en-GB" smtClean="0"/>
              <a:t>03/05/2024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04B50BE-A926-4EE6-9E3D-ADFEA4BA2602}" type="slidenum">
              <a:rPr lang="en-GB" smtClean="0"/>
              <a:t>‹#›</a:t>
            </a:fld>
            <a:endParaRPr lang="en-GB"/>
          </a:p>
        </p:txBody>
      </p:sp>
    </p:spTree>
    <p:extLst>
      <p:ext uri="{BB962C8B-B14F-4D97-AF65-F5344CB8AC3E}">
        <p14:creationId xmlns:p14="http://schemas.microsoft.com/office/powerpoint/2010/main" val="8612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32EEE9-2643-4A22-A7E7-5CB9F7A91E9D}" type="datetimeFigureOut">
              <a:rPr lang="en-GB" smtClean="0"/>
              <a:t>03/05/2024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04B50BE-A926-4EE6-9E3D-ADFEA4BA2602}" type="slidenum">
              <a:rPr lang="en-GB" smtClean="0"/>
              <a:t>‹#›</a:t>
            </a:fld>
            <a:endParaRPr lang="en-GB"/>
          </a:p>
        </p:txBody>
      </p:sp>
    </p:spTree>
    <p:extLst>
      <p:ext uri="{BB962C8B-B14F-4D97-AF65-F5344CB8AC3E}">
        <p14:creationId xmlns:p14="http://schemas.microsoft.com/office/powerpoint/2010/main" val="1288117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32EEE9-2643-4A22-A7E7-5CB9F7A91E9D}" type="datetimeFigureOut">
              <a:rPr lang="en-GB" smtClean="0"/>
              <a:t>03/05/2024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04B50BE-A926-4EE6-9E3D-ADFEA4BA2602}" type="slidenum">
              <a:rPr lang="en-GB" smtClean="0"/>
              <a:t>‹#›</a:t>
            </a:fld>
            <a:endParaRPr lang="en-GB"/>
          </a:p>
        </p:txBody>
      </p:sp>
    </p:spTree>
    <p:extLst>
      <p:ext uri="{BB962C8B-B14F-4D97-AF65-F5344CB8AC3E}">
        <p14:creationId xmlns:p14="http://schemas.microsoft.com/office/powerpoint/2010/main" val="1688081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2EEE9-2643-4A22-A7E7-5CB9F7A91E9D}" type="datetimeFigureOut">
              <a:rPr lang="en-GB" smtClean="0"/>
              <a:t>03/05/2024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B50BE-A926-4EE6-9E3D-ADFEA4BA2602}" type="slidenum">
              <a:rPr lang="en-GB" smtClean="0"/>
              <a:t>‹#›</a:t>
            </a:fld>
            <a:endParaRPr lang="en-GB"/>
          </a:p>
        </p:txBody>
      </p:sp>
    </p:spTree>
    <p:extLst>
      <p:ext uri="{BB962C8B-B14F-4D97-AF65-F5344CB8AC3E}">
        <p14:creationId xmlns:p14="http://schemas.microsoft.com/office/powerpoint/2010/main" val="4184379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98783"/>
            <a:ext cx="10515600" cy="628153"/>
          </a:xfrm>
        </p:spPr>
        <p:txBody>
          <a:bodyPr>
            <a:normAutofit/>
          </a:bodyPr>
          <a:lstStyle/>
          <a:p>
            <a:r>
              <a:rPr lang="en-US" sz="3600" dirty="0" smtClean="0">
                <a:latin typeface="Candara" panose="020E0502030303020204" pitchFamily="34" charset="0"/>
              </a:rPr>
              <a:t>Introduction</a:t>
            </a:r>
            <a:endParaRPr lang="en-GB" sz="3600" dirty="0">
              <a:latin typeface="Candara" panose="020E0502030303020204" pitchFamily="34" charset="0"/>
            </a:endParaRPr>
          </a:p>
        </p:txBody>
      </p:sp>
      <p:sp>
        <p:nvSpPr>
          <p:cNvPr id="9" name="Content Placeholder 8"/>
          <p:cNvSpPr>
            <a:spLocks noGrp="1"/>
          </p:cNvSpPr>
          <p:nvPr>
            <p:ph sz="half" idx="2"/>
          </p:nvPr>
        </p:nvSpPr>
        <p:spPr>
          <a:xfrm>
            <a:off x="838200" y="934948"/>
            <a:ext cx="11072854" cy="5147353"/>
          </a:xfrm>
        </p:spPr>
        <p:txBody>
          <a:bodyPr>
            <a:normAutofit/>
          </a:bodyPr>
          <a:lstStyle/>
          <a:p>
            <a:pPr marL="0" indent="0">
              <a:buNone/>
            </a:pPr>
            <a:r>
              <a:rPr lang="en-GB" sz="1800" b="1" dirty="0" smtClean="0">
                <a:latin typeface="Candara" panose="020E0502030303020204" pitchFamily="34" charset="0"/>
              </a:rPr>
              <a:t>Sales Analysis Data</a:t>
            </a:r>
            <a:r>
              <a:rPr lang="en-GB" sz="1800" b="1" baseline="0" dirty="0" smtClean="0">
                <a:latin typeface="Candara" panose="020E0502030303020204" pitchFamily="34" charset="0"/>
              </a:rPr>
              <a:t> Overview</a:t>
            </a:r>
          </a:p>
          <a:p>
            <a:pPr marL="0" indent="0">
              <a:buNone/>
            </a:pPr>
            <a:endParaRPr lang="en-GB" sz="1800" b="1" baseline="0" dirty="0" smtClean="0">
              <a:latin typeface="Candara" panose="020E0502030303020204" pitchFamily="34" charset="0"/>
            </a:endParaRPr>
          </a:p>
          <a:p>
            <a:r>
              <a:rPr lang="en-GB" sz="1800" dirty="0">
                <a:latin typeface="Candara" panose="020E0502030303020204" pitchFamily="34" charset="0"/>
              </a:rPr>
              <a:t>T</a:t>
            </a:r>
            <a:r>
              <a:rPr lang="en-GB" sz="1800" baseline="0" dirty="0" smtClean="0">
                <a:latin typeface="Candara" panose="020E0502030303020204" pitchFamily="34" charset="0"/>
              </a:rPr>
              <a:t>he columns included, Chassis No, Engine No, Model, Branch, Invoice Date, Retail Price, Wholesale Price, Customer Name.</a:t>
            </a:r>
          </a:p>
          <a:p>
            <a:r>
              <a:rPr lang="en-GB" sz="1800" baseline="0" dirty="0" smtClean="0">
                <a:latin typeface="Candara" panose="020E0502030303020204" pitchFamily="34" charset="0"/>
              </a:rPr>
              <a:t>The Chassis no and Engine no are all unique.</a:t>
            </a:r>
          </a:p>
          <a:p>
            <a:endParaRPr lang="en-GB" sz="1800" dirty="0" smtClean="0">
              <a:latin typeface="Candara" panose="020E0502030303020204" pitchFamily="34" charset="0"/>
            </a:endParaRPr>
          </a:p>
          <a:p>
            <a:pPr marL="0" indent="0">
              <a:buNone/>
            </a:pPr>
            <a:r>
              <a:rPr lang="en-GB" sz="1800" b="1" dirty="0" smtClean="0">
                <a:latin typeface="Candara" panose="020E0502030303020204" pitchFamily="34" charset="0"/>
              </a:rPr>
              <a:t>Data cleaning;</a:t>
            </a:r>
          </a:p>
          <a:p>
            <a:r>
              <a:rPr lang="en-GB" sz="1800" dirty="0" smtClean="0">
                <a:latin typeface="Candara" panose="020E0502030303020204" pitchFamily="34" charset="0"/>
              </a:rPr>
              <a:t>Aligning the branch (</a:t>
            </a:r>
            <a:r>
              <a:rPr lang="en-GB" sz="1800" dirty="0" err="1" smtClean="0">
                <a:latin typeface="Candara" panose="020E0502030303020204" pitchFamily="34" charset="0"/>
              </a:rPr>
              <a:t>Athi</a:t>
            </a:r>
            <a:r>
              <a:rPr lang="en-GB" sz="1800" dirty="0" smtClean="0">
                <a:latin typeface="Candara" panose="020E0502030303020204" pitchFamily="34" charset="0"/>
              </a:rPr>
              <a:t>- 25, Athi-1,</a:t>
            </a:r>
            <a:r>
              <a:rPr lang="en-GB" sz="1800" baseline="0" dirty="0" smtClean="0">
                <a:latin typeface="Candara" panose="020E0502030303020204" pitchFamily="34" charset="0"/>
              </a:rPr>
              <a:t> </a:t>
            </a:r>
            <a:r>
              <a:rPr lang="en-GB" sz="1800" baseline="0" dirty="0" err="1" smtClean="0">
                <a:latin typeface="Candara" panose="020E0502030303020204" pitchFamily="34" charset="0"/>
              </a:rPr>
              <a:t>Athi</a:t>
            </a:r>
            <a:r>
              <a:rPr lang="en-GB" sz="1800" baseline="0" dirty="0" smtClean="0">
                <a:latin typeface="Candara" panose="020E0502030303020204" pitchFamily="34" charset="0"/>
              </a:rPr>
              <a:t> River- 6, </a:t>
            </a:r>
            <a:r>
              <a:rPr lang="en-GB" sz="1800" baseline="0" dirty="0" err="1" smtClean="0">
                <a:latin typeface="Candara" panose="020E0502030303020204" pitchFamily="34" charset="0"/>
              </a:rPr>
              <a:t>Athi</a:t>
            </a:r>
            <a:r>
              <a:rPr lang="en-GB" sz="1800" baseline="0" dirty="0" smtClean="0">
                <a:latin typeface="Candara" panose="020E0502030303020204" pitchFamily="34" charset="0"/>
              </a:rPr>
              <a:t> Rivver-1, AthiRiver-8 to </a:t>
            </a:r>
            <a:r>
              <a:rPr lang="en-GB" sz="1800" b="1" dirty="0" err="1" smtClean="0">
                <a:latin typeface="Candara" panose="020E0502030303020204" pitchFamily="34" charset="0"/>
              </a:rPr>
              <a:t>Athi</a:t>
            </a:r>
            <a:r>
              <a:rPr lang="en-GB" sz="1800" b="1" dirty="0" smtClean="0">
                <a:latin typeface="Candara" panose="020E0502030303020204" pitchFamily="34" charset="0"/>
              </a:rPr>
              <a:t> River</a:t>
            </a:r>
            <a:r>
              <a:rPr lang="en-GB" sz="1800" dirty="0" smtClean="0">
                <a:latin typeface="Candara" panose="020E0502030303020204" pitchFamily="34" charset="0"/>
              </a:rPr>
              <a:t>, </a:t>
            </a:r>
          </a:p>
          <a:p>
            <a:r>
              <a:rPr lang="en-GB" sz="1800" dirty="0" smtClean="0">
                <a:latin typeface="Candara" panose="020E0502030303020204" pitchFamily="34" charset="0"/>
              </a:rPr>
              <a:t>Thuika-1, Thika</a:t>
            </a:r>
            <a:r>
              <a:rPr lang="en-GB" sz="1800" baseline="0" dirty="0" smtClean="0">
                <a:latin typeface="Candara" panose="020E0502030303020204" pitchFamily="34" charset="0"/>
              </a:rPr>
              <a:t> (Space)-2, </a:t>
            </a:r>
            <a:r>
              <a:rPr lang="en-GB" sz="1800" dirty="0" smtClean="0">
                <a:latin typeface="Candara" panose="020E0502030303020204" pitchFamily="34" charset="0"/>
              </a:rPr>
              <a:t> blank branch using Customer name </a:t>
            </a:r>
            <a:r>
              <a:rPr lang="en-GB" sz="1800" dirty="0" err="1" smtClean="0">
                <a:latin typeface="Candara" panose="020E0502030303020204" pitchFamily="34" charset="0"/>
              </a:rPr>
              <a:t>Choited</a:t>
            </a:r>
            <a:r>
              <a:rPr lang="en-GB" sz="1800" dirty="0" smtClean="0">
                <a:latin typeface="Candara" panose="020E0502030303020204" pitchFamily="34" charset="0"/>
              </a:rPr>
              <a:t>- Ruaka, </a:t>
            </a:r>
            <a:r>
              <a:rPr lang="en-GB" sz="1800" b="1" dirty="0" smtClean="0">
                <a:latin typeface="Candara" panose="020E0502030303020204" pitchFamily="34" charset="0"/>
              </a:rPr>
              <a:t>RUAKA/MACHA branch </a:t>
            </a:r>
            <a:r>
              <a:rPr lang="en-GB" sz="1800" dirty="0" smtClean="0">
                <a:latin typeface="Candara" panose="020E0502030303020204" pitchFamily="34" charset="0"/>
              </a:rPr>
              <a:t>to be confirmed)</a:t>
            </a:r>
          </a:p>
          <a:p>
            <a:r>
              <a:rPr lang="en-GB" sz="1800" dirty="0" smtClean="0">
                <a:latin typeface="Candara" panose="020E0502030303020204" pitchFamily="34" charset="0"/>
              </a:rPr>
              <a:t>Spacing on model(NQR81)- used trim function</a:t>
            </a:r>
            <a:r>
              <a:rPr lang="en-GB" sz="1800" dirty="0" smtClean="0">
                <a:latin typeface="Candara" panose="020E0502030303020204" pitchFamily="34" charset="0"/>
              </a:rPr>
              <a:t>.</a:t>
            </a:r>
          </a:p>
          <a:p>
            <a:pPr marL="0" indent="0">
              <a:buNone/>
            </a:pPr>
            <a:endParaRPr lang="en-GB" sz="1800" dirty="0"/>
          </a:p>
        </p:txBody>
      </p:sp>
    </p:spTree>
    <p:extLst>
      <p:ext uri="{BB962C8B-B14F-4D97-AF65-F5344CB8AC3E}">
        <p14:creationId xmlns:p14="http://schemas.microsoft.com/office/powerpoint/2010/main" val="1954068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98783"/>
            <a:ext cx="10515600" cy="628153"/>
          </a:xfrm>
        </p:spPr>
        <p:txBody>
          <a:bodyPr>
            <a:normAutofit/>
          </a:bodyPr>
          <a:lstStyle/>
          <a:p>
            <a:r>
              <a:rPr lang="en-US" sz="3600" dirty="0" smtClean="0">
                <a:latin typeface="Candara" panose="020E0502030303020204" pitchFamily="34" charset="0"/>
              </a:rPr>
              <a:t>Was there any trending in sales?</a:t>
            </a:r>
            <a:endParaRPr lang="en-GB" sz="3600" dirty="0">
              <a:latin typeface="Candara" panose="020E0502030303020204" pitchFamily="34" charset="0"/>
            </a:endParaRPr>
          </a:p>
        </p:txBody>
      </p:sp>
      <p:sp>
        <p:nvSpPr>
          <p:cNvPr id="9" name="Content Placeholder 8"/>
          <p:cNvSpPr>
            <a:spLocks noGrp="1"/>
          </p:cNvSpPr>
          <p:nvPr>
            <p:ph sz="half" idx="2"/>
          </p:nvPr>
        </p:nvSpPr>
        <p:spPr>
          <a:xfrm>
            <a:off x="838200" y="5280916"/>
            <a:ext cx="11203112" cy="1458931"/>
          </a:xfrm>
        </p:spPr>
        <p:txBody>
          <a:bodyPr>
            <a:normAutofit/>
          </a:bodyPr>
          <a:lstStyle/>
          <a:p>
            <a:r>
              <a:rPr lang="en-US" sz="1800" dirty="0" smtClean="0">
                <a:latin typeface="Candara" panose="020E0502030303020204" pitchFamily="34" charset="0"/>
              </a:rPr>
              <a:t>There was a fluctuation in sales volume from January to December, April recording the highest sales of  106,675,098.62 and 90,027,077.59, followed by November with sales of 96,359,224.14 and 85,664,456.96  in retail and wholesale respectively suggesting a potential seasonal trends or strategic sales initiatives  during these periods. </a:t>
            </a:r>
          </a:p>
          <a:p>
            <a:r>
              <a:rPr lang="en-US" sz="1800" dirty="0" smtClean="0">
                <a:latin typeface="Candara" panose="020E0502030303020204" pitchFamily="34" charset="0"/>
              </a:rPr>
              <a:t>The lowest sales was recorded in January both in retail and wholesale.</a:t>
            </a:r>
          </a:p>
        </p:txBody>
      </p:sp>
      <p:graphicFrame>
        <p:nvGraphicFramePr>
          <p:cNvPr id="5" name="Chart 4"/>
          <p:cNvGraphicFramePr>
            <a:graphicFrameLocks/>
          </p:cNvGraphicFramePr>
          <p:nvPr>
            <p:extLst>
              <p:ext uri="{D42A27DB-BD31-4B8C-83A1-F6EECF244321}">
                <p14:modId xmlns:p14="http://schemas.microsoft.com/office/powerpoint/2010/main" val="1378143126"/>
              </p:ext>
            </p:extLst>
          </p:nvPr>
        </p:nvGraphicFramePr>
        <p:xfrm>
          <a:off x="945222" y="934948"/>
          <a:ext cx="10551560" cy="43459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277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98783"/>
            <a:ext cx="10515600" cy="628153"/>
          </a:xfrm>
        </p:spPr>
        <p:txBody>
          <a:bodyPr>
            <a:normAutofit/>
          </a:bodyPr>
          <a:lstStyle/>
          <a:p>
            <a:r>
              <a:rPr lang="en-US" sz="3600" dirty="0" smtClean="0">
                <a:latin typeface="Candara" panose="020E0502030303020204" pitchFamily="34" charset="0"/>
              </a:rPr>
              <a:t>How are sales distributed by branch?</a:t>
            </a:r>
            <a:endParaRPr lang="en-GB" sz="3600" dirty="0">
              <a:latin typeface="Candara" panose="020E0502030303020204" pitchFamily="34" charset="0"/>
            </a:endParaRPr>
          </a:p>
        </p:txBody>
      </p:sp>
      <p:sp>
        <p:nvSpPr>
          <p:cNvPr id="9" name="Content Placeholder 8"/>
          <p:cNvSpPr>
            <a:spLocks noGrp="1"/>
          </p:cNvSpPr>
          <p:nvPr>
            <p:ph sz="half" idx="2"/>
          </p:nvPr>
        </p:nvSpPr>
        <p:spPr>
          <a:xfrm>
            <a:off x="838200" y="5364540"/>
            <a:ext cx="11072854" cy="1272566"/>
          </a:xfrm>
        </p:spPr>
        <p:txBody>
          <a:bodyPr>
            <a:normAutofit/>
          </a:bodyPr>
          <a:lstStyle/>
          <a:p>
            <a:r>
              <a:rPr lang="en-US" sz="1800" dirty="0" smtClean="0">
                <a:latin typeface="Candara" panose="020E0502030303020204" pitchFamily="34" charset="0"/>
              </a:rPr>
              <a:t>The overall retail revenue total </a:t>
            </a:r>
            <a:r>
              <a:rPr lang="en-US" sz="1800" dirty="0" smtClean="0">
                <a:latin typeface="Candara" panose="020E0502030303020204" pitchFamily="34" charset="0"/>
              </a:rPr>
              <a:t>was  </a:t>
            </a:r>
            <a:r>
              <a:rPr lang="en-US" sz="1800" dirty="0" smtClean="0">
                <a:latin typeface="Candara" panose="020E0502030303020204" pitchFamily="34" charset="0"/>
              </a:rPr>
              <a:t>886,947,946 </a:t>
            </a:r>
            <a:r>
              <a:rPr lang="en-US" sz="1800" dirty="0" smtClean="0">
                <a:latin typeface="Candara" panose="020E0502030303020204" pitchFamily="34" charset="0"/>
              </a:rPr>
              <a:t>and</a:t>
            </a:r>
            <a:r>
              <a:rPr lang="en-US" sz="1800" dirty="0">
                <a:latin typeface="Candara" panose="020E0502030303020204" pitchFamily="34" charset="0"/>
              </a:rPr>
              <a:t> </a:t>
            </a:r>
            <a:r>
              <a:rPr lang="en-US" sz="1800" dirty="0" smtClean="0">
                <a:latin typeface="Candara" panose="020E0502030303020204" pitchFamily="34" charset="0"/>
              </a:rPr>
              <a:t>Thika </a:t>
            </a:r>
            <a:r>
              <a:rPr lang="en-US" sz="1800" dirty="0" smtClean="0">
                <a:latin typeface="Candara" panose="020E0502030303020204" pitchFamily="34" charset="0"/>
              </a:rPr>
              <a:t>branch had the highest sales volume , clear indication that it is a key location for commercial vehicle sales.</a:t>
            </a:r>
          </a:p>
          <a:p>
            <a:r>
              <a:rPr lang="en-US" sz="1800" dirty="0" smtClean="0">
                <a:latin typeface="Candara" panose="020E0502030303020204" pitchFamily="34" charset="0"/>
              </a:rPr>
              <a:t>Ruaka and Machakos showed a significant sales activity while </a:t>
            </a:r>
            <a:r>
              <a:rPr lang="en-US" sz="1800" dirty="0" err="1" smtClean="0">
                <a:latin typeface="Candara" panose="020E0502030303020204" pitchFamily="34" charset="0"/>
              </a:rPr>
              <a:t>Kitui</a:t>
            </a:r>
            <a:r>
              <a:rPr lang="en-US" sz="1800" dirty="0" smtClean="0">
                <a:latin typeface="Candara" panose="020E0502030303020204" pitchFamily="34" charset="0"/>
              </a:rPr>
              <a:t> had the least sales.</a:t>
            </a:r>
          </a:p>
        </p:txBody>
      </p:sp>
      <p:graphicFrame>
        <p:nvGraphicFramePr>
          <p:cNvPr id="8" name="Chart 7"/>
          <p:cNvGraphicFramePr>
            <a:graphicFrameLocks/>
          </p:cNvGraphicFramePr>
          <p:nvPr>
            <p:extLst>
              <p:ext uri="{D42A27DB-BD31-4B8C-83A1-F6EECF244321}">
                <p14:modId xmlns:p14="http://schemas.microsoft.com/office/powerpoint/2010/main" val="277921800"/>
              </p:ext>
            </p:extLst>
          </p:nvPr>
        </p:nvGraphicFramePr>
        <p:xfrm>
          <a:off x="838200" y="826936"/>
          <a:ext cx="10699679" cy="43512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89552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3068970287"/>
              </p:ext>
            </p:extLst>
          </p:nvPr>
        </p:nvGraphicFramePr>
        <p:xfrm>
          <a:off x="838200" y="826936"/>
          <a:ext cx="11072854" cy="4464255"/>
        </p:xfrm>
        <a:graphic>
          <a:graphicData uri="http://schemas.openxmlformats.org/drawingml/2006/chart">
            <c:chart xmlns:c="http://schemas.openxmlformats.org/drawingml/2006/chart" xmlns:r="http://schemas.openxmlformats.org/officeDocument/2006/relationships" r:id="rId2"/>
          </a:graphicData>
        </a:graphic>
      </p:graphicFrame>
      <p:sp>
        <p:nvSpPr>
          <p:cNvPr id="7" name="Title 6"/>
          <p:cNvSpPr>
            <a:spLocks noGrp="1"/>
          </p:cNvSpPr>
          <p:nvPr>
            <p:ph type="title"/>
          </p:nvPr>
        </p:nvSpPr>
        <p:spPr>
          <a:xfrm>
            <a:off x="838200" y="198783"/>
            <a:ext cx="10515600" cy="628153"/>
          </a:xfrm>
        </p:spPr>
        <p:txBody>
          <a:bodyPr>
            <a:normAutofit/>
          </a:bodyPr>
          <a:lstStyle/>
          <a:p>
            <a:r>
              <a:rPr lang="en-US" sz="3600" dirty="0" smtClean="0">
                <a:latin typeface="Candara" panose="020E0502030303020204" pitchFamily="34" charset="0"/>
              </a:rPr>
              <a:t>How are the models performing by branch?</a:t>
            </a:r>
            <a:endParaRPr lang="en-GB" sz="3600" dirty="0">
              <a:latin typeface="Candara" panose="020E0502030303020204" pitchFamily="34" charset="0"/>
            </a:endParaRPr>
          </a:p>
        </p:txBody>
      </p:sp>
      <p:sp>
        <p:nvSpPr>
          <p:cNvPr id="9" name="Content Placeholder 8"/>
          <p:cNvSpPr>
            <a:spLocks noGrp="1"/>
          </p:cNvSpPr>
          <p:nvPr>
            <p:ph sz="half" idx="2"/>
          </p:nvPr>
        </p:nvSpPr>
        <p:spPr>
          <a:xfrm>
            <a:off x="838200" y="5374814"/>
            <a:ext cx="11072854" cy="1354759"/>
          </a:xfrm>
        </p:spPr>
        <p:txBody>
          <a:bodyPr>
            <a:normAutofit/>
          </a:bodyPr>
          <a:lstStyle/>
          <a:p>
            <a:r>
              <a:rPr lang="en-GB" sz="1800" dirty="0" smtClean="0">
                <a:latin typeface="Candara" panose="020E0502030303020204" pitchFamily="34" charset="0"/>
              </a:rPr>
              <a:t>While analyzing the top 5 models, the </a:t>
            </a:r>
            <a:r>
              <a:rPr lang="en-GB" sz="1800" dirty="0">
                <a:latin typeface="Candara" panose="020E0502030303020204" pitchFamily="34" charset="0"/>
              </a:rPr>
              <a:t>FRR 90 Truck emerged as the </a:t>
            </a:r>
            <a:r>
              <a:rPr lang="en-GB" sz="1800" dirty="0" smtClean="0">
                <a:latin typeface="Candara" panose="020E0502030303020204" pitchFamily="34" charset="0"/>
              </a:rPr>
              <a:t>top-selling </a:t>
            </a:r>
            <a:r>
              <a:rPr lang="en-GB" sz="1800" dirty="0">
                <a:latin typeface="Candara" panose="020E0502030303020204" pitchFamily="34" charset="0"/>
              </a:rPr>
              <a:t>model across multiple branches, indicating its popularity and widespread demand among customers.</a:t>
            </a:r>
          </a:p>
          <a:p>
            <a:r>
              <a:rPr lang="en-GB" sz="1800" dirty="0" smtClean="0">
                <a:latin typeface="Candara" panose="020E0502030303020204" pitchFamily="34" charset="0"/>
              </a:rPr>
              <a:t>Different </a:t>
            </a:r>
            <a:r>
              <a:rPr lang="en-GB" sz="1800" dirty="0">
                <a:latin typeface="Candara" panose="020E0502030303020204" pitchFamily="34" charset="0"/>
              </a:rPr>
              <a:t>branches showed preferences for other models such as the NQR81, FVZ 34 Tipper, FVR 90 Truck, and TFR 86 SC, indicating a broad spectrum of commercial vehicle applications and use cases</a:t>
            </a:r>
            <a:r>
              <a:rPr lang="en-GB" sz="1800" dirty="0" smtClean="0">
                <a:latin typeface="Candara" panose="020E0502030303020204" pitchFamily="34" charset="0"/>
              </a:rPr>
              <a:t>.</a:t>
            </a:r>
            <a:endParaRPr lang="en-GB" sz="1800" dirty="0"/>
          </a:p>
        </p:txBody>
      </p:sp>
    </p:spTree>
    <p:extLst>
      <p:ext uri="{BB962C8B-B14F-4D97-AF65-F5344CB8AC3E}">
        <p14:creationId xmlns:p14="http://schemas.microsoft.com/office/powerpoint/2010/main" val="511877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98783"/>
            <a:ext cx="10515600" cy="628153"/>
          </a:xfrm>
        </p:spPr>
        <p:txBody>
          <a:bodyPr>
            <a:normAutofit/>
          </a:bodyPr>
          <a:lstStyle/>
          <a:p>
            <a:r>
              <a:rPr lang="en-US" sz="3600" dirty="0" smtClean="0">
                <a:latin typeface="Candara" panose="020E0502030303020204" pitchFamily="34" charset="0"/>
              </a:rPr>
              <a:t>Who are the customers contributing to the sales?</a:t>
            </a:r>
            <a:endParaRPr lang="en-GB" sz="3600" dirty="0">
              <a:latin typeface="Candara" panose="020E0502030303020204" pitchFamily="34" charset="0"/>
            </a:endParaRPr>
          </a:p>
        </p:txBody>
      </p:sp>
      <p:sp>
        <p:nvSpPr>
          <p:cNvPr id="9" name="Content Placeholder 8"/>
          <p:cNvSpPr>
            <a:spLocks noGrp="1"/>
          </p:cNvSpPr>
          <p:nvPr>
            <p:ph sz="half" idx="2"/>
          </p:nvPr>
        </p:nvSpPr>
        <p:spPr>
          <a:xfrm>
            <a:off x="838200" y="5430473"/>
            <a:ext cx="11072854" cy="1354759"/>
          </a:xfrm>
        </p:spPr>
        <p:txBody>
          <a:bodyPr>
            <a:normAutofit fontScale="92500" lnSpcReduction="10000"/>
          </a:bodyPr>
          <a:lstStyle/>
          <a:p>
            <a:r>
              <a:rPr lang="en-US" sz="1900" dirty="0">
                <a:latin typeface="Candara" panose="020E0502030303020204" pitchFamily="34" charset="0"/>
              </a:rPr>
              <a:t>Several repeat customers were observed across the sales, indicating a strong relationships and potential opportunities for loyalty programs or targeted market efforts.</a:t>
            </a:r>
          </a:p>
          <a:p>
            <a:r>
              <a:rPr lang="en-US" sz="1900" dirty="0">
                <a:latin typeface="Candara" panose="020E0502030303020204" pitchFamily="34" charset="0"/>
              </a:rPr>
              <a:t>High-level customer, </a:t>
            </a:r>
            <a:r>
              <a:rPr lang="en-US" sz="1900" dirty="0" err="1">
                <a:latin typeface="Candara" panose="020E0502030303020204" pitchFamily="34" charset="0"/>
              </a:rPr>
              <a:t>Iprited</a:t>
            </a:r>
            <a:r>
              <a:rPr lang="en-US" sz="1900" dirty="0">
                <a:latin typeface="Candara" panose="020E0502030303020204" pitchFamily="34" charset="0"/>
              </a:rPr>
              <a:t> led on top 10 customers with  sales of 15,142,241.38  </a:t>
            </a:r>
            <a:r>
              <a:rPr lang="en-US" sz="1900" dirty="0" smtClean="0">
                <a:latin typeface="Candara" panose="020E0502030303020204" pitchFamily="34" charset="0"/>
              </a:rPr>
              <a:t>and appeared </a:t>
            </a:r>
            <a:r>
              <a:rPr lang="en-US" sz="1900" dirty="0">
                <a:latin typeface="Candara" panose="020E0502030303020204" pitchFamily="34" charset="0"/>
              </a:rPr>
              <a:t>13 times. </a:t>
            </a:r>
            <a:r>
              <a:rPr lang="en-US" sz="1900" dirty="0" err="1">
                <a:latin typeface="Candara" panose="020E0502030303020204" pitchFamily="34" charset="0"/>
              </a:rPr>
              <a:t>Onshoad</a:t>
            </a:r>
            <a:r>
              <a:rPr lang="en-US" sz="1900" dirty="0">
                <a:latin typeface="Candara" panose="020E0502030303020204" pitchFamily="34" charset="0"/>
              </a:rPr>
              <a:t> closed on top 10 with sales of 5,715,517.24  and </a:t>
            </a:r>
            <a:r>
              <a:rPr lang="en-US" sz="1900" dirty="0" smtClean="0">
                <a:latin typeface="Candara" panose="020E0502030303020204" pitchFamily="34" charset="0"/>
              </a:rPr>
              <a:t>appeared </a:t>
            </a:r>
            <a:r>
              <a:rPr lang="en-US" sz="1900" dirty="0">
                <a:latin typeface="Candara" panose="020E0502030303020204" pitchFamily="34" charset="0"/>
              </a:rPr>
              <a:t>2 times, this suggests how important they are to the business.</a:t>
            </a:r>
          </a:p>
          <a:p>
            <a:endParaRPr lang="en-GB" sz="1800" dirty="0">
              <a:latin typeface="Candara" panose="020E0502030303020204" pitchFamily="34" charset="0"/>
            </a:endParaRPr>
          </a:p>
        </p:txBody>
      </p:sp>
      <p:graphicFrame>
        <p:nvGraphicFramePr>
          <p:cNvPr id="5" name="Chart 4"/>
          <p:cNvGraphicFramePr>
            <a:graphicFrameLocks/>
          </p:cNvGraphicFramePr>
          <p:nvPr>
            <p:extLst>
              <p:ext uri="{D42A27DB-BD31-4B8C-83A1-F6EECF244321}">
                <p14:modId xmlns:p14="http://schemas.microsoft.com/office/powerpoint/2010/main" val="1634561171"/>
              </p:ext>
            </p:extLst>
          </p:nvPr>
        </p:nvGraphicFramePr>
        <p:xfrm>
          <a:off x="708917" y="826935"/>
          <a:ext cx="9945384" cy="44642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0393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0689" y="198783"/>
            <a:ext cx="10813111" cy="548641"/>
          </a:xfrm>
        </p:spPr>
        <p:txBody>
          <a:bodyPr>
            <a:normAutofit fontScale="90000"/>
          </a:bodyPr>
          <a:lstStyle/>
          <a:p>
            <a:r>
              <a:rPr lang="en-US" sz="3600" dirty="0" smtClean="0">
                <a:latin typeface="Candara" panose="020E0502030303020204" pitchFamily="34" charset="0"/>
              </a:rPr>
              <a:t>Recommendations</a:t>
            </a:r>
            <a:endParaRPr lang="en-GB" sz="3600" dirty="0">
              <a:latin typeface="Candara" panose="020E0502030303020204" pitchFamily="34" charset="0"/>
            </a:endParaRPr>
          </a:p>
        </p:txBody>
      </p:sp>
      <p:sp>
        <p:nvSpPr>
          <p:cNvPr id="9" name="Content Placeholder 8"/>
          <p:cNvSpPr>
            <a:spLocks noGrp="1"/>
          </p:cNvSpPr>
          <p:nvPr>
            <p:ph sz="half" idx="2"/>
          </p:nvPr>
        </p:nvSpPr>
        <p:spPr>
          <a:xfrm>
            <a:off x="452063" y="747424"/>
            <a:ext cx="11578260" cy="5987332"/>
          </a:xfrm>
        </p:spPr>
        <p:txBody>
          <a:bodyPr>
            <a:noAutofit/>
          </a:bodyPr>
          <a:lstStyle/>
          <a:p>
            <a:pPr marL="0" lvl="0" indent="0" algn="just">
              <a:lnSpc>
                <a:spcPct val="100000"/>
              </a:lnSpc>
              <a:spcBef>
                <a:spcPts val="0"/>
              </a:spcBef>
              <a:buNone/>
            </a:pPr>
            <a:r>
              <a:rPr lang="en-GB" sz="1500" b="1" kern="0" dirty="0">
                <a:solidFill>
                  <a:prstClr val="black"/>
                </a:solidFill>
                <a:latin typeface="Candara" panose="020E0502030303020204" pitchFamily="34" charset="0"/>
              </a:rPr>
              <a:t>Seasonal Sales Strategies</a:t>
            </a:r>
          </a:p>
          <a:p>
            <a:pPr lvl="0" algn="just">
              <a:lnSpc>
                <a:spcPct val="100000"/>
              </a:lnSpc>
              <a:spcBef>
                <a:spcPts val="0"/>
              </a:spcBef>
            </a:pPr>
            <a:r>
              <a:rPr lang="en-GB" sz="1500" kern="0" dirty="0">
                <a:solidFill>
                  <a:prstClr val="black"/>
                </a:solidFill>
                <a:latin typeface="Candara" panose="020E0502030303020204" pitchFamily="34" charset="0"/>
              </a:rPr>
              <a:t>Explore the reasons behind the peaks in sales observed in April and November to identify seasonal trends or customer preferences.</a:t>
            </a:r>
          </a:p>
          <a:p>
            <a:pPr lvl="0" algn="just">
              <a:lnSpc>
                <a:spcPct val="100000"/>
              </a:lnSpc>
              <a:spcBef>
                <a:spcPts val="0"/>
              </a:spcBef>
            </a:pPr>
            <a:r>
              <a:rPr lang="en-GB" sz="1500" kern="0" dirty="0">
                <a:solidFill>
                  <a:prstClr val="black"/>
                </a:solidFill>
                <a:latin typeface="Candara" panose="020E0502030303020204" pitchFamily="34" charset="0"/>
              </a:rPr>
              <a:t>Targeted sales promotions needs to be implemented or campaigns to capitalize on seasonal fluctuations and maximize revenue during peak periods</a:t>
            </a:r>
            <a:r>
              <a:rPr lang="en-GB" sz="1500" kern="0" dirty="0" smtClean="0">
                <a:solidFill>
                  <a:prstClr val="black"/>
                </a:solidFill>
                <a:latin typeface="Candara" panose="020E0502030303020204" pitchFamily="34" charset="0"/>
              </a:rPr>
              <a:t>.</a:t>
            </a:r>
          </a:p>
          <a:p>
            <a:pPr marL="0" lvl="0" indent="0" algn="just">
              <a:lnSpc>
                <a:spcPct val="100000"/>
              </a:lnSpc>
              <a:spcBef>
                <a:spcPts val="0"/>
              </a:spcBef>
              <a:buNone/>
            </a:pPr>
            <a:r>
              <a:rPr lang="en-GB" sz="1500" b="1" kern="0" dirty="0">
                <a:solidFill>
                  <a:prstClr val="black"/>
                </a:solidFill>
                <a:latin typeface="Candara" panose="020E0502030303020204" pitchFamily="34" charset="0"/>
              </a:rPr>
              <a:t>Branch Performance</a:t>
            </a:r>
          </a:p>
          <a:p>
            <a:pPr algn="just">
              <a:lnSpc>
                <a:spcPct val="100000"/>
              </a:lnSpc>
              <a:spcBef>
                <a:spcPts val="0"/>
              </a:spcBef>
            </a:pPr>
            <a:r>
              <a:rPr lang="en-GB" sz="1500" kern="0" dirty="0">
                <a:solidFill>
                  <a:prstClr val="black"/>
                </a:solidFill>
                <a:latin typeface="Candara" panose="020E0502030303020204" pitchFamily="34" charset="0"/>
              </a:rPr>
              <a:t>Further analysis needs to be conducted to understand the factors contributing to the success of Thika branch and replicate successful strategies to other branches so as to increase in sales.</a:t>
            </a:r>
          </a:p>
          <a:p>
            <a:pPr algn="just">
              <a:lnSpc>
                <a:spcPct val="100000"/>
              </a:lnSpc>
              <a:spcBef>
                <a:spcPts val="0"/>
              </a:spcBef>
            </a:pPr>
            <a:r>
              <a:rPr lang="en-GB" sz="1500" kern="0" dirty="0">
                <a:solidFill>
                  <a:prstClr val="black"/>
                </a:solidFill>
                <a:latin typeface="Candara" panose="020E0502030303020204" pitchFamily="34" charset="0"/>
              </a:rPr>
              <a:t>Additional resources needs to be allocated or implemented to the targeted marketing campaigns in branches with lower sales volumes to stimulate  growth</a:t>
            </a:r>
            <a:r>
              <a:rPr lang="en-GB" sz="1500" kern="0" dirty="0" smtClean="0">
                <a:solidFill>
                  <a:prstClr val="black"/>
                </a:solidFill>
                <a:latin typeface="Candara" panose="020E0502030303020204" pitchFamily="34" charset="0"/>
              </a:rPr>
              <a:t>.</a:t>
            </a:r>
          </a:p>
          <a:p>
            <a:pPr marL="0" lvl="0" indent="0" algn="just">
              <a:lnSpc>
                <a:spcPct val="100000"/>
              </a:lnSpc>
              <a:spcBef>
                <a:spcPts val="0"/>
              </a:spcBef>
              <a:buNone/>
            </a:pPr>
            <a:r>
              <a:rPr lang="en-GB" sz="1500" b="1" kern="0" dirty="0">
                <a:solidFill>
                  <a:prstClr val="black"/>
                </a:solidFill>
                <a:latin typeface="Candara" panose="020E0502030303020204" pitchFamily="34" charset="0"/>
              </a:rPr>
              <a:t>Product Optimization and Market Expansion </a:t>
            </a:r>
          </a:p>
          <a:p>
            <a:pPr lvl="0" algn="just">
              <a:lnSpc>
                <a:spcPct val="100000"/>
              </a:lnSpc>
              <a:spcBef>
                <a:spcPts val="0"/>
              </a:spcBef>
            </a:pPr>
            <a:r>
              <a:rPr lang="en-GB" sz="1500" kern="0" dirty="0">
                <a:solidFill>
                  <a:prstClr val="black"/>
                </a:solidFill>
                <a:latin typeface="Candara" panose="020E0502030303020204" pitchFamily="34" charset="0"/>
              </a:rPr>
              <a:t>Expanding the product range needs to be considered to cater the diverse customer needs and capitalize on emerging market trends.</a:t>
            </a:r>
          </a:p>
          <a:p>
            <a:pPr lvl="0" algn="just">
              <a:lnSpc>
                <a:spcPct val="100000"/>
              </a:lnSpc>
              <a:spcBef>
                <a:spcPts val="0"/>
              </a:spcBef>
            </a:pPr>
            <a:r>
              <a:rPr lang="en-GB" sz="1500" kern="0" dirty="0">
                <a:solidFill>
                  <a:prstClr val="black"/>
                </a:solidFill>
                <a:latin typeface="Candara" panose="020E0502030303020204" pitchFamily="34" charset="0"/>
              </a:rPr>
              <a:t>Given the high sales revenue and customer count for models like the FRR 90 TRUCK and NQR81, prioritize marketing efforts and product development initiatives for these models.</a:t>
            </a:r>
          </a:p>
          <a:p>
            <a:pPr lvl="0" algn="just">
              <a:lnSpc>
                <a:spcPct val="100000"/>
              </a:lnSpc>
              <a:spcBef>
                <a:spcPts val="0"/>
              </a:spcBef>
            </a:pPr>
            <a:r>
              <a:rPr lang="en-GB" sz="1500" kern="0" dirty="0">
                <a:solidFill>
                  <a:prstClr val="black"/>
                </a:solidFill>
                <a:latin typeface="Candara" panose="020E0502030303020204" pitchFamily="34" charset="0"/>
              </a:rPr>
              <a:t>Market research needs to be conducted to identify untapped segments or niche markets and develop tailored marketing strategies to penetrate these areas.</a:t>
            </a:r>
          </a:p>
          <a:p>
            <a:pPr marL="0" lvl="0" indent="0" algn="just">
              <a:lnSpc>
                <a:spcPct val="100000"/>
              </a:lnSpc>
              <a:spcBef>
                <a:spcPts val="0"/>
              </a:spcBef>
              <a:buNone/>
            </a:pPr>
            <a:endParaRPr lang="en-GB" sz="1500" b="1" kern="0" dirty="0">
              <a:solidFill>
                <a:prstClr val="black"/>
              </a:solidFill>
              <a:latin typeface="Candara" panose="020E0502030303020204" pitchFamily="34" charset="0"/>
            </a:endParaRPr>
          </a:p>
          <a:p>
            <a:pPr marL="0" lvl="0" indent="0" algn="just">
              <a:lnSpc>
                <a:spcPct val="100000"/>
              </a:lnSpc>
              <a:spcBef>
                <a:spcPts val="0"/>
              </a:spcBef>
              <a:buNone/>
            </a:pPr>
            <a:r>
              <a:rPr lang="en-GB" sz="1500" b="1" kern="0" dirty="0" smtClean="0">
                <a:solidFill>
                  <a:prstClr val="black"/>
                </a:solidFill>
                <a:latin typeface="Candara" panose="020E0502030303020204" pitchFamily="34" charset="0"/>
              </a:rPr>
              <a:t>Customer </a:t>
            </a:r>
            <a:r>
              <a:rPr lang="en-GB" sz="1500" b="1" kern="0" dirty="0">
                <a:solidFill>
                  <a:prstClr val="black"/>
                </a:solidFill>
                <a:latin typeface="Candara" panose="020E0502030303020204" pitchFamily="34" charset="0"/>
              </a:rPr>
              <a:t>Relationship </a:t>
            </a:r>
            <a:r>
              <a:rPr lang="en-GB" sz="1500" b="1" kern="0" dirty="0" smtClean="0">
                <a:solidFill>
                  <a:prstClr val="black"/>
                </a:solidFill>
                <a:latin typeface="Candara" panose="020E0502030303020204" pitchFamily="34" charset="0"/>
              </a:rPr>
              <a:t>Management</a:t>
            </a:r>
            <a:endParaRPr lang="en-GB" sz="1500" b="1" kern="0" dirty="0">
              <a:solidFill>
                <a:prstClr val="black"/>
              </a:solidFill>
              <a:latin typeface="Candara" panose="020E0502030303020204" pitchFamily="34" charset="0"/>
            </a:endParaRPr>
          </a:p>
          <a:p>
            <a:pPr algn="just">
              <a:lnSpc>
                <a:spcPct val="100000"/>
              </a:lnSpc>
              <a:spcBef>
                <a:spcPts val="0"/>
              </a:spcBef>
            </a:pPr>
            <a:r>
              <a:rPr lang="en-GB" sz="1500" kern="0" dirty="0">
                <a:solidFill>
                  <a:prstClr val="black"/>
                </a:solidFill>
                <a:latin typeface="Candara" panose="020E0502030303020204" pitchFamily="34" charset="0"/>
              </a:rPr>
              <a:t>A customer relationship management system be implemented to track customer interactions and preferences, allowing for personalized communication and targeted offers.</a:t>
            </a:r>
          </a:p>
          <a:p>
            <a:pPr algn="just">
              <a:lnSpc>
                <a:spcPct val="100000"/>
              </a:lnSpc>
              <a:spcBef>
                <a:spcPts val="0"/>
              </a:spcBef>
            </a:pPr>
            <a:r>
              <a:rPr lang="en-GB" sz="1500" kern="0" dirty="0">
                <a:solidFill>
                  <a:prstClr val="black"/>
                </a:solidFill>
                <a:latin typeface="Candara" panose="020E0502030303020204" pitchFamily="34" charset="0"/>
              </a:rPr>
              <a:t>Loyalty programs or incentives to be developed to reward repeat customers and encourage long-term partnerships.</a:t>
            </a:r>
          </a:p>
          <a:p>
            <a:pPr marL="0" lvl="0" indent="0" algn="just">
              <a:lnSpc>
                <a:spcPct val="100000"/>
              </a:lnSpc>
              <a:spcBef>
                <a:spcPts val="0"/>
              </a:spcBef>
              <a:buNone/>
            </a:pPr>
            <a:endParaRPr lang="en-GB" sz="1500" kern="0" dirty="0">
              <a:solidFill>
                <a:prstClr val="black"/>
              </a:solidFill>
              <a:latin typeface="Candara" panose="020E0502030303020204" pitchFamily="34" charset="0"/>
            </a:endParaRPr>
          </a:p>
          <a:p>
            <a:pPr marL="0" lvl="0" indent="0" algn="just">
              <a:lnSpc>
                <a:spcPct val="100000"/>
              </a:lnSpc>
              <a:spcBef>
                <a:spcPts val="0"/>
              </a:spcBef>
              <a:buNone/>
            </a:pPr>
            <a:r>
              <a:rPr lang="en-GB" sz="1500" b="1" kern="0" dirty="0">
                <a:solidFill>
                  <a:prstClr val="black"/>
                </a:solidFill>
                <a:latin typeface="Candara" panose="020E0502030303020204" pitchFamily="34" charset="0"/>
              </a:rPr>
              <a:t>Competitive Pricing and Value Proposition</a:t>
            </a:r>
          </a:p>
          <a:p>
            <a:pPr lvl="0" algn="just">
              <a:lnSpc>
                <a:spcPct val="100000"/>
              </a:lnSpc>
              <a:spcBef>
                <a:spcPts val="0"/>
              </a:spcBef>
            </a:pPr>
            <a:r>
              <a:rPr lang="en-GB" sz="1500" kern="0" dirty="0">
                <a:solidFill>
                  <a:prstClr val="black"/>
                </a:solidFill>
                <a:latin typeface="Candara" panose="020E0502030303020204" pitchFamily="34" charset="0"/>
              </a:rPr>
              <a:t>A thorough analysis of pricing strategies and competitor offerings needs to be conducted to ensure competitiveness in the market.</a:t>
            </a:r>
          </a:p>
          <a:p>
            <a:pPr lvl="0" algn="just">
              <a:lnSpc>
                <a:spcPct val="100000"/>
              </a:lnSpc>
              <a:spcBef>
                <a:spcPts val="0"/>
              </a:spcBef>
            </a:pPr>
            <a:r>
              <a:rPr lang="en-GB" sz="1500" kern="0" dirty="0">
                <a:solidFill>
                  <a:prstClr val="black"/>
                </a:solidFill>
                <a:latin typeface="Candara" panose="020E0502030303020204" pitchFamily="34" charset="0"/>
              </a:rPr>
              <a:t>Emphasize the value proposition of the products, highlighting features, quality, and performance to justify pricing and differentiate from competitors.</a:t>
            </a:r>
          </a:p>
          <a:p>
            <a:pPr algn="just"/>
            <a:endParaRPr lang="en-GB" sz="1500" dirty="0">
              <a:latin typeface="Candara" panose="020E0502030303020204" pitchFamily="34" charset="0"/>
            </a:endParaRPr>
          </a:p>
        </p:txBody>
      </p:sp>
    </p:spTree>
    <p:extLst>
      <p:ext uri="{BB962C8B-B14F-4D97-AF65-F5344CB8AC3E}">
        <p14:creationId xmlns:p14="http://schemas.microsoft.com/office/powerpoint/2010/main" val="1633871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7700" y="2989055"/>
            <a:ext cx="4015409" cy="1325563"/>
          </a:xfrm>
        </p:spPr>
        <p:txBody>
          <a:bodyPr/>
          <a:lstStyle/>
          <a:p>
            <a:r>
              <a:rPr lang="en-US" dirty="0" smtClean="0">
                <a:latin typeface="Candara" panose="020E0502030303020204" pitchFamily="34" charset="0"/>
              </a:rPr>
              <a:t>THANK YOU</a:t>
            </a:r>
            <a:endParaRPr lang="en-GB" dirty="0">
              <a:latin typeface="Candara" panose="020E0502030303020204" pitchFamily="34" charset="0"/>
            </a:endParaRPr>
          </a:p>
        </p:txBody>
      </p:sp>
    </p:spTree>
    <p:extLst>
      <p:ext uri="{BB962C8B-B14F-4D97-AF65-F5344CB8AC3E}">
        <p14:creationId xmlns:p14="http://schemas.microsoft.com/office/powerpoint/2010/main" val="2251027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647</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Candara</vt:lpstr>
      <vt:lpstr>Office Theme</vt:lpstr>
      <vt:lpstr>Introduction</vt:lpstr>
      <vt:lpstr>Was there any trending in sales?</vt:lpstr>
      <vt:lpstr>How are sales distributed by branch?</vt:lpstr>
      <vt:lpstr>How are the models performing by branch?</vt:lpstr>
      <vt:lpstr>Who are the customers contributing to the sales?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Tengeya</dc:creator>
  <cp:lastModifiedBy>Jackson Tengeya</cp:lastModifiedBy>
  <cp:revision>15</cp:revision>
  <dcterms:created xsi:type="dcterms:W3CDTF">2024-04-26T18:23:18Z</dcterms:created>
  <dcterms:modified xsi:type="dcterms:W3CDTF">2024-05-03T09:49:39Z</dcterms:modified>
</cp:coreProperties>
</file>