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43" autoAdjust="0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33fcb88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433fcb88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433fcb88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433fcb88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433fcb8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433fcb8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570133c9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570133c9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e174b3e6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e174b3e6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570133c9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570133c9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4326035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4326035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174b3e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174b3e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70133c9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570133c9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e174b3e6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e174b3e6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33fcb88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433fcb88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433fcb88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433fcb88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570133c9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570133c9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Ciencia de Datos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1191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Final Integrador - Digital House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8100" y="1818557"/>
            <a:ext cx="8222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Autores: Daniel </a:t>
            </a:r>
            <a:r>
              <a:rPr lang="es-419" sz="1700" b="1"/>
              <a:t>B</a:t>
            </a:r>
            <a:r>
              <a:rPr lang="es-419" sz="1700"/>
              <a:t>orrino, Ivan </a:t>
            </a:r>
            <a:r>
              <a:rPr lang="es-419" sz="1700" b="1"/>
              <a:t>M</a:t>
            </a:r>
            <a:r>
              <a:rPr lang="es-419" sz="1700"/>
              <a:t>ongi, Jessica </a:t>
            </a:r>
            <a:r>
              <a:rPr lang="es-419" sz="1700" b="1"/>
              <a:t>P</a:t>
            </a:r>
            <a:r>
              <a:rPr lang="es-419" sz="1700"/>
              <a:t>olakoff, Julio </a:t>
            </a:r>
            <a:r>
              <a:rPr lang="es-419" sz="1700" b="1"/>
              <a:t>T</a:t>
            </a:r>
            <a:r>
              <a:rPr lang="es-419" sz="1700"/>
              <a:t>entor</a:t>
            </a:r>
            <a:endParaRPr sz="1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Agosto 2022</a:t>
            </a:r>
            <a:endParaRPr sz="130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292325" y="3253250"/>
            <a:ext cx="4644900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There are people who make things happen, there are people who watch things happen, and there are people who wonder what happened. To be successful, you need to be a person who makes things happen.</a:t>
            </a: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/>
              <a:t>James Arthur Lovell Jr.</a:t>
            </a:r>
            <a:endParaRPr sz="14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Commander of the Apollo 13 spacecraft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l="8782" r="7974"/>
          <a:stretch/>
        </p:blipFill>
        <p:spPr>
          <a:xfrm>
            <a:off x="900000" y="1188000"/>
            <a:ext cx="79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Visualización de objetivo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432000" y="780575"/>
            <a:ext cx="86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Distribución de publicaciones con alto impacto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194075" y="743300"/>
            <a:ext cx="8631600" cy="29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¿Cómo realizamos las predicciones? 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Luego de evaluar diferentes prototipos de solución, se encontró que el mejor approach es clasificar las publicaciones en dos categorías: </a:t>
            </a:r>
            <a:r>
              <a:rPr lang="es-419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relevante e irrelevante</a:t>
            </a: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Para lograr esto, se implementó un modelo clasificador de última generación (XGBoost).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precisión ofrecemos? 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validar las predicciones, el modelo fue sometido a </a:t>
            </a:r>
            <a:r>
              <a:rPr lang="es-419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casos reales</a:t>
            </a: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Luego, se compararon las predicciones con la relevancia real de las publicaciones.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modelo predictor logró una performance AUC-ROC de (0.75 ± 0.15). ¡Esto es un muy buen resultado para una primera aproximación!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Resultados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430" y="3569725"/>
            <a:ext cx="2108676" cy="144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1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0" y="1188000"/>
            <a:ext cx="792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Importancia de variables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432000" y="780575"/>
            <a:ext cx="86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¿Cómo impactan las variables en el resultado final del modelo?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Feature importance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432000" y="742475"/>
            <a:ext cx="86316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Algunas observaciones interesantes para el negocio: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Comentarios 24 horas antes: “Si es relevante hoy, será relevante mañana”.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Número de enlaces en 24 horas: Pocos enlaces, irrelevante.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Hay palabras específicas con mucho impacto </a:t>
            </a:r>
            <a:r>
              <a:rPr lang="es-419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(No podemos revelar en esta instancia cuál es la palabra N° 132).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Día de la semana: aparentemente, publicar los miércoles es una mala idea.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l="17763" t="4150" r="8222" b="90746"/>
          <a:stretch/>
        </p:blipFill>
        <p:spPr>
          <a:xfrm>
            <a:off x="2088300" y="1553950"/>
            <a:ext cx="5861674" cy="1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l="17597" t="64207" r="8246" b="31029"/>
          <a:stretch/>
        </p:blipFill>
        <p:spPr>
          <a:xfrm>
            <a:off x="2082588" y="2947026"/>
            <a:ext cx="58731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l="17893" t="68365" r="7949" b="26532"/>
          <a:stretch/>
        </p:blipFill>
        <p:spPr>
          <a:xfrm>
            <a:off x="2082600" y="3615825"/>
            <a:ext cx="5873100" cy="1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l="8713" t="30284" r="8298" b="64952"/>
          <a:stretch/>
        </p:blipFill>
        <p:spPr>
          <a:xfrm>
            <a:off x="1424000" y="2278213"/>
            <a:ext cx="657225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304325" y="972550"/>
            <a:ext cx="780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366300" y="1026600"/>
            <a:ext cx="8125500" cy="3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Encontramos un modelo que predice con un grado de confiabilidad aceptable la relevancia futura de publicaciones, con múltiples aplicaciones en el mundo empresarial.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evidente que la  </a:t>
            </a:r>
            <a:r>
              <a:rPr lang="es-419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recolección de datos</a:t>
            </a: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 fundamental para este modelo. Mientras más datos manejemos, mejor serán nuestras predicciones. Algunas ideas: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200">
                <a:solidFill>
                  <a:schemeClr val="lt1"/>
                </a:solidFill>
              </a:rPr>
              <a:t>Implementar geolocalización de los individuos. Esto permitiría saber qué publicaciones son relevantes para los habitantes de una zona en particular.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-419" sz="1200">
                <a:solidFill>
                  <a:schemeClr val="lt1"/>
                </a:solidFill>
              </a:rPr>
              <a:t>Registro de intereses de usuarios. Con esto se podría segmentar perfiles socioculturales.</a:t>
            </a:r>
            <a:br>
              <a:rPr lang="es-419" sz="1200">
                <a:solidFill>
                  <a:schemeClr val="lt1"/>
                </a:solidFill>
              </a:rPr>
            </a:br>
            <a:br>
              <a:rPr lang="es-419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★"/>
            </a:pPr>
            <a:r>
              <a:rPr lang="es-419" sz="1300">
                <a:solidFill>
                  <a:schemeClr val="lt1"/>
                </a:solidFill>
              </a:rPr>
              <a:t>El modelo obtenido es generalista: funciona relativamente bien con múltiples tipos de publicación. Se podrían generar modelos similares pero especializados en temas de interés para el negocio. 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Conclusión y recomendaciones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ctrTitle"/>
          </p:nvPr>
        </p:nvSpPr>
        <p:spPr>
          <a:xfrm>
            <a:off x="1554900" y="2152350"/>
            <a:ext cx="60342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¡Gracias por la atención!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1"/>
          </p:nvPr>
        </p:nvSpPr>
        <p:spPr>
          <a:xfrm>
            <a:off x="2517695" y="4255875"/>
            <a:ext cx="4853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Final Integrador - Digital House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1"/>
          </p:nvPr>
        </p:nvSpPr>
        <p:spPr>
          <a:xfrm>
            <a:off x="2517700" y="4624103"/>
            <a:ext cx="6526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Autores: Daniel </a:t>
            </a:r>
            <a:r>
              <a:rPr lang="es-419" sz="1700" b="1"/>
              <a:t>B</a:t>
            </a:r>
            <a:r>
              <a:rPr lang="es-419" sz="1700"/>
              <a:t>orrino, Ivan </a:t>
            </a:r>
            <a:r>
              <a:rPr lang="es-419" sz="1700" b="1"/>
              <a:t>M</a:t>
            </a:r>
            <a:r>
              <a:rPr lang="es-419" sz="1700"/>
              <a:t>ongi, Jessica </a:t>
            </a:r>
            <a:r>
              <a:rPr lang="es-419" sz="1700" b="1"/>
              <a:t>P</a:t>
            </a:r>
            <a:r>
              <a:rPr lang="es-419" sz="1700"/>
              <a:t>olakoff, Julio </a:t>
            </a:r>
            <a:r>
              <a:rPr lang="es-419" sz="1700" b="1"/>
              <a:t>T</a:t>
            </a:r>
            <a:r>
              <a:rPr lang="es-419" sz="1700"/>
              <a:t>entor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1904678" y="828224"/>
            <a:ext cx="4992600" cy="800400"/>
          </a:xfrm>
          <a:prstGeom prst="rect">
            <a:avLst/>
          </a:prstGeom>
          <a:gradFill>
            <a:gsLst>
              <a:gs pos="0">
                <a:srgbClr val="F69FBC"/>
              </a:gs>
              <a:gs pos="100000">
                <a:srgbClr val="E32E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511083" y="828000"/>
            <a:ext cx="924351" cy="800625"/>
          </a:xfrm>
          <a:custGeom>
            <a:avLst/>
            <a:gdLst/>
            <a:ahLst/>
            <a:cxnLst/>
            <a:rect l="l" t="t" r="r" b="b"/>
            <a:pathLst>
              <a:path w="51055" h="44209" extrusionOk="0">
                <a:moveTo>
                  <a:pt x="12764" y="1"/>
                </a:moveTo>
                <a:lnTo>
                  <a:pt x="1" y="22111"/>
                </a:lnTo>
                <a:lnTo>
                  <a:pt x="12764" y="44208"/>
                </a:lnTo>
                <a:lnTo>
                  <a:pt x="38291" y="44208"/>
                </a:lnTo>
                <a:lnTo>
                  <a:pt x="51055" y="22111"/>
                </a:lnTo>
                <a:lnTo>
                  <a:pt x="38291" y="1"/>
                </a:lnTo>
                <a:close/>
              </a:path>
            </a:pathLst>
          </a:custGeom>
          <a:gradFill>
            <a:gsLst>
              <a:gs pos="0">
                <a:srgbClr val="F69FBC"/>
              </a:gs>
              <a:gs pos="100000">
                <a:srgbClr val="E32E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24252" y="1018674"/>
            <a:ext cx="37005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819254" y="1656324"/>
            <a:ext cx="4992600" cy="8004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196627" y="1839749"/>
            <a:ext cx="37005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CICLO DE TRABAJO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116858" y="1656188"/>
            <a:ext cx="924351" cy="800625"/>
          </a:xfrm>
          <a:custGeom>
            <a:avLst/>
            <a:gdLst/>
            <a:ahLst/>
            <a:cxnLst/>
            <a:rect l="l" t="t" r="r" b="b"/>
            <a:pathLst>
              <a:path w="51055" h="44209" extrusionOk="0">
                <a:moveTo>
                  <a:pt x="12764" y="1"/>
                </a:moveTo>
                <a:lnTo>
                  <a:pt x="1" y="22111"/>
                </a:lnTo>
                <a:lnTo>
                  <a:pt x="12764" y="44208"/>
                </a:lnTo>
                <a:lnTo>
                  <a:pt x="38291" y="44208"/>
                </a:lnTo>
                <a:lnTo>
                  <a:pt x="51055" y="22111"/>
                </a:lnTo>
                <a:lnTo>
                  <a:pt x="38291" y="1"/>
                </a:lnTo>
                <a:close/>
              </a:path>
            </a:pathLst>
          </a:cu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993491" y="2484649"/>
            <a:ext cx="4992600" cy="8004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599895" y="2484425"/>
            <a:ext cx="924351" cy="800625"/>
          </a:xfrm>
          <a:custGeom>
            <a:avLst/>
            <a:gdLst/>
            <a:ahLst/>
            <a:cxnLst/>
            <a:rect l="l" t="t" r="r" b="b"/>
            <a:pathLst>
              <a:path w="51055" h="44209" extrusionOk="0">
                <a:moveTo>
                  <a:pt x="12764" y="1"/>
                </a:moveTo>
                <a:lnTo>
                  <a:pt x="1" y="22111"/>
                </a:lnTo>
                <a:lnTo>
                  <a:pt x="12764" y="44208"/>
                </a:lnTo>
                <a:lnTo>
                  <a:pt x="38291" y="44208"/>
                </a:lnTo>
                <a:lnTo>
                  <a:pt x="51055" y="22111"/>
                </a:lnTo>
                <a:lnTo>
                  <a:pt x="38291" y="1"/>
                </a:lnTo>
                <a:close/>
              </a:path>
            </a:pathLst>
          </a:cu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913064" y="2675099"/>
            <a:ext cx="37005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NEGOCIO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908067" y="3312749"/>
            <a:ext cx="4992600" cy="8004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285439" y="3496174"/>
            <a:ext cx="37005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PREDICTIVO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205670" y="3312613"/>
            <a:ext cx="924351" cy="800625"/>
          </a:xfrm>
          <a:custGeom>
            <a:avLst/>
            <a:gdLst/>
            <a:ahLst/>
            <a:cxnLst/>
            <a:rect l="l" t="t" r="r" b="b"/>
            <a:pathLst>
              <a:path w="51055" h="44209" extrusionOk="0">
                <a:moveTo>
                  <a:pt x="12764" y="1"/>
                </a:moveTo>
                <a:lnTo>
                  <a:pt x="1" y="22111"/>
                </a:lnTo>
                <a:lnTo>
                  <a:pt x="12764" y="44208"/>
                </a:lnTo>
                <a:lnTo>
                  <a:pt x="38291" y="44208"/>
                </a:lnTo>
                <a:lnTo>
                  <a:pt x="51055" y="22111"/>
                </a:lnTo>
                <a:lnTo>
                  <a:pt x="38291" y="1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Índice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986988" y="4152806"/>
            <a:ext cx="4992600" cy="800400"/>
          </a:xfrm>
          <a:prstGeom prst="rect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593393" y="4152582"/>
            <a:ext cx="924351" cy="800625"/>
          </a:xfrm>
          <a:custGeom>
            <a:avLst/>
            <a:gdLst/>
            <a:ahLst/>
            <a:cxnLst/>
            <a:rect l="l" t="t" r="r" b="b"/>
            <a:pathLst>
              <a:path w="51055" h="44209" extrusionOk="0">
                <a:moveTo>
                  <a:pt x="12764" y="1"/>
                </a:moveTo>
                <a:lnTo>
                  <a:pt x="1" y="22111"/>
                </a:lnTo>
                <a:lnTo>
                  <a:pt x="12764" y="44208"/>
                </a:lnTo>
                <a:lnTo>
                  <a:pt x="38291" y="44208"/>
                </a:lnTo>
                <a:lnTo>
                  <a:pt x="51055" y="22111"/>
                </a:lnTo>
                <a:lnTo>
                  <a:pt x="3829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906562" y="4343256"/>
            <a:ext cx="37005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1. </a:t>
            </a:r>
            <a:r>
              <a:rPr lang="es-419" sz="2400" u="sng">
                <a:solidFill>
                  <a:schemeClr val="lt1"/>
                </a:solidFill>
              </a:rPr>
              <a:t>Introducción</a:t>
            </a:r>
            <a:r>
              <a:rPr lang="es-419" sz="2400">
                <a:solidFill>
                  <a:schemeClr val="lt1"/>
                </a:solidFill>
              </a:rPr>
              <a:t>: 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04325" y="909800"/>
            <a:ext cx="7802100" cy="1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¿Cuál es el objetivo de este proyecto?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propone desarrollar modelos de aprendizaje automático para analizar, identificar y predecir </a:t>
            </a:r>
            <a:r>
              <a:rPr lang="es-419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publicaciones con alto impacto</a:t>
            </a:r>
            <a:r>
              <a:rPr lang="es-419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 redes sociales y páginas web.</a:t>
            </a:r>
            <a:br>
              <a:rPr lang="es-419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En este caso de estudio, nos centramos en el análisis de documentos que aparecen en blogs. Se propone </a:t>
            </a:r>
            <a:r>
              <a:rPr lang="es-419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predecir el número de comentarios de una publicación en las próximas 24 horas. 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¿Por qué es importante éste tema?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7200"/>
            <a:ext cx="4125804" cy="2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00" y="2702575"/>
            <a:ext cx="4125800" cy="228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812750" y="17549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Recolectar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12750" y="21981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Obtener datos desde distintas fuentes.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12750" y="31677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Extraer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12750" y="36109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Procesar los datos de cada fuente hasta tenerlos en el formato requerido.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548585" y="17549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Predecir</a:t>
            </a:r>
            <a:endParaRPr sz="1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548585" y="21981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Predecir lo que va a ocurrir.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548585" y="31677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Resumir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6548585" y="36109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Generar el resumen de los datos procesados.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flipH="1">
            <a:off x="780745" y="1489450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6"/>
          <p:cNvCxnSpPr/>
          <p:nvPr/>
        </p:nvCxnSpPr>
        <p:spPr>
          <a:xfrm flipH="1">
            <a:off x="780842" y="28916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6"/>
          <p:cNvCxnSpPr/>
          <p:nvPr/>
        </p:nvCxnSpPr>
        <p:spPr>
          <a:xfrm flipH="1">
            <a:off x="6101542" y="28916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6"/>
          <p:cNvCxnSpPr/>
          <p:nvPr/>
        </p:nvCxnSpPr>
        <p:spPr>
          <a:xfrm flipH="1">
            <a:off x="780745" y="4302775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6"/>
          <p:cNvSpPr/>
          <p:nvPr/>
        </p:nvSpPr>
        <p:spPr>
          <a:xfrm>
            <a:off x="3171573" y="1508383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9BC5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5400000">
            <a:off x="3171560" y="1508383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0D4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10800000">
            <a:off x="3171560" y="1508368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1976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400000">
            <a:off x="3171573" y="1508368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3078687" y="2548458"/>
            <a:ext cx="737729" cy="737729"/>
            <a:chOff x="2920647" y="2157958"/>
            <a:chExt cx="827700" cy="827700"/>
          </a:xfrm>
        </p:grpSpPr>
        <p:sp>
          <p:nvSpPr>
            <p:cNvPr id="138" name="Google Shape;138;p16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9BC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6"/>
          <p:cNvSpPr txBox="1"/>
          <p:nvPr/>
        </p:nvSpPr>
        <p:spPr>
          <a:xfrm>
            <a:off x="3199194" y="27304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 rot="-5400000">
            <a:off x="4225338" y="3650529"/>
            <a:ext cx="737729" cy="737729"/>
            <a:chOff x="2920647" y="2157958"/>
            <a:chExt cx="827700" cy="827700"/>
          </a:xfrm>
        </p:grpSpPr>
        <p:sp>
          <p:nvSpPr>
            <p:cNvPr id="142" name="Google Shape;142;p16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4320431" y="38185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5313093" y="2548255"/>
            <a:ext cx="737804" cy="737804"/>
            <a:chOff x="5428888" y="2158023"/>
            <a:chExt cx="828900" cy="828900"/>
          </a:xfrm>
        </p:grpSpPr>
        <p:sp>
          <p:nvSpPr>
            <p:cNvPr id="146" name="Google Shape;146;p16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name="adj1" fmla="val 19686997"/>
                <a:gd name="adj2" fmla="val 7771013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197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6"/>
          <p:cNvSpPr txBox="1"/>
          <p:nvPr/>
        </p:nvSpPr>
        <p:spPr>
          <a:xfrm>
            <a:off x="5404083" y="27304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" name="Google Shape;149;p16"/>
          <p:cNvGrpSpPr/>
          <p:nvPr/>
        </p:nvGrpSpPr>
        <p:grpSpPr>
          <a:xfrm rot="5400000">
            <a:off x="4193370" y="1417352"/>
            <a:ext cx="737729" cy="737729"/>
            <a:chOff x="2920647" y="2157958"/>
            <a:chExt cx="827700" cy="827700"/>
          </a:xfrm>
        </p:grpSpPr>
        <p:sp>
          <p:nvSpPr>
            <p:cNvPr id="150" name="Google Shape;150;p16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0D4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6"/>
          <p:cNvSpPr txBox="1"/>
          <p:nvPr/>
        </p:nvSpPr>
        <p:spPr>
          <a:xfrm>
            <a:off x="4320431" y="16126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753714" y="20905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2. </a:t>
            </a:r>
            <a:r>
              <a:rPr lang="es-419" sz="2400" u="sng">
                <a:solidFill>
                  <a:schemeClr val="lt1"/>
                </a:solidFill>
              </a:rPr>
              <a:t>Ciclo de trabajo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32000" y="909800"/>
            <a:ext cx="7802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¿Cómo se realizó este proyecto?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304325" y="1076075"/>
            <a:ext cx="86052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“Ofrecemos un servicio que permite predecir la relevancia futura de una publicación”</a:t>
            </a:r>
            <a:endParaRPr sz="2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3. </a:t>
            </a:r>
            <a:r>
              <a:rPr lang="es-419" sz="2400" u="sng">
                <a:solidFill>
                  <a:schemeClr val="lt1"/>
                </a:solidFill>
              </a:rPr>
              <a:t>Negocio - Propuesta de valor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75" y="2154275"/>
            <a:ext cx="6002256" cy="26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304325" y="1076075"/>
            <a:ext cx="86052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“Nuestro cliente es toda persona u organización que necesite priorizar su atención en redes sociales”</a:t>
            </a:r>
            <a:endParaRPr sz="2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04325" y="2560075"/>
            <a:ext cx="86316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Algunos ejemplos:</a:t>
            </a:r>
            <a:endParaRPr sz="15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lphaLcParenR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Imagen empresarial: atender a la brevedad las publicaciones negativas potencialmente dañinas.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lphaLcParenR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Campaña electoral:  focalizar atención en publicaciones de mayor impacto.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lphaLcParenR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Publicidad: maximizar ROI en campañas de marketing.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3. </a:t>
            </a:r>
            <a:r>
              <a:rPr lang="es-419" sz="2400" u="sng">
                <a:solidFill>
                  <a:schemeClr val="lt1"/>
                </a:solidFill>
              </a:rPr>
              <a:t>Negocio - Nicho de mercado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366450" y="1017675"/>
            <a:ext cx="8411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data recolectamos? 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Información estadística sobre las últimas 72 horas de una publicación.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vamos a predecir?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Número de comentarios en las próximas 24 horas.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2310525"/>
            <a:ext cx="7953274" cy="23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 rot="5400000">
            <a:off x="5531975" y="3621525"/>
            <a:ext cx="478200" cy="1459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235425" y="4652500"/>
            <a:ext cx="118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PREDICCIÓN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/>
          <p:nvPr/>
        </p:nvSpPr>
        <p:spPr>
          <a:xfrm rot="5400000">
            <a:off x="2603825" y="2171625"/>
            <a:ext cx="478200" cy="4359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946525" y="4652500"/>
            <a:ext cx="174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 DE ANÁLISIS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Objetivo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Manejo de datos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94075" y="743300"/>
            <a:ext cx="8631600" cy="3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¿Cómo se recolectan los datos que alimentan al modelo? 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modelo empleado fue entrenado con publicaciones reales realizadas en la década del 2010.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información debe ser preparada previo a su uso, con el objetivo de capturar la mayor cantidad posible de elementos distintivos.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★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 datos ya procesados incluyen información relativa a: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Propiedades de la publicación en cuestión.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cuerpo de texto de la publicación y palabras usadas.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Sitio de origen de la publicación.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Comentarios realizados anteriormente en la publicación.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Enlaces a otras publicaciones.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Fecha y hora de publicación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l="7556" r="8670" b="5882"/>
          <a:stretch/>
        </p:blipFill>
        <p:spPr>
          <a:xfrm>
            <a:off x="900000" y="1188000"/>
            <a:ext cx="7919999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432000" y="780575"/>
            <a:ext cx="86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Distribución de publicaciones con bajo impacto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32000" y="252000"/>
            <a:ext cx="84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4. </a:t>
            </a:r>
            <a:r>
              <a:rPr lang="es-419" sz="2400" u="sng">
                <a:solidFill>
                  <a:schemeClr val="lt1"/>
                </a:solidFill>
              </a:rPr>
              <a:t>Modelo predictivo - Visualización de objetivo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Presentación en pantalla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Fira Sans Extra Condensed Medium</vt:lpstr>
      <vt:lpstr>Roboto</vt:lpstr>
      <vt:lpstr>Arial</vt:lpstr>
      <vt:lpstr>Montserrat</vt:lpstr>
      <vt:lpstr>Lato</vt:lpstr>
      <vt:lpstr>Geometric</vt:lpstr>
      <vt:lpstr>Ciencia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 por la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de Datos</dc:title>
  <cp:lastModifiedBy>Ivan</cp:lastModifiedBy>
  <cp:revision>1</cp:revision>
  <dcterms:modified xsi:type="dcterms:W3CDTF">2022-08-18T23:00:30Z</dcterms:modified>
</cp:coreProperties>
</file>