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6E182-79A7-4045-8ADD-BFE6673A9C75}" type="datetimeFigureOut">
              <a:rPr lang="es-AR" smtClean="0"/>
              <a:t>5/4/2022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971B2-1C30-4517-A9F6-1DE691B58C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797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FAE-A1C9-4E6C-82B9-827087BE7528}" type="datetime1">
              <a:rPr lang="es-AR" smtClean="0"/>
              <a:t>5/4/2022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Desafío I: Análisis Exploratorio Dataset Properatti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2DFF-0542-4030-8E06-C96BF7E44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929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9B32-84AF-4771-9C5D-629A64ACA09E}" type="datetime1">
              <a:rPr lang="es-AR" smtClean="0"/>
              <a:t>5/4/2022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Desafío I: Análisis Exploratorio Dataset Properatti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2DFF-0542-4030-8E06-C96BF7E44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346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82D5-4B02-4D9E-9F5B-A7AC120A3090}" type="datetime1">
              <a:rPr lang="es-AR" smtClean="0"/>
              <a:t>5/4/2022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Desafío I: Análisis Exploratorio Dataset Properatti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2DFF-0542-4030-8E06-C96BF7E44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798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FF6B-DBC7-443A-B228-DBF82159EC72}" type="datetime1">
              <a:rPr lang="es-AR" smtClean="0"/>
              <a:t>5/4/2022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Desafío I: Análisis Exploratorio Dataset Properatti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2DFF-0542-4030-8E06-C96BF7E44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609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BA7C-F3B7-4496-ACD6-46BBB4977E8F}" type="datetime1">
              <a:rPr lang="es-AR" smtClean="0"/>
              <a:t>5/4/2022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Desafío I: Análisis Exploratorio Dataset Properatti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2DFF-0542-4030-8E06-C96BF7E44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46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16CC-BF5A-4AD2-9523-E3E13DF4E848}" type="datetime1">
              <a:rPr lang="es-AR" smtClean="0"/>
              <a:t>5/4/2022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Desafío I: Análisis Exploratorio Dataset Properatti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2DFF-0542-4030-8E06-C96BF7E44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179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9DD5-D9AA-4B2A-BE4B-185B9F07D409}" type="datetime1">
              <a:rPr lang="es-AR" smtClean="0"/>
              <a:t>5/4/2022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Desafío I: Análisis Exploratorio Dataset Properatti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2DFF-0542-4030-8E06-C96BF7E44B16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BC22-DF1B-456B-84B7-FA1868588C6A}" type="datetime1">
              <a:rPr lang="es-AR" smtClean="0"/>
              <a:t>5/4/2022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Desafío I: Análisis Exploratorio Dataset Properatti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2DFF-0542-4030-8E06-C96BF7E44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671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6734-69A7-4FBF-9E50-C0E12BC8F121}" type="datetime1">
              <a:rPr lang="es-AR" smtClean="0"/>
              <a:t>5/4/2022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Desafío I: Análisis Exploratorio Dataset Properatti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2DFF-0542-4030-8E06-C96BF7E44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811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5FF4-8A61-409F-89D1-E66042E5F0DF}" type="datetime1">
              <a:rPr lang="es-AR" smtClean="0"/>
              <a:t>5/4/2022</a:t>
            </a:fld>
            <a:endParaRPr lang="es-A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s-AR"/>
              <a:t>Desafío I: Análisis Exploratorio Dataset Properatti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2DFF-0542-4030-8E06-C96BF7E44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043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F0D0302-1F48-46A4-A763-25BBEFFE8380}" type="datetime1">
              <a:rPr lang="es-AR" smtClean="0"/>
              <a:t>5/4/2022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s-AR"/>
              <a:t>Desafío I: Análisis Exploratorio Dataset Properatti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02DFF-0542-4030-8E06-C96BF7E44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696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51D1CFC-8A70-4BE8-96DB-9774BC2D9D0E}" type="datetime1">
              <a:rPr lang="es-AR" smtClean="0"/>
              <a:t>5/4/2022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s-AR"/>
              <a:t>Desafío I: Análisis Exploratorio Dataset Properatti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0902DFF-0542-4030-8E06-C96BF7E44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396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gital House - Home | Facebook">
            <a:extLst>
              <a:ext uri="{FF2B5EF4-FFF2-40B4-BE49-F238E27FC236}">
                <a16:creationId xmlns:a16="http://schemas.microsoft.com/office/drawing/2014/main" id="{3D157095-C5EC-4FF9-AA27-7FFACD346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7" b="23015"/>
          <a:stretch/>
        </p:blipFill>
        <p:spPr bwMode="auto">
          <a:xfrm>
            <a:off x="8312135" y="4825014"/>
            <a:ext cx="3879865" cy="203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72FE028-77CA-4CE4-B839-5F618D9E4C2B}"/>
              </a:ext>
            </a:extLst>
          </p:cNvPr>
          <p:cNvSpPr txBox="1"/>
          <p:nvPr/>
        </p:nvSpPr>
        <p:spPr>
          <a:xfrm>
            <a:off x="1803647" y="1100830"/>
            <a:ext cx="8584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err="1"/>
              <a:t>Desafío</a:t>
            </a:r>
            <a:r>
              <a:rPr lang="en-US" sz="3000" b="1" u="sng" dirty="0"/>
              <a:t> 1</a:t>
            </a:r>
            <a:r>
              <a:rPr lang="es-AR" sz="3000" b="1" u="sng" dirty="0"/>
              <a:t>: Análisis Exploratorio </a:t>
            </a:r>
            <a:r>
              <a:rPr lang="es-AR" sz="3000" b="1" u="sng" dirty="0" err="1"/>
              <a:t>Dataset</a:t>
            </a:r>
            <a:r>
              <a:rPr lang="es-AR" sz="3000" b="1" u="sng" dirty="0"/>
              <a:t> </a:t>
            </a:r>
            <a:r>
              <a:rPr lang="es-AR" sz="3000" b="1" u="sng" dirty="0" err="1"/>
              <a:t>Properati</a:t>
            </a:r>
            <a:r>
              <a:rPr lang="es-AR" sz="3000" b="1" u="sng" dirty="0"/>
              <a:t> </a:t>
            </a:r>
            <a:endParaRPr lang="en-US" sz="3000" b="1" u="sng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B7E148-3CE7-4B97-AFD8-E648E3DA2C62}"/>
              </a:ext>
            </a:extLst>
          </p:cNvPr>
          <p:cNvSpPr txBox="1"/>
          <p:nvPr/>
        </p:nvSpPr>
        <p:spPr>
          <a:xfrm>
            <a:off x="0" y="4133347"/>
            <a:ext cx="5625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Grupo 1 </a:t>
            </a:r>
          </a:p>
          <a:p>
            <a:r>
              <a:rPr lang="en-US" sz="2400" b="1" i="1" u="sng" dirty="0" err="1"/>
              <a:t>Integrantes</a:t>
            </a:r>
            <a:r>
              <a:rPr lang="en-US" sz="2400" b="1" i="1" u="sng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Julio </a:t>
            </a:r>
            <a:r>
              <a:rPr lang="en-US" sz="2400" b="1" dirty="0" err="1"/>
              <a:t>Tentor</a:t>
            </a: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Daniel </a:t>
            </a:r>
            <a:r>
              <a:rPr lang="en-US" sz="2400" b="1" dirty="0" err="1"/>
              <a:t>Borrino</a:t>
            </a:r>
            <a:r>
              <a:rPr lang="en-US" sz="2400" b="1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Ivan </a:t>
            </a:r>
            <a:r>
              <a:rPr lang="en-US" sz="2400" b="1" dirty="0" err="1"/>
              <a:t>Mongi</a:t>
            </a:r>
            <a:r>
              <a:rPr lang="en-US" sz="2400" b="1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Jessica </a:t>
            </a:r>
            <a:r>
              <a:rPr lang="en-US" sz="2400" b="1" dirty="0" err="1"/>
              <a:t>Polakoff</a:t>
            </a: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err="1"/>
              <a:t>Nahuel</a:t>
            </a:r>
            <a:r>
              <a:rPr lang="en-US" sz="2400" b="1" dirty="0"/>
              <a:t> </a:t>
            </a:r>
            <a:r>
              <a:rPr lang="en-US" sz="2400" b="1" dirty="0" err="1"/>
              <a:t>Bonfante</a:t>
            </a:r>
            <a:r>
              <a:rPr lang="en-US" sz="2400" b="1" dirty="0"/>
              <a:t> </a:t>
            </a:r>
          </a:p>
          <a:p>
            <a:r>
              <a:rPr lang="en-US" sz="2400" b="1" dirty="0"/>
              <a:t> </a:t>
            </a:r>
          </a:p>
          <a:p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66953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97,333 Pulgar Arriba Vectores, Ilustraciones y Gráficos - 123RF">
            <a:extLst>
              <a:ext uri="{FF2B5EF4-FFF2-40B4-BE49-F238E27FC236}">
                <a16:creationId xmlns:a16="http://schemas.microsoft.com/office/drawing/2014/main" id="{75016568-3D5D-403B-BCC5-8770313E9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18" y="716371"/>
            <a:ext cx="1722268" cy="172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gital House - Home | Facebook">
            <a:extLst>
              <a:ext uri="{FF2B5EF4-FFF2-40B4-BE49-F238E27FC236}">
                <a16:creationId xmlns:a16="http://schemas.microsoft.com/office/drawing/2014/main" id="{3D157095-C5EC-4FF9-AA27-7FFACD346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7" b="23015"/>
          <a:stretch/>
        </p:blipFill>
        <p:spPr bwMode="auto">
          <a:xfrm>
            <a:off x="10173810" y="5800500"/>
            <a:ext cx="2018190" cy="10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72FE028-77CA-4CE4-B839-5F618D9E4C2B}"/>
              </a:ext>
            </a:extLst>
          </p:cNvPr>
          <p:cNvSpPr txBox="1"/>
          <p:nvPr/>
        </p:nvSpPr>
        <p:spPr>
          <a:xfrm>
            <a:off x="90257" y="452760"/>
            <a:ext cx="8584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err="1"/>
              <a:t>Introducción</a:t>
            </a:r>
            <a:r>
              <a:rPr lang="en-US" sz="3000" b="1" u="sng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7A4B40-3E24-4DA6-9A68-4F7B1C6DB2A4}"/>
              </a:ext>
            </a:extLst>
          </p:cNvPr>
          <p:cNvSpPr txBox="1"/>
          <p:nvPr/>
        </p:nvSpPr>
        <p:spPr>
          <a:xfrm>
            <a:off x="2402786" y="1368755"/>
            <a:ext cx="748692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base a un dataset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complejo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es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factible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predecir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metro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cuadrado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dólares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F87832-1BEC-4F2A-B381-31B6DFA21EE3}"/>
              </a:ext>
            </a:extLst>
          </p:cNvPr>
          <p:cNvSpPr txBox="1"/>
          <p:nvPr/>
        </p:nvSpPr>
        <p:spPr>
          <a:xfrm>
            <a:off x="305494" y="2651647"/>
            <a:ext cx="10989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plantear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ésta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hipótesis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planteamos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siguiente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Target 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Distribución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dataset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Relación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entre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la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superficie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Influencia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amenities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342900" indent="-342900">
              <a:buAutoNum type="arabicPeriod"/>
            </a:pP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172" name="Picture 4" descr="Cartoon illustration of happy smiling stick man businessman, manager, clerk  or politician posing with thumbs up gesture Stock Vector Image &amp; Art - Alamy">
            <a:extLst>
              <a:ext uri="{FF2B5EF4-FFF2-40B4-BE49-F238E27FC236}">
                <a16:creationId xmlns:a16="http://schemas.microsoft.com/office/drawing/2014/main" id="{DE16A826-570A-4998-A6A9-0B96A080C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2"/>
          <a:stretch/>
        </p:blipFill>
        <p:spPr bwMode="auto">
          <a:xfrm>
            <a:off x="10005134" y="1965521"/>
            <a:ext cx="954442" cy="224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63DFAAB-698E-446D-9945-0B316C58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32650" y="0"/>
            <a:ext cx="5901189" cy="320040"/>
          </a:xfrm>
        </p:spPr>
        <p:txBody>
          <a:bodyPr/>
          <a:lstStyle/>
          <a:p>
            <a:r>
              <a:rPr lang="es-AR" dirty="0">
                <a:solidFill>
                  <a:schemeClr val="bg1">
                    <a:lumMod val="50000"/>
                    <a:alpha val="70000"/>
                  </a:schemeClr>
                </a:solidFill>
              </a:rPr>
              <a:t>Desafío I: Análisis Exploratorio </a:t>
            </a:r>
            <a:r>
              <a:rPr lang="es-AR" dirty="0" err="1">
                <a:solidFill>
                  <a:schemeClr val="bg1">
                    <a:lumMod val="50000"/>
                    <a:alpha val="70000"/>
                  </a:schemeClr>
                </a:solidFill>
              </a:rPr>
              <a:t>Dataset</a:t>
            </a:r>
            <a:r>
              <a:rPr lang="es-AR" dirty="0">
                <a:solidFill>
                  <a:schemeClr val="bg1">
                    <a:lumMod val="50000"/>
                    <a:alpha val="70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50000"/>
                    <a:alpha val="70000"/>
                  </a:schemeClr>
                </a:solidFill>
              </a:rPr>
              <a:t>Properati</a:t>
            </a:r>
            <a:endParaRPr lang="es-AR" dirty="0">
              <a:solidFill>
                <a:schemeClr val="bg1">
                  <a:lumMod val="50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2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115411C-6DD9-4387-B656-EA17DDB8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27" y="1604260"/>
            <a:ext cx="4187581" cy="32294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D34F5C1-C0EE-4FC9-B449-BFC976F22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3" y="1626209"/>
            <a:ext cx="3896148" cy="3995624"/>
          </a:xfrm>
          <a:prstGeom prst="rect">
            <a:avLst/>
          </a:prstGeom>
        </p:spPr>
      </p:pic>
      <p:pic>
        <p:nvPicPr>
          <p:cNvPr id="1026" name="Picture 2" descr="Digital House - Home | Facebook">
            <a:extLst>
              <a:ext uri="{FF2B5EF4-FFF2-40B4-BE49-F238E27FC236}">
                <a16:creationId xmlns:a16="http://schemas.microsoft.com/office/drawing/2014/main" id="{3D157095-C5EC-4FF9-AA27-7FFACD346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7" b="23015"/>
          <a:stretch/>
        </p:blipFill>
        <p:spPr bwMode="auto">
          <a:xfrm>
            <a:off x="10173810" y="5800500"/>
            <a:ext cx="2018190" cy="10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72FE028-77CA-4CE4-B839-5F618D9E4C2B}"/>
              </a:ext>
            </a:extLst>
          </p:cNvPr>
          <p:cNvSpPr txBox="1"/>
          <p:nvPr/>
        </p:nvSpPr>
        <p:spPr>
          <a:xfrm>
            <a:off x="90257" y="452760"/>
            <a:ext cx="8584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err="1"/>
              <a:t>Distribución</a:t>
            </a:r>
            <a:r>
              <a:rPr lang="en-US" sz="3000" b="1" u="sng" dirty="0"/>
              <a:t> del dataset: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7A4B40-3E24-4DA6-9A68-4F7B1C6DB2A4}"/>
              </a:ext>
            </a:extLst>
          </p:cNvPr>
          <p:cNvSpPr txBox="1"/>
          <p:nvPr/>
        </p:nvSpPr>
        <p:spPr>
          <a:xfrm>
            <a:off x="90257" y="1006758"/>
            <a:ext cx="1043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estudiado</a:t>
            </a:r>
            <a:r>
              <a:rPr lang="en-US" dirty="0"/>
              <a:t> </a:t>
            </a:r>
            <a:r>
              <a:rPr lang="es-AR" dirty="0"/>
              <a:t>diversas variables en función al </a:t>
            </a:r>
            <a:r>
              <a:rPr lang="es-AR" dirty="0" err="1"/>
              <a:t>dataset</a:t>
            </a:r>
            <a:r>
              <a:rPr lang="es-AR" dirty="0"/>
              <a:t>: </a:t>
            </a:r>
            <a:endParaRPr lang="en-US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0BE7E2F-7936-483C-B3EB-267FDFB14CCB}"/>
              </a:ext>
            </a:extLst>
          </p:cNvPr>
          <p:cNvCxnSpPr>
            <a:cxnSpLocks/>
          </p:cNvCxnSpPr>
          <p:nvPr/>
        </p:nvCxnSpPr>
        <p:spPr>
          <a:xfrm>
            <a:off x="8757188" y="4887071"/>
            <a:ext cx="12773" cy="1039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B1CEE0A-4C63-421D-9FBA-567EFE5B920E}"/>
              </a:ext>
            </a:extLst>
          </p:cNvPr>
          <p:cNvSpPr txBox="1"/>
          <p:nvPr/>
        </p:nvSpPr>
        <p:spPr>
          <a:xfrm>
            <a:off x="6977114" y="6052250"/>
            <a:ext cx="3156115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 59% se corresponde a tipo apartamento.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7D12633-59D3-4062-B8C3-994EF9ADFA0D}"/>
              </a:ext>
            </a:extLst>
          </p:cNvPr>
          <p:cNvSpPr txBox="1"/>
          <p:nvPr/>
        </p:nvSpPr>
        <p:spPr>
          <a:xfrm>
            <a:off x="6843314" y="1345675"/>
            <a:ext cx="239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Tipo de </a:t>
            </a:r>
            <a:r>
              <a:rPr lang="en-US" sz="1200" u="sng" dirty="0" err="1"/>
              <a:t>propiedad</a:t>
            </a:r>
            <a:r>
              <a:rPr lang="en-US" sz="1200" u="sng" dirty="0"/>
              <a:t>: </a:t>
            </a:r>
          </a:p>
        </p:txBody>
      </p:sp>
      <p:pic>
        <p:nvPicPr>
          <p:cNvPr id="4098" name="Picture 2" descr="Hombre De Negocios Con La Lupa Que Busca La Moneda Stock de ilustración -  Ilustración de negocios, magnifique: 20978916">
            <a:extLst>
              <a:ext uri="{FF2B5EF4-FFF2-40B4-BE49-F238E27FC236}">
                <a16:creationId xmlns:a16="http://schemas.microsoft.com/office/drawing/2014/main" id="{0C760A93-C746-4E19-970D-E9FAA96DB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79"/>
          <a:stretch/>
        </p:blipFill>
        <p:spPr bwMode="auto">
          <a:xfrm>
            <a:off x="4996823" y="1700251"/>
            <a:ext cx="1411100" cy="133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7656AC6-F172-42C3-822D-26903C2F8FC3}"/>
              </a:ext>
            </a:extLst>
          </p:cNvPr>
          <p:cNvCxnSpPr>
            <a:cxnSpLocks/>
          </p:cNvCxnSpPr>
          <p:nvPr/>
        </p:nvCxnSpPr>
        <p:spPr>
          <a:xfrm>
            <a:off x="2280929" y="5559541"/>
            <a:ext cx="0" cy="431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FDA8C3B-B0D8-4F68-A434-A3C18F952362}"/>
              </a:ext>
            </a:extLst>
          </p:cNvPr>
          <p:cNvSpPr txBox="1"/>
          <p:nvPr/>
        </p:nvSpPr>
        <p:spPr>
          <a:xfrm>
            <a:off x="454255" y="5991165"/>
            <a:ext cx="3789272" cy="78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Más del 50% está distribuido entre Capital Federal, Zona Norte, Zona Sur, Costa Atlántica y Córdoba.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B0756D0-DE05-49E7-8F64-9777435C0DB1}"/>
              </a:ext>
            </a:extLst>
          </p:cNvPr>
          <p:cNvSpPr txBox="1"/>
          <p:nvPr/>
        </p:nvSpPr>
        <p:spPr>
          <a:xfrm>
            <a:off x="466448" y="1343641"/>
            <a:ext cx="239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Zona: </a:t>
            </a:r>
          </a:p>
        </p:txBody>
      </p:sp>
      <p:sp>
        <p:nvSpPr>
          <p:cNvPr id="16" name="Marcador de pie de página 1">
            <a:extLst>
              <a:ext uri="{FF2B5EF4-FFF2-40B4-BE49-F238E27FC236}">
                <a16:creationId xmlns:a16="http://schemas.microsoft.com/office/drawing/2014/main" id="{06DEBB49-E59D-4A82-98C8-D08B4583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32650" y="0"/>
            <a:ext cx="5901189" cy="320040"/>
          </a:xfrm>
        </p:spPr>
        <p:txBody>
          <a:bodyPr/>
          <a:lstStyle/>
          <a:p>
            <a:r>
              <a:rPr lang="es-AR" dirty="0">
                <a:solidFill>
                  <a:schemeClr val="bg1">
                    <a:lumMod val="50000"/>
                    <a:alpha val="70000"/>
                  </a:schemeClr>
                </a:solidFill>
              </a:rPr>
              <a:t>Desafío I: Análisis Exploratorio </a:t>
            </a:r>
            <a:r>
              <a:rPr lang="es-AR" dirty="0" err="1">
                <a:solidFill>
                  <a:schemeClr val="bg1">
                    <a:lumMod val="50000"/>
                    <a:alpha val="70000"/>
                  </a:schemeClr>
                </a:solidFill>
              </a:rPr>
              <a:t>Dataset</a:t>
            </a:r>
            <a:r>
              <a:rPr lang="es-AR" dirty="0">
                <a:solidFill>
                  <a:schemeClr val="bg1">
                    <a:lumMod val="50000"/>
                    <a:alpha val="70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50000"/>
                    <a:alpha val="70000"/>
                  </a:schemeClr>
                </a:solidFill>
              </a:rPr>
              <a:t>Properati</a:t>
            </a:r>
            <a:endParaRPr lang="es-AR" dirty="0">
              <a:solidFill>
                <a:schemeClr val="bg1">
                  <a:lumMod val="50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0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41D45A-4156-4A55-A493-67C0C1775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50" y="1549589"/>
            <a:ext cx="9072405" cy="3908499"/>
          </a:xfrm>
          <a:prstGeom prst="rect">
            <a:avLst/>
          </a:prstGeom>
        </p:spPr>
      </p:pic>
      <p:pic>
        <p:nvPicPr>
          <p:cNvPr id="1026" name="Picture 2" descr="Digital House - Home | Facebook">
            <a:extLst>
              <a:ext uri="{FF2B5EF4-FFF2-40B4-BE49-F238E27FC236}">
                <a16:creationId xmlns:a16="http://schemas.microsoft.com/office/drawing/2014/main" id="{3D157095-C5EC-4FF9-AA27-7FFACD346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7" b="23015"/>
          <a:stretch/>
        </p:blipFill>
        <p:spPr bwMode="auto">
          <a:xfrm>
            <a:off x="10173810" y="5800500"/>
            <a:ext cx="2018190" cy="10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72FE028-77CA-4CE4-B839-5F618D9E4C2B}"/>
              </a:ext>
            </a:extLst>
          </p:cNvPr>
          <p:cNvSpPr txBox="1"/>
          <p:nvPr/>
        </p:nvSpPr>
        <p:spPr>
          <a:xfrm>
            <a:off x="90257" y="452760"/>
            <a:ext cx="8584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err="1"/>
              <a:t>Relación</a:t>
            </a:r>
            <a:r>
              <a:rPr lang="en-US" sz="3000" b="1" u="sng" dirty="0"/>
              <a:t> entre </a:t>
            </a:r>
            <a:r>
              <a:rPr lang="en-US" sz="3000" b="1" u="sng" dirty="0" err="1"/>
              <a:t>Precio</a:t>
            </a:r>
            <a:r>
              <a:rPr lang="en-US" sz="3000" b="1" u="sng" dirty="0"/>
              <a:t> y </a:t>
            </a:r>
            <a:r>
              <a:rPr lang="en-US" sz="3000" b="1" u="sng" dirty="0" err="1"/>
              <a:t>Superficie</a:t>
            </a:r>
            <a:r>
              <a:rPr lang="en-US" sz="3000" b="1" u="sng" dirty="0"/>
              <a:t>:  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7A4B40-3E24-4DA6-9A68-4F7B1C6DB2A4}"/>
              </a:ext>
            </a:extLst>
          </p:cNvPr>
          <p:cNvSpPr txBox="1"/>
          <p:nvPr/>
        </p:nvSpPr>
        <p:spPr>
          <a:xfrm>
            <a:off x="90257" y="1101888"/>
            <a:ext cx="1161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ha </a:t>
            </a:r>
            <a:r>
              <a:rPr lang="en-US" dirty="0" err="1"/>
              <a:t>estudiado</a:t>
            </a:r>
            <a:r>
              <a:rPr lang="en-US" dirty="0"/>
              <a:t> la </a:t>
            </a:r>
            <a:r>
              <a:rPr lang="en-US" dirty="0" err="1"/>
              <a:t>relación</a:t>
            </a:r>
            <a:r>
              <a:rPr lang="en-US" dirty="0"/>
              <a:t> entre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y la </a:t>
            </a:r>
            <a:r>
              <a:rPr lang="en-US" dirty="0" err="1"/>
              <a:t>superficie</a:t>
            </a:r>
            <a:r>
              <a:rPr lang="en-US" dirty="0"/>
              <a:t> </a:t>
            </a:r>
            <a:r>
              <a:rPr lang="en-US" dirty="0" err="1"/>
              <a:t>cubierta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mts2, </a:t>
            </a:r>
            <a:r>
              <a:rPr lang="en-US" dirty="0" err="1"/>
              <a:t>agrupando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propidad</a:t>
            </a:r>
            <a:r>
              <a:rPr lang="en-US" dirty="0"/>
              <a:t> y </a:t>
            </a:r>
            <a:r>
              <a:rPr lang="en-US" dirty="0" err="1"/>
              <a:t>ubicación</a:t>
            </a:r>
            <a:r>
              <a:rPr lang="es-AR" dirty="0"/>
              <a:t>: </a:t>
            </a:r>
          </a:p>
          <a:p>
            <a:endParaRPr lang="es-A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6E27AF-162B-4F4E-9D8D-307F03DEEA5F}"/>
              </a:ext>
            </a:extLst>
          </p:cNvPr>
          <p:cNvSpPr txBox="1"/>
          <p:nvPr/>
        </p:nvSpPr>
        <p:spPr>
          <a:xfrm>
            <a:off x="0" y="6405240"/>
            <a:ext cx="3046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*Para mayor </a:t>
            </a:r>
            <a:r>
              <a:rPr lang="en-US" sz="1000" dirty="0" err="1"/>
              <a:t>detalle</a:t>
            </a:r>
            <a:r>
              <a:rPr lang="en-US" sz="1000" dirty="0"/>
              <a:t>, </a:t>
            </a:r>
            <a:r>
              <a:rPr lang="en-US" sz="1000" dirty="0" err="1"/>
              <a:t>ver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la notebook del </a:t>
            </a:r>
            <a:r>
              <a:rPr lang="en-US" sz="1000" dirty="0" err="1"/>
              <a:t>trabajo</a:t>
            </a:r>
            <a:r>
              <a:rPr lang="en-US" dirty="0"/>
              <a:t>. </a:t>
            </a:r>
            <a:endParaRPr lang="es-AR" dirty="0"/>
          </a:p>
          <a:p>
            <a:endParaRPr lang="es-A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dirty="0"/>
          </a:p>
          <a:p>
            <a:endParaRPr lang="en-U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3D80D63-CDD7-454D-82D3-67E84692487D}"/>
              </a:ext>
            </a:extLst>
          </p:cNvPr>
          <p:cNvCxnSpPr>
            <a:cxnSpLocks/>
          </p:cNvCxnSpPr>
          <p:nvPr/>
        </p:nvCxnSpPr>
        <p:spPr>
          <a:xfrm>
            <a:off x="5670706" y="5368876"/>
            <a:ext cx="0" cy="431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0F8FB3F-5217-4E23-8C22-62FBC75B392F}"/>
              </a:ext>
            </a:extLst>
          </p:cNvPr>
          <p:cNvSpPr txBox="1"/>
          <p:nvPr/>
        </p:nvSpPr>
        <p:spPr>
          <a:xfrm>
            <a:off x="4093592" y="5912250"/>
            <a:ext cx="3230486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 observa relación entre precio y mts2. </a:t>
            </a:r>
          </a:p>
        </p:txBody>
      </p:sp>
      <p:pic>
        <p:nvPicPr>
          <p:cNvPr id="3074" name="Picture 2" descr="150,604 Tick Stock Photos, Pictures &amp; Royalty-Free Images - iStock">
            <a:extLst>
              <a:ext uri="{FF2B5EF4-FFF2-40B4-BE49-F238E27FC236}">
                <a16:creationId xmlns:a16="http://schemas.microsoft.com/office/drawing/2014/main" id="{F9F8EA17-B7EA-46DD-BD8D-4F49C71B8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84" y="5905789"/>
            <a:ext cx="405408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ie de página 1">
            <a:extLst>
              <a:ext uri="{FF2B5EF4-FFF2-40B4-BE49-F238E27FC236}">
                <a16:creationId xmlns:a16="http://schemas.microsoft.com/office/drawing/2014/main" id="{2A82540C-A7FA-415E-A96A-B39B549F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32650" y="0"/>
            <a:ext cx="5901189" cy="320040"/>
          </a:xfrm>
        </p:spPr>
        <p:txBody>
          <a:bodyPr/>
          <a:lstStyle/>
          <a:p>
            <a:r>
              <a:rPr lang="es-AR" dirty="0">
                <a:solidFill>
                  <a:schemeClr val="bg1">
                    <a:lumMod val="50000"/>
                    <a:alpha val="70000"/>
                  </a:schemeClr>
                </a:solidFill>
              </a:rPr>
              <a:t>Desafío I: Análisis Exploratorio </a:t>
            </a:r>
            <a:r>
              <a:rPr lang="es-AR" dirty="0" err="1">
                <a:solidFill>
                  <a:schemeClr val="bg1">
                    <a:lumMod val="50000"/>
                    <a:alpha val="70000"/>
                  </a:schemeClr>
                </a:solidFill>
              </a:rPr>
              <a:t>Dataset</a:t>
            </a:r>
            <a:r>
              <a:rPr lang="es-AR" dirty="0">
                <a:solidFill>
                  <a:schemeClr val="bg1">
                    <a:lumMod val="50000"/>
                    <a:alpha val="70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50000"/>
                    <a:alpha val="70000"/>
                  </a:schemeClr>
                </a:solidFill>
              </a:rPr>
              <a:t>Properati</a:t>
            </a:r>
            <a:endParaRPr lang="es-AR" dirty="0">
              <a:solidFill>
                <a:schemeClr val="bg1">
                  <a:lumMod val="50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2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gital House - Home | Facebook">
            <a:extLst>
              <a:ext uri="{FF2B5EF4-FFF2-40B4-BE49-F238E27FC236}">
                <a16:creationId xmlns:a16="http://schemas.microsoft.com/office/drawing/2014/main" id="{3D157095-C5EC-4FF9-AA27-7FFACD346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7" b="23015"/>
          <a:stretch/>
        </p:blipFill>
        <p:spPr bwMode="auto">
          <a:xfrm>
            <a:off x="10173810" y="5800500"/>
            <a:ext cx="2018190" cy="10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72FE028-77CA-4CE4-B839-5F618D9E4C2B}"/>
              </a:ext>
            </a:extLst>
          </p:cNvPr>
          <p:cNvSpPr txBox="1"/>
          <p:nvPr/>
        </p:nvSpPr>
        <p:spPr>
          <a:xfrm>
            <a:off x="90257" y="452760"/>
            <a:ext cx="8584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err="1"/>
              <a:t>Influencia</a:t>
            </a:r>
            <a:r>
              <a:rPr lang="en-US" sz="3000" b="1" u="sng" dirty="0"/>
              <a:t> de </a:t>
            </a:r>
            <a:r>
              <a:rPr lang="en-US" sz="3000" b="1" u="sng" dirty="0" err="1"/>
              <a:t>los</a:t>
            </a:r>
            <a:r>
              <a:rPr lang="en-US" sz="3000" b="1" u="sng" dirty="0"/>
              <a:t> amenities </a:t>
            </a:r>
            <a:r>
              <a:rPr lang="en-US" sz="3000" b="1" u="sng" dirty="0" err="1"/>
              <a:t>en</a:t>
            </a:r>
            <a:r>
              <a:rPr lang="en-US" sz="3000" b="1" u="sng" dirty="0"/>
              <a:t> </a:t>
            </a:r>
            <a:r>
              <a:rPr lang="en-US" sz="3000" b="1" u="sng" dirty="0" err="1"/>
              <a:t>el</a:t>
            </a:r>
            <a:r>
              <a:rPr lang="en-US" sz="3000" b="1" u="sng" dirty="0"/>
              <a:t> </a:t>
            </a:r>
            <a:r>
              <a:rPr lang="en-US" sz="3000" b="1" u="sng" dirty="0" err="1"/>
              <a:t>precio</a:t>
            </a:r>
            <a:r>
              <a:rPr lang="en-US" sz="3000" b="1" u="sng" dirty="0"/>
              <a:t>: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EF2D569-6E18-4910-BE92-E2C8467BF0C0}"/>
              </a:ext>
            </a:extLst>
          </p:cNvPr>
          <p:cNvGrpSpPr/>
          <p:nvPr/>
        </p:nvGrpSpPr>
        <p:grpSpPr>
          <a:xfrm>
            <a:off x="3089961" y="1430610"/>
            <a:ext cx="4982270" cy="4481389"/>
            <a:chOff x="2654954" y="2065309"/>
            <a:chExt cx="4982270" cy="4481389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EEF74FFB-6C76-46E3-9E28-EE2160D28D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707"/>
            <a:stretch/>
          </p:blipFill>
          <p:spPr>
            <a:xfrm>
              <a:off x="2654954" y="2065309"/>
              <a:ext cx="4982270" cy="4237837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F5AA6404-DB45-4ABE-B271-1B8F39E59A30}"/>
                </a:ext>
              </a:extLst>
            </p:cNvPr>
            <p:cNvSpPr txBox="1"/>
            <p:nvPr/>
          </p:nvSpPr>
          <p:spPr>
            <a:xfrm>
              <a:off x="3555299" y="6266740"/>
              <a:ext cx="484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51506AE-4A68-447E-8597-D9E3873D6651}"/>
                </a:ext>
              </a:extLst>
            </p:cNvPr>
            <p:cNvSpPr txBox="1"/>
            <p:nvPr/>
          </p:nvSpPr>
          <p:spPr>
            <a:xfrm>
              <a:off x="3898570" y="6266739"/>
              <a:ext cx="484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1CEBEC1-F434-47DD-9972-C49DAA5A0CB7}"/>
                </a:ext>
              </a:extLst>
            </p:cNvPr>
            <p:cNvSpPr txBox="1"/>
            <p:nvPr/>
          </p:nvSpPr>
          <p:spPr>
            <a:xfrm>
              <a:off x="3379543" y="2448357"/>
              <a:ext cx="835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/>
                <a:t>Piscina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2306759-F5FF-401E-B0CD-484568361BA5}"/>
                </a:ext>
              </a:extLst>
            </p:cNvPr>
            <p:cNvSpPr txBox="1"/>
            <p:nvPr/>
          </p:nvSpPr>
          <p:spPr>
            <a:xfrm>
              <a:off x="4915074" y="6259342"/>
              <a:ext cx="484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905CD8A0-078A-46CF-B8DE-7FC3BBF416A2}"/>
                </a:ext>
              </a:extLst>
            </p:cNvPr>
            <p:cNvSpPr txBox="1"/>
            <p:nvPr/>
          </p:nvSpPr>
          <p:spPr>
            <a:xfrm>
              <a:off x="5258345" y="6259341"/>
              <a:ext cx="484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A7661DD3-4F52-432D-B4CC-D12BD46F9A16}"/>
                </a:ext>
              </a:extLst>
            </p:cNvPr>
            <p:cNvSpPr txBox="1"/>
            <p:nvPr/>
          </p:nvSpPr>
          <p:spPr>
            <a:xfrm>
              <a:off x="4615026" y="2440959"/>
              <a:ext cx="835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/>
                <a:t>Parrilla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A4AD02C-349D-4970-896D-FBB474A74871}"/>
                </a:ext>
              </a:extLst>
            </p:cNvPr>
            <p:cNvSpPr txBox="1"/>
            <p:nvPr/>
          </p:nvSpPr>
          <p:spPr>
            <a:xfrm>
              <a:off x="6239320" y="6269699"/>
              <a:ext cx="484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C8E5E28-B2DC-476C-A8CC-0EFC2EDEA576}"/>
                </a:ext>
              </a:extLst>
            </p:cNvPr>
            <p:cNvSpPr txBox="1"/>
            <p:nvPr/>
          </p:nvSpPr>
          <p:spPr>
            <a:xfrm>
              <a:off x="6582591" y="6269698"/>
              <a:ext cx="484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3F7E41E-3BF4-41E0-AF79-E4AC90C25CF0}"/>
                </a:ext>
              </a:extLst>
            </p:cNvPr>
            <p:cNvSpPr txBox="1"/>
            <p:nvPr/>
          </p:nvSpPr>
          <p:spPr>
            <a:xfrm>
              <a:off x="6063564" y="2451316"/>
              <a:ext cx="835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 err="1"/>
                <a:t>Cochera</a:t>
              </a:r>
              <a:endParaRPr lang="en-US" sz="1200" u="sng" dirty="0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1B190FB-B333-421C-8526-D36467A0E3BE}"/>
              </a:ext>
            </a:extLst>
          </p:cNvPr>
          <p:cNvSpPr txBox="1"/>
          <p:nvPr/>
        </p:nvSpPr>
        <p:spPr>
          <a:xfrm>
            <a:off x="90258" y="1101889"/>
            <a:ext cx="10847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ha </a:t>
            </a:r>
            <a:r>
              <a:rPr lang="en-US" dirty="0" err="1"/>
              <a:t>estudiado</a:t>
            </a:r>
            <a:r>
              <a:rPr lang="en-US" dirty="0"/>
              <a:t> la </a:t>
            </a:r>
            <a:r>
              <a:rPr lang="en-US" dirty="0" err="1"/>
              <a:t>relación</a:t>
            </a:r>
            <a:r>
              <a:rPr lang="en-US" dirty="0"/>
              <a:t> entre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amenities, </a:t>
            </a:r>
            <a:r>
              <a:rPr lang="en-US" dirty="0" err="1"/>
              <a:t>agrupando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propidad</a:t>
            </a:r>
            <a:r>
              <a:rPr lang="en-US" dirty="0"/>
              <a:t> y </a:t>
            </a:r>
            <a:r>
              <a:rPr lang="en-US" dirty="0" err="1"/>
              <a:t>ubicación</a:t>
            </a:r>
            <a:r>
              <a:rPr lang="es-AR" dirty="0"/>
              <a:t>: </a:t>
            </a:r>
          </a:p>
          <a:p>
            <a:endParaRPr lang="es-A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dirty="0"/>
          </a:p>
          <a:p>
            <a:endParaRPr lang="en-US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FEA8D96-C810-46AB-A858-7AB57B2F417B}"/>
              </a:ext>
            </a:extLst>
          </p:cNvPr>
          <p:cNvCxnSpPr>
            <a:cxnSpLocks/>
          </p:cNvCxnSpPr>
          <p:nvPr/>
        </p:nvCxnSpPr>
        <p:spPr>
          <a:xfrm>
            <a:off x="5661507" y="5805752"/>
            <a:ext cx="0" cy="431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80DCD4-0B1F-47C8-8F7C-E2A9CFB60E86}"/>
              </a:ext>
            </a:extLst>
          </p:cNvPr>
          <p:cNvSpPr txBox="1"/>
          <p:nvPr/>
        </p:nvSpPr>
        <p:spPr>
          <a:xfrm>
            <a:off x="3632078" y="6242234"/>
            <a:ext cx="3976084" cy="562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 observa relación entre precio y </a:t>
            </a:r>
            <a:r>
              <a:rPr lang="es-AR" sz="15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amenities</a:t>
            </a:r>
            <a:r>
              <a:rPr lang="es-AR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pic>
        <p:nvPicPr>
          <p:cNvPr id="19" name="Picture 2" descr="150,604 Tick Stock Photos, Pictures &amp; Royalty-Free Images - iStock">
            <a:extLst>
              <a:ext uri="{FF2B5EF4-FFF2-40B4-BE49-F238E27FC236}">
                <a16:creationId xmlns:a16="http://schemas.microsoft.com/office/drawing/2014/main" id="{128AD99F-2175-41EC-94F6-4B2BF4FA2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61" y="6232518"/>
            <a:ext cx="488917" cy="5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Marcador de pie de página 1">
            <a:extLst>
              <a:ext uri="{FF2B5EF4-FFF2-40B4-BE49-F238E27FC236}">
                <a16:creationId xmlns:a16="http://schemas.microsoft.com/office/drawing/2014/main" id="{F8570B01-4AB3-41E6-BC76-1247BFAA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32650" y="0"/>
            <a:ext cx="5901189" cy="320040"/>
          </a:xfrm>
        </p:spPr>
        <p:txBody>
          <a:bodyPr/>
          <a:lstStyle/>
          <a:p>
            <a:r>
              <a:rPr lang="es-AR" dirty="0">
                <a:solidFill>
                  <a:schemeClr val="bg1">
                    <a:lumMod val="50000"/>
                    <a:alpha val="70000"/>
                  </a:schemeClr>
                </a:solidFill>
              </a:rPr>
              <a:t>Desafío I: Análisis Exploratorio </a:t>
            </a:r>
            <a:r>
              <a:rPr lang="es-AR" dirty="0" err="1">
                <a:solidFill>
                  <a:schemeClr val="bg1">
                    <a:lumMod val="50000"/>
                    <a:alpha val="70000"/>
                  </a:schemeClr>
                </a:solidFill>
              </a:rPr>
              <a:t>Dataset</a:t>
            </a:r>
            <a:r>
              <a:rPr lang="es-AR" dirty="0">
                <a:solidFill>
                  <a:schemeClr val="bg1">
                    <a:lumMod val="50000"/>
                    <a:alpha val="70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50000"/>
                    <a:alpha val="70000"/>
                  </a:schemeClr>
                </a:solidFill>
              </a:rPr>
              <a:t>Properati</a:t>
            </a:r>
            <a:endParaRPr lang="es-AR" dirty="0">
              <a:solidFill>
                <a:schemeClr val="bg1">
                  <a:lumMod val="50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 dibujo de una sola línea del joven empresario pensativo sentado y  mirando la pantalla de la computadora para analizar los datos de la  empresa. Concepto de escritura de análisis de negocios">
            <a:extLst>
              <a:ext uri="{FF2B5EF4-FFF2-40B4-BE49-F238E27FC236}">
                <a16:creationId xmlns:a16="http://schemas.microsoft.com/office/drawing/2014/main" id="{CB4F0843-0F3C-4CB0-98A8-384AB377F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017" y="2225095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gital House - Home | Facebook">
            <a:extLst>
              <a:ext uri="{FF2B5EF4-FFF2-40B4-BE49-F238E27FC236}">
                <a16:creationId xmlns:a16="http://schemas.microsoft.com/office/drawing/2014/main" id="{3D157095-C5EC-4FF9-AA27-7FFACD346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7" b="23015"/>
          <a:stretch/>
        </p:blipFill>
        <p:spPr bwMode="auto">
          <a:xfrm>
            <a:off x="10173810" y="5800500"/>
            <a:ext cx="2018190" cy="10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72FE028-77CA-4CE4-B839-5F618D9E4C2B}"/>
              </a:ext>
            </a:extLst>
          </p:cNvPr>
          <p:cNvSpPr txBox="1"/>
          <p:nvPr/>
        </p:nvSpPr>
        <p:spPr>
          <a:xfrm>
            <a:off x="90257" y="452760"/>
            <a:ext cx="8584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err="1"/>
              <a:t>Próximos</a:t>
            </a:r>
            <a:r>
              <a:rPr lang="en-US" sz="3000" b="1" u="sng" dirty="0"/>
              <a:t> pasos: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7A4B40-3E24-4DA6-9A68-4F7B1C6DB2A4}"/>
              </a:ext>
            </a:extLst>
          </p:cNvPr>
          <p:cNvSpPr txBox="1"/>
          <p:nvPr/>
        </p:nvSpPr>
        <p:spPr>
          <a:xfrm>
            <a:off x="193830" y="1393794"/>
            <a:ext cx="10903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/>
              <a:t>Se analizarán las variables propuestas hasta el momento en el modelo estadístico. </a:t>
            </a:r>
          </a:p>
          <a:p>
            <a:endParaRPr lang="es-AR" dirty="0"/>
          </a:p>
          <a:p>
            <a:r>
              <a:rPr lang="es-AR" dirty="0"/>
              <a:t>En caso de necesitar adicionar nuevas variables, analizaremos la relación de las siguientes con la variable Target:  </a:t>
            </a:r>
          </a:p>
          <a:p>
            <a:pPr lvl="1"/>
            <a:endParaRPr lang="es-A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/>
              <a:t>Distancia de las propiedades con los transportes públicos. </a:t>
            </a:r>
          </a:p>
          <a:p>
            <a:pPr lvl="1"/>
            <a:endParaRPr lang="es-A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/>
              <a:t>Cantidad de ambientes en reemplazo de la utilización de la superficie cubierta.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/>
              <a:t>Cantidad de baños. </a:t>
            </a:r>
          </a:p>
          <a:p>
            <a:endParaRPr lang="en-US" dirty="0"/>
          </a:p>
        </p:txBody>
      </p:sp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F71E016D-5CFA-42A6-84DC-4193B60D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32650" y="0"/>
            <a:ext cx="5901189" cy="320040"/>
          </a:xfrm>
        </p:spPr>
        <p:txBody>
          <a:bodyPr/>
          <a:lstStyle/>
          <a:p>
            <a:r>
              <a:rPr lang="es-AR" dirty="0">
                <a:solidFill>
                  <a:schemeClr val="bg1">
                    <a:lumMod val="50000"/>
                    <a:alpha val="70000"/>
                  </a:schemeClr>
                </a:solidFill>
              </a:rPr>
              <a:t>Desafío I: Análisis Exploratorio </a:t>
            </a:r>
            <a:r>
              <a:rPr lang="es-AR" dirty="0" err="1">
                <a:solidFill>
                  <a:schemeClr val="bg1">
                    <a:lumMod val="50000"/>
                    <a:alpha val="70000"/>
                  </a:schemeClr>
                </a:solidFill>
              </a:rPr>
              <a:t>Dataset</a:t>
            </a:r>
            <a:r>
              <a:rPr lang="es-AR" dirty="0">
                <a:solidFill>
                  <a:schemeClr val="bg1">
                    <a:lumMod val="50000"/>
                    <a:alpha val="70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50000"/>
                    <a:alpha val="70000"/>
                  </a:schemeClr>
                </a:solidFill>
              </a:rPr>
              <a:t>Properati</a:t>
            </a:r>
            <a:endParaRPr lang="es-AR" dirty="0">
              <a:solidFill>
                <a:schemeClr val="bg1">
                  <a:lumMod val="50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2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gital House - Home | Facebook">
            <a:extLst>
              <a:ext uri="{FF2B5EF4-FFF2-40B4-BE49-F238E27FC236}">
                <a16:creationId xmlns:a16="http://schemas.microsoft.com/office/drawing/2014/main" id="{3D157095-C5EC-4FF9-AA27-7FFACD346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7" b="23015"/>
          <a:stretch/>
        </p:blipFill>
        <p:spPr bwMode="auto">
          <a:xfrm>
            <a:off x="10173810" y="5800500"/>
            <a:ext cx="2018190" cy="10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72FE028-77CA-4CE4-B839-5F618D9E4C2B}"/>
              </a:ext>
            </a:extLst>
          </p:cNvPr>
          <p:cNvSpPr txBox="1"/>
          <p:nvPr/>
        </p:nvSpPr>
        <p:spPr>
          <a:xfrm>
            <a:off x="4350327" y="1441051"/>
            <a:ext cx="32234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/>
              <a:t>Preguntas</a:t>
            </a:r>
            <a:r>
              <a:rPr lang="en-US" sz="4500" b="1" dirty="0"/>
              <a:t>? </a:t>
            </a:r>
          </a:p>
        </p:txBody>
      </p:sp>
      <p:pic>
        <p:nvPicPr>
          <p:cNvPr id="3" name="Picture 2" descr="Fotos de Hombre pensando caricatura de stock, Hombre pensando caricatura  imágenes libres de derechos | Depositphotos®">
            <a:extLst>
              <a:ext uri="{FF2B5EF4-FFF2-40B4-BE49-F238E27FC236}">
                <a16:creationId xmlns:a16="http://schemas.microsoft.com/office/drawing/2014/main" id="{40A03327-4E9E-4F13-98D0-6A3793D54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10" y="2285939"/>
            <a:ext cx="2346181" cy="234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ie de página 1">
            <a:extLst>
              <a:ext uri="{FF2B5EF4-FFF2-40B4-BE49-F238E27FC236}">
                <a16:creationId xmlns:a16="http://schemas.microsoft.com/office/drawing/2014/main" id="{5C38F29F-0A00-44F0-B801-79E2A985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32650" y="0"/>
            <a:ext cx="5901189" cy="320040"/>
          </a:xfrm>
        </p:spPr>
        <p:txBody>
          <a:bodyPr/>
          <a:lstStyle/>
          <a:p>
            <a:r>
              <a:rPr lang="es-AR" dirty="0">
                <a:solidFill>
                  <a:schemeClr val="bg1">
                    <a:lumMod val="50000"/>
                    <a:alpha val="70000"/>
                  </a:schemeClr>
                </a:solidFill>
              </a:rPr>
              <a:t>Desafío I: Análisis Exploratorio </a:t>
            </a:r>
            <a:r>
              <a:rPr lang="es-AR" dirty="0" err="1">
                <a:solidFill>
                  <a:schemeClr val="bg1">
                    <a:lumMod val="50000"/>
                    <a:alpha val="70000"/>
                  </a:schemeClr>
                </a:solidFill>
              </a:rPr>
              <a:t>Dataset</a:t>
            </a:r>
            <a:r>
              <a:rPr lang="es-AR" dirty="0">
                <a:solidFill>
                  <a:schemeClr val="bg1">
                    <a:lumMod val="50000"/>
                    <a:alpha val="70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50000"/>
                    <a:alpha val="70000"/>
                  </a:schemeClr>
                </a:solidFill>
              </a:rPr>
              <a:t>Properati</a:t>
            </a:r>
            <a:endParaRPr lang="es-AR" dirty="0">
              <a:solidFill>
                <a:schemeClr val="bg1">
                  <a:lumMod val="50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50247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120</TotalTime>
  <Words>322</Words>
  <Application>Microsoft Office PowerPoint</Application>
  <PresentationFormat>Panorámica</PresentationFormat>
  <Paragraphs>62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Gill Sans MT</vt:lpstr>
      <vt:lpstr>Wingdings</vt:lpstr>
      <vt:lpstr>Paquete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Jessica</dc:creator>
  <cp:lastModifiedBy>Jessica</cp:lastModifiedBy>
  <cp:revision>17</cp:revision>
  <dcterms:created xsi:type="dcterms:W3CDTF">2022-04-01T22:54:22Z</dcterms:created>
  <dcterms:modified xsi:type="dcterms:W3CDTF">2022-04-05T22:46:27Z</dcterms:modified>
</cp:coreProperties>
</file>