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5"/>
  </p:notesMasterIdLst>
  <p:sldIdLst>
    <p:sldId id="256" r:id="rId2"/>
    <p:sldId id="316" r:id="rId3"/>
    <p:sldId id="257" r:id="rId4"/>
    <p:sldId id="268" r:id="rId5"/>
    <p:sldId id="259" r:id="rId6"/>
    <p:sldId id="292" r:id="rId7"/>
    <p:sldId id="293" r:id="rId8"/>
    <p:sldId id="294" r:id="rId9"/>
    <p:sldId id="296" r:id="rId10"/>
    <p:sldId id="297" r:id="rId11"/>
    <p:sldId id="298" r:id="rId12"/>
    <p:sldId id="299" r:id="rId13"/>
    <p:sldId id="280" r:id="rId14"/>
    <p:sldId id="304" r:id="rId15"/>
    <p:sldId id="311" r:id="rId16"/>
    <p:sldId id="312" r:id="rId17"/>
    <p:sldId id="313" r:id="rId18"/>
    <p:sldId id="318" r:id="rId19"/>
    <p:sldId id="314" r:id="rId20"/>
    <p:sldId id="310" r:id="rId21"/>
    <p:sldId id="262" r:id="rId22"/>
    <p:sldId id="270" r:id="rId23"/>
    <p:sldId id="271" r:id="rId24"/>
    <p:sldId id="317" r:id="rId25"/>
    <p:sldId id="272" r:id="rId26"/>
    <p:sldId id="273" r:id="rId27"/>
    <p:sldId id="274" r:id="rId28"/>
    <p:sldId id="275" r:id="rId29"/>
    <p:sldId id="305" r:id="rId30"/>
    <p:sldId id="277" r:id="rId31"/>
    <p:sldId id="276" r:id="rId32"/>
    <p:sldId id="278" r:id="rId33"/>
    <p:sldId id="279" r:id="rId34"/>
    <p:sldId id="267" r:id="rId35"/>
    <p:sldId id="281" r:id="rId36"/>
    <p:sldId id="287" r:id="rId37"/>
    <p:sldId id="288" r:id="rId38"/>
    <p:sldId id="289" r:id="rId39"/>
    <p:sldId id="290" r:id="rId40"/>
    <p:sldId id="306" r:id="rId41"/>
    <p:sldId id="307" r:id="rId42"/>
    <p:sldId id="308" r:id="rId43"/>
    <p:sldId id="30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7CF86-F0D6-484A-8E96-6F58A7C4805A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65E27-9331-D143-8294-C42453834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1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Audience knows about holistic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5E27-9331-D143-8294-C42453834E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1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Audience knows about holistic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5E27-9331-D143-8294-C42453834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1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 code =&gt; make leaps of reasoning in how lists are populated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5E27-9331-D143-8294-C42453834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5E27-9331-D143-8294-C42453834E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6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Outer, Inner and Post-Cond are</a:t>
            </a:r>
            <a:r>
              <a:rPr lang="en-US" baseline="0" dirty="0" smtClean="0"/>
              <a:t> unknown during the verification process. They are “discovered” when synthesis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5E27-9331-D143-8294-C42453834E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aglorithm</a:t>
            </a:r>
            <a:r>
              <a:rPr lang="en-US" dirty="0" smtClean="0"/>
              <a:t> needs a post-condition variable for the inner loop,</a:t>
            </a:r>
            <a:r>
              <a:rPr lang="en-US" baseline="0" dirty="0" smtClean="0"/>
              <a:t> which is not yet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5E27-9331-D143-8294-C42453834E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3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would write the query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Bold face important aspect of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5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550801"/>
            <a:ext cx="9144000" cy="5307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549510"/>
            <a:ext cx="4617372" cy="761460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761799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3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B137E17-269C-6146-B582-05CB87314A8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4E61C27-11CD-A94F-B266-AA2A364358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14.png"/><Relationship Id="rId8" Type="http://schemas.openxmlformats.org/officeDocument/2006/relationships/image" Target="../media/image17.png"/><Relationship Id="rId9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Analysis &amp;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2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7733" y="3494047"/>
            <a:ext cx="68580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-Bold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List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getRoleUser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B006D"/>
                </a:solidFill>
                <a:latin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db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DatabaseContext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dirty="0">
                <a:solidFill>
                  <a:srgbClr val="6B006D"/>
                </a:solidFill>
                <a:latin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from user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db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users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role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db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roles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           where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user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roleId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role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roleId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</a:rPr>
              <a:t>           select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user</a:t>
            </a:r>
            <a:r>
              <a:rPr lang="en-US" dirty="0">
                <a:solidFill>
                  <a:srgbClr val="6B006D"/>
                </a:solidFill>
                <a:latin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6B006D"/>
                </a:solidFill>
                <a:latin typeface="Courier"/>
              </a:rPr>
              <a:t>}</a:t>
            </a:r>
            <a:endParaRPr lang="en-US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24000"/>
            <a:ext cx="8111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SQL-like Query language integrated within the imperative language (for example C#).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Query is not a string, it is expressed “inside” the language.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LINQ compiler will turn the statement into an efficient SQL query*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13466" y="5553421"/>
            <a:ext cx="44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 all users for which a role exists</a:t>
            </a:r>
          </a:p>
          <a:p>
            <a:pPr algn="ctr"/>
            <a:r>
              <a:rPr lang="en-US" b="1" dirty="0"/>
              <a:t>(</a:t>
            </a:r>
            <a:r>
              <a:rPr lang="en-US" b="1" dirty="0" smtClean="0"/>
              <a:t>Query 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247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Architecture</a:t>
            </a:r>
            <a:endParaRPr lang="en-US" dirty="0"/>
          </a:p>
        </p:txBody>
      </p:sp>
      <p:pic>
        <p:nvPicPr>
          <p:cNvPr id="3" name="Picture 2" descr="Screen Shot 2015-10-20 at 8.10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524000"/>
            <a:ext cx="6315075" cy="45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7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Nested Result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0399" y="2245773"/>
            <a:ext cx="83312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B0001"/>
                </a:solidFill>
                <a:latin typeface="Courier-Bold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List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findCoursesForStudents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B006D"/>
                </a:solidFill>
                <a:latin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db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DatabaseContext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dirty="0">
                <a:solidFill>
                  <a:srgbClr val="6B006D"/>
                </a:solidFill>
                <a:latin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from student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db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students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	   let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cids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from enrollment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db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enrollments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         	      where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student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sid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enrollment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sid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                  select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enrollment</a:t>
            </a:r>
            <a:r>
              <a:rPr lang="en-US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cid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</a:rPr>
              <a:t>    	   select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StudentWithCids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()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pt-BR" dirty="0">
                <a:solidFill>
                  <a:srgbClr val="000000"/>
                </a:solidFill>
                <a:latin typeface="Courier"/>
              </a:rPr>
              <a:t>                 </a:t>
            </a:r>
            <a:r>
              <a:rPr lang="pt-BR" dirty="0">
                <a:solidFill>
                  <a:srgbClr val="6B006D"/>
                </a:solidFill>
                <a:latin typeface="Courier"/>
              </a:rPr>
              <a:t>{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Student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>
                <a:solidFill>
                  <a:srgbClr val="6D6F24"/>
                </a:solidFill>
                <a:latin typeface="Courier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student</a:t>
            </a:r>
            <a:r>
              <a:rPr lang="pt-BR" dirty="0">
                <a:solidFill>
                  <a:srgbClr val="6D6F24"/>
                </a:solidFill>
                <a:latin typeface="Courier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Cids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>
                <a:solidFill>
                  <a:srgbClr val="6D6F24"/>
                </a:solidFill>
                <a:latin typeface="Courier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"/>
              </a:rPr>
              <a:t>cids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>
                <a:solidFill>
                  <a:srgbClr val="6B006D"/>
                </a:solidFill>
                <a:latin typeface="Courier"/>
              </a:rPr>
              <a:t>};</a:t>
            </a:r>
            <a:endParaRPr lang="pt-BR" dirty="0">
              <a:solidFill>
                <a:srgbClr val="000000"/>
              </a:solidFill>
              <a:latin typeface="Courier"/>
            </a:endParaRPr>
          </a:p>
          <a:p>
            <a:r>
              <a:rPr lang="pt-BR" dirty="0">
                <a:solidFill>
                  <a:srgbClr val="6B006D"/>
                </a:solidFill>
                <a:latin typeface="Courier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5086740"/>
            <a:ext cx="724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 each student, find all courses in which they are </a:t>
            </a:r>
            <a:r>
              <a:rPr lang="en-US" b="1" dirty="0" smtClean="0"/>
              <a:t>enrolled</a:t>
            </a:r>
          </a:p>
          <a:p>
            <a:pPr algn="ctr"/>
            <a:r>
              <a:rPr lang="en-US" b="1" dirty="0" smtClean="0"/>
              <a:t>(Query 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252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04726"/>
              </p:ext>
            </p:extLst>
          </p:nvPr>
        </p:nvGraphicFramePr>
        <p:xfrm>
          <a:off x="245535" y="1453346"/>
          <a:ext cx="8669865" cy="230200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33973"/>
                <a:gridCol w="1212426"/>
                <a:gridCol w="1498600"/>
                <a:gridCol w="1557867"/>
                <a:gridCol w="2666999"/>
              </a:tblGrid>
              <a:tr h="56172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Nested Data 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Transform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Applicability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Fragment</a:t>
                      </a:r>
                      <a:r>
                        <a:rPr lang="en-US" sz="1400" baseline="0" dirty="0" smtClean="0"/>
                        <a:t> Characteristics</a:t>
                      </a:r>
                      <a:endParaRPr lang="en-US" sz="1400" dirty="0"/>
                    </a:p>
                  </a:txBody>
                  <a:tcPr marT="60960" marB="60960"/>
                </a:tc>
              </a:tr>
              <a:tr h="6565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LINQ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 (probably</a:t>
                      </a:r>
                      <a:r>
                        <a:rPr lang="en-US" sz="1400" baseline="0" dirty="0" smtClean="0"/>
                        <a:t> milliseconds)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C#</a:t>
                      </a:r>
                      <a:r>
                        <a:rPr lang="en-US" sz="1400" baseline="0" dirty="0" smtClean="0"/>
                        <a:t> program with LINQ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LINQ statement</a:t>
                      </a:r>
                      <a:endParaRPr lang="en-US" sz="1400" dirty="0"/>
                    </a:p>
                  </a:txBody>
                  <a:tcPr marT="60960" marB="60960"/>
                </a:tc>
              </a:tr>
              <a:tr h="10837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Query Synthesis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Minutes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Any Java program with JDBC</a:t>
                      </a:r>
                      <a:endParaRPr lang="en-US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Fragment</a:t>
                      </a:r>
                      <a:r>
                        <a:rPr lang="en-US" sz="1400" baseline="0" dirty="0" smtClean="0"/>
                        <a:t> semantically equivalent to relational selection, projection, join or total aggregation</a:t>
                      </a:r>
                      <a:endParaRPr lang="en-US" sz="1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4047073"/>
            <a:ext cx="8229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Nested </a:t>
            </a:r>
            <a:r>
              <a:rPr lang="en-US" sz="1600" b="1" dirty="0"/>
              <a:t>Data</a:t>
            </a:r>
            <a:r>
              <a:rPr lang="en-US" sz="1600" dirty="0"/>
              <a:t> : can optimize code fragments where the result of the query processing contains a nested </a:t>
            </a:r>
            <a:r>
              <a:rPr lang="en-US" sz="1600" dirty="0" smtClean="0"/>
              <a:t>collection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Transform </a:t>
            </a:r>
            <a:r>
              <a:rPr lang="en-US" sz="1600" b="1" dirty="0"/>
              <a:t>time</a:t>
            </a:r>
            <a:r>
              <a:rPr lang="en-US" sz="1600" dirty="0"/>
              <a:t> : time to transform a single code fragment into its </a:t>
            </a:r>
            <a:r>
              <a:rPr lang="en-US" sz="1600" dirty="0" smtClean="0"/>
              <a:t>executable/optimized </a:t>
            </a:r>
            <a:r>
              <a:rPr lang="en-US" sz="1600" dirty="0"/>
              <a:t>form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Applicability</a:t>
            </a:r>
            <a:r>
              <a:rPr lang="en-US" sz="1600" dirty="0" smtClean="0"/>
              <a:t> </a:t>
            </a:r>
            <a:r>
              <a:rPr lang="en-US" sz="1600" dirty="0"/>
              <a:t>: </a:t>
            </a:r>
            <a:r>
              <a:rPr lang="en-US" sz="1600" dirty="0" smtClean="0"/>
              <a:t>restrictions </a:t>
            </a:r>
            <a:r>
              <a:rPr lang="en-US" sz="1600" dirty="0"/>
              <a:t>on the source program on top of which the optimization is </a:t>
            </a:r>
            <a:r>
              <a:rPr lang="en-US" sz="1600" dirty="0" smtClean="0"/>
              <a:t>applied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/>
              <a:t>Fragment Characteristics</a:t>
            </a:r>
            <a:r>
              <a:rPr lang="en-US" sz="1600" dirty="0"/>
              <a:t> : characteristics of the fragments that can be rewritten using the technique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Query Synthesis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Kernel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2225047"/>
            <a:ext cx="4330673" cy="3498235"/>
          </a:xfrm>
        </p:spPr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List&lt;User&gt;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getRoleUser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listUsers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&lt;&gt;()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users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b="1" dirty="0" err="1">
                <a:solidFill>
                  <a:srgbClr val="6B0001"/>
                </a:solidFill>
                <a:latin typeface="Courier-Bold"/>
              </a:rPr>
              <a:t>this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userDao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getUsers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dirty="0">
                <a:solidFill>
                  <a:srgbClr val="565656"/>
                </a:solidFill>
                <a:latin typeface="Courier"/>
              </a:rPr>
              <a:t>// Query : SELECT * FROM users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Role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roles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b="1" dirty="0" err="1">
                <a:solidFill>
                  <a:srgbClr val="6B0001"/>
                </a:solidFill>
                <a:latin typeface="Courier-Bold"/>
              </a:rPr>
              <a:t>this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roleDao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getRoles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dirty="0">
                <a:solidFill>
                  <a:srgbClr val="565656"/>
                </a:solidFill>
                <a:latin typeface="Courier"/>
              </a:rPr>
              <a:t>// Query &gt; SELECT * FROM roles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 u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users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Roles r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roles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u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roleId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().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equals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roleId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()))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fi-FI" sz="1100" dirty="0">
                <a:solidFill>
                  <a:srgbClr val="000000"/>
                </a:solidFill>
                <a:latin typeface="Courier"/>
              </a:rPr>
              <a:t>                U </a:t>
            </a:r>
            <a:r>
              <a:rPr lang="fi-FI" sz="1100" dirty="0" err="1">
                <a:solidFill>
                  <a:srgbClr val="000000"/>
                </a:solidFill>
                <a:latin typeface="Courier"/>
              </a:rPr>
              <a:t>userok</a:t>
            </a:r>
            <a:r>
              <a:rPr lang="fi-FI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i-FI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i-FI" sz="1100" dirty="0">
                <a:solidFill>
                  <a:srgbClr val="000000"/>
                </a:solidFill>
                <a:latin typeface="Courier"/>
              </a:rPr>
              <a:t> u</a:t>
            </a:r>
            <a:r>
              <a:rPr lang="fi-FI" sz="1100" dirty="0">
                <a:solidFill>
                  <a:srgbClr val="6B006D"/>
                </a:solidFill>
                <a:latin typeface="Courier"/>
              </a:rPr>
              <a:t>;</a:t>
            </a:r>
            <a:endParaRPr lang="fi-FI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000000"/>
                </a:solidFill>
                <a:latin typeface="Courier"/>
              </a:rPr>
              <a:t>                </a:t>
            </a:r>
            <a:r>
              <a:rPr lang="it-IT" sz="1100" dirty="0" err="1">
                <a:solidFill>
                  <a:srgbClr val="000000"/>
                </a:solidFill>
                <a:latin typeface="Courier"/>
              </a:rPr>
              <a:t>listUsers</a:t>
            </a:r>
            <a:r>
              <a:rPr lang="it-IT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it-IT" sz="1100" dirty="0" err="1">
                <a:solidFill>
                  <a:srgbClr val="000000"/>
                </a:solidFill>
                <a:latin typeface="Courier"/>
              </a:rPr>
              <a:t>add</a:t>
            </a:r>
            <a:r>
              <a:rPr lang="it-IT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it-IT" sz="1100" dirty="0" err="1">
                <a:solidFill>
                  <a:srgbClr val="000000"/>
                </a:solidFill>
                <a:latin typeface="Courier"/>
              </a:rPr>
              <a:t>userok</a:t>
            </a:r>
            <a:r>
              <a:rPr lang="it-IT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;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it-IT" sz="1100" dirty="0" smtClean="0">
                <a:solidFill>
                  <a:srgbClr val="6B006D"/>
                </a:solidFill>
                <a:latin typeface="Courier"/>
              </a:rPr>
              <a:t>}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6B006D"/>
                </a:solidFill>
                <a:latin typeface="Courier"/>
              </a:rPr>
              <a:t> </a:t>
            </a:r>
            <a:r>
              <a:rPr lang="it-IT" sz="1100" dirty="0" smtClean="0">
                <a:solidFill>
                  <a:srgbClr val="6B006D"/>
                </a:solidFill>
                <a:latin typeface="Courier"/>
              </a:rPr>
              <a:t>   </a:t>
            </a:r>
            <a:r>
              <a:rPr lang="en-US" sz="1100" b="1" dirty="0" smtClean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it-IT" sz="1100" dirty="0" err="1" smtClean="0">
                <a:solidFill>
                  <a:srgbClr val="000000"/>
                </a:solidFill>
                <a:latin typeface="Courier"/>
              </a:rPr>
              <a:t>listUsers</a:t>
            </a:r>
            <a:r>
              <a:rPr lang="it-IT" sz="1100" dirty="0" smtClean="0">
                <a:solidFill>
                  <a:srgbClr val="000000"/>
                </a:solidFill>
                <a:latin typeface="Courier"/>
              </a:rPr>
              <a:t>;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6656232" y="4381200"/>
            <a:ext cx="205097" cy="10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5733" y="1552049"/>
            <a:ext cx="44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 all users for which a role exists</a:t>
            </a:r>
          </a:p>
          <a:p>
            <a:pPr algn="ctr"/>
            <a:r>
              <a:rPr lang="en-US" b="1" dirty="0"/>
              <a:t>(</a:t>
            </a:r>
            <a:r>
              <a:rPr lang="en-US" b="1" dirty="0" smtClean="0"/>
              <a:t>Query 2)</a:t>
            </a:r>
            <a:endParaRPr lang="en-US" b="1" dirty="0"/>
          </a:p>
        </p:txBody>
      </p:sp>
      <p:pic>
        <p:nvPicPr>
          <p:cNvPr id="10" name="Picture 9" descr="Screen Shot 2015-10-30 at 12.0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80" y="4279174"/>
            <a:ext cx="4688220" cy="2484476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930404" y="4868151"/>
            <a:ext cx="2201335" cy="15070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into</a:t>
            </a:r>
          </a:p>
          <a:p>
            <a:pPr algn="ctr"/>
            <a:r>
              <a:rPr lang="en-US" dirty="0" smtClean="0"/>
              <a:t>Kernel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9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32" y="274637"/>
            <a:ext cx="4199467" cy="1143200"/>
          </a:xfrm>
        </p:spPr>
        <p:txBody>
          <a:bodyPr/>
          <a:lstStyle/>
          <a:p>
            <a:r>
              <a:rPr lang="en-US" dirty="0" smtClean="0"/>
              <a:t>Generate VCs</a:t>
            </a:r>
            <a:endParaRPr lang="en-US" dirty="0"/>
          </a:p>
        </p:txBody>
      </p:sp>
      <p:pic>
        <p:nvPicPr>
          <p:cNvPr id="7" name="Picture 6" descr="Screen Shot 2015-10-30 at 12.0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2743200"/>
            <a:ext cx="5422900" cy="4114800"/>
          </a:xfrm>
          <a:prstGeom prst="rect">
            <a:avLst/>
          </a:prstGeom>
        </p:spPr>
      </p:pic>
      <p:pic>
        <p:nvPicPr>
          <p:cNvPr id="6" name="Picture 5" descr="Screen Shot 2015-10-30 at 12.04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866"/>
            <a:ext cx="4605867" cy="244083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151471" y="3902951"/>
            <a:ext cx="2201335" cy="15070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Ordered Relations</a:t>
            </a:r>
            <a:endParaRPr lang="en-US" dirty="0"/>
          </a:p>
        </p:txBody>
      </p:sp>
      <p:pic>
        <p:nvPicPr>
          <p:cNvPr id="8" name="Picture 7" descr="Screen Shot 2015-10-30 at 12.12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556"/>
            <a:ext cx="9144000" cy="24569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98600" y="5080000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THEORY OF ORDERED RELATIONS AXIOMS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765300" y="5727700"/>
            <a:ext cx="52451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Looks like relational algebra for ordered lists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" y="1417837"/>
            <a:ext cx="8094133" cy="64803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: express loop invariants &amp; post-conditions using 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3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and validate post-condition</a:t>
            </a:r>
            <a:endParaRPr lang="en-US" dirty="0"/>
          </a:p>
        </p:txBody>
      </p:sp>
      <p:pic>
        <p:nvPicPr>
          <p:cNvPr id="6" name="Picture 5" descr="Screen Shot 2015-10-30 at 12.05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5067"/>
            <a:ext cx="5321300" cy="115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7600" y="218439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Generate possible post-conditions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04534" y="2116662"/>
            <a:ext cx="1811867" cy="660411"/>
            <a:chOff x="2404534" y="2116662"/>
            <a:chExt cx="1811867" cy="660411"/>
          </a:xfrm>
        </p:grpSpPr>
        <p:sp>
          <p:nvSpPr>
            <p:cNvPr id="8" name="Multiply 7"/>
            <p:cNvSpPr/>
            <p:nvPr/>
          </p:nvSpPr>
          <p:spPr>
            <a:xfrm>
              <a:off x="2404534" y="2150531"/>
              <a:ext cx="338667" cy="23707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Multiply 8"/>
            <p:cNvSpPr/>
            <p:nvPr/>
          </p:nvSpPr>
          <p:spPr>
            <a:xfrm>
              <a:off x="3132667" y="2116662"/>
              <a:ext cx="338667" cy="23707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Multiply 9"/>
            <p:cNvSpPr/>
            <p:nvPr/>
          </p:nvSpPr>
          <p:spPr>
            <a:xfrm>
              <a:off x="3877734" y="2150531"/>
              <a:ext cx="338667" cy="23707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Multiply 10"/>
            <p:cNvSpPr/>
            <p:nvPr/>
          </p:nvSpPr>
          <p:spPr>
            <a:xfrm>
              <a:off x="3302000" y="2353732"/>
              <a:ext cx="338667" cy="23707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Multiply 11"/>
            <p:cNvSpPr/>
            <p:nvPr/>
          </p:nvSpPr>
          <p:spPr>
            <a:xfrm>
              <a:off x="3488263" y="2540003"/>
              <a:ext cx="338667" cy="23707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14" name="Picture 13" descr="Screen Shot 2015-10-30 at 12.05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40" y="2992224"/>
            <a:ext cx="5094711" cy="38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and validate post-condition</a:t>
            </a:r>
            <a:endParaRPr lang="en-US" dirty="0"/>
          </a:p>
        </p:txBody>
      </p:sp>
      <p:pic>
        <p:nvPicPr>
          <p:cNvPr id="5" name="Picture 4" descr="Screen Shot 2015-10-30 at 12.0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3799415"/>
            <a:ext cx="4457700" cy="2857500"/>
          </a:xfrm>
          <a:prstGeom prst="rect">
            <a:avLst/>
          </a:prstGeom>
        </p:spPr>
      </p:pic>
      <p:pic>
        <p:nvPicPr>
          <p:cNvPr id="6" name="Picture 5" descr="Screen Shot 2015-10-30 at 12.05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5067"/>
            <a:ext cx="5321300" cy="115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7600" y="218439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Generate possible post-conditions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04534" y="2116662"/>
            <a:ext cx="1811867" cy="660411"/>
            <a:chOff x="2404534" y="2116662"/>
            <a:chExt cx="1811867" cy="660411"/>
          </a:xfrm>
        </p:grpSpPr>
        <p:sp>
          <p:nvSpPr>
            <p:cNvPr id="8" name="Multiply 7"/>
            <p:cNvSpPr/>
            <p:nvPr/>
          </p:nvSpPr>
          <p:spPr>
            <a:xfrm>
              <a:off x="2404534" y="2150531"/>
              <a:ext cx="338667" cy="23707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Multiply 8"/>
            <p:cNvSpPr/>
            <p:nvPr/>
          </p:nvSpPr>
          <p:spPr>
            <a:xfrm>
              <a:off x="3132667" y="2116662"/>
              <a:ext cx="338667" cy="23707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Multiply 9"/>
            <p:cNvSpPr/>
            <p:nvPr/>
          </p:nvSpPr>
          <p:spPr>
            <a:xfrm>
              <a:off x="3877734" y="2150531"/>
              <a:ext cx="338667" cy="23707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Multiply 10"/>
            <p:cNvSpPr/>
            <p:nvPr/>
          </p:nvSpPr>
          <p:spPr>
            <a:xfrm>
              <a:off x="3302000" y="2353732"/>
              <a:ext cx="338667" cy="23707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Multiply 11"/>
            <p:cNvSpPr/>
            <p:nvPr/>
          </p:nvSpPr>
          <p:spPr>
            <a:xfrm>
              <a:off x="3488263" y="2540003"/>
              <a:ext cx="338667" cy="23707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74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6" y="650875"/>
            <a:ext cx="5727623" cy="57160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7729" y="1791313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student, find all courses in which they are enrolled (Query 1</a:t>
            </a:r>
            <a:r>
              <a:rPr lang="en-US" b="1" dirty="0" smtClean="0"/>
              <a:t>)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112927" y="3099777"/>
            <a:ext cx="3081869" cy="2366499"/>
            <a:chOff x="6112927" y="3099777"/>
            <a:chExt cx="3081869" cy="2366499"/>
          </a:xfrm>
        </p:grpSpPr>
        <p:sp>
          <p:nvSpPr>
            <p:cNvPr id="2" name="Rectangle 1"/>
            <p:cNvSpPr/>
            <p:nvPr/>
          </p:nvSpPr>
          <p:spPr>
            <a:xfrm>
              <a:off x="6112927" y="3099777"/>
              <a:ext cx="3081869" cy="1754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B0001"/>
                  </a:solidFill>
                  <a:latin typeface="Courier-Bold"/>
                </a:rPr>
                <a:t>SELECT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b="1" dirty="0">
                  <a:solidFill>
                    <a:srgbClr val="6B0001"/>
                  </a:solidFill>
                  <a:latin typeface="Courier-Bold"/>
                </a:rPr>
                <a:t>s</a:t>
              </a:r>
              <a:r>
                <a:rPr lang="en-US" dirty="0">
                  <a:solidFill>
                    <a:srgbClr val="6D6F24"/>
                  </a:solidFill>
                  <a:latin typeface="Courier"/>
                </a:rPr>
                <a:t>,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dirty="0">
                  <a:solidFill>
                    <a:srgbClr val="6D6F24"/>
                  </a:solidFill>
                  <a:latin typeface="Courier"/>
                </a:rPr>
                <a:t>(</a:t>
              </a:r>
              <a:endParaRPr lang="en-US" dirty="0">
                <a:solidFill>
                  <a:srgbClr val="000000"/>
                </a:solidFill>
                <a:latin typeface="Courier"/>
              </a:endParaRPr>
            </a:p>
            <a:p>
              <a:r>
                <a:rPr lang="en-US" b="1" dirty="0">
                  <a:solidFill>
                    <a:srgbClr val="000000"/>
                  </a:solidFill>
                  <a:latin typeface="Courier"/>
                </a:rPr>
                <a:t>	</a:t>
              </a:r>
              <a:r>
                <a:rPr lang="en-US" b="1" dirty="0">
                  <a:solidFill>
                    <a:srgbClr val="6B0001"/>
                  </a:solidFill>
                  <a:latin typeface="Courier-Bold"/>
                </a:rPr>
                <a:t>SELECT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b="1" dirty="0" err="1">
                  <a:solidFill>
                    <a:srgbClr val="6B0001"/>
                  </a:solidFill>
                  <a:latin typeface="Courier-Bold"/>
                </a:rPr>
                <a:t>c</a:t>
              </a:r>
              <a:r>
                <a:rPr lang="en-US" dirty="0" err="1">
                  <a:solidFill>
                    <a:srgbClr val="6D6F24"/>
                  </a:solidFill>
                  <a:latin typeface="Courier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urier"/>
                </a:rPr>
                <a:t>cid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 </a:t>
              </a:r>
            </a:p>
            <a:p>
              <a:r>
                <a:rPr lang="en-US" b="1" dirty="0" smtClean="0">
                  <a:solidFill>
                    <a:srgbClr val="000000"/>
                  </a:solidFill>
                  <a:latin typeface="Courier"/>
                </a:rPr>
                <a:t>   </a:t>
              </a:r>
              <a:r>
                <a:rPr lang="en-US" b="1" dirty="0" smtClean="0">
                  <a:solidFill>
                    <a:srgbClr val="6B0001"/>
                  </a:solidFill>
                  <a:latin typeface="Courier-Bold"/>
                </a:rPr>
                <a:t>FROM</a:t>
              </a:r>
              <a:r>
                <a:rPr lang="en-US" dirty="0" smtClean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Courses </a:t>
              </a:r>
              <a:r>
                <a:rPr lang="en-US" b="1" dirty="0">
                  <a:solidFill>
                    <a:srgbClr val="6B0001"/>
                  </a:solidFill>
                  <a:latin typeface="Courier-Bold"/>
                </a:rPr>
                <a:t>AS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b="1" dirty="0">
                  <a:solidFill>
                    <a:srgbClr val="6B0001"/>
                  </a:solidFill>
                  <a:latin typeface="Courier-Bold"/>
                </a:rPr>
                <a:t>c</a:t>
              </a:r>
              <a:endParaRPr lang="en-US" dirty="0">
                <a:solidFill>
                  <a:srgbClr val="000000"/>
                </a:solidFill>
                <a:latin typeface="Courier"/>
              </a:endParaRPr>
            </a:p>
            <a:p>
              <a:r>
                <a:rPr lang="en-US" b="1" dirty="0" smtClean="0">
                  <a:solidFill>
                    <a:srgbClr val="000000"/>
                  </a:solidFill>
                  <a:latin typeface="Courier"/>
                </a:rPr>
                <a:t>   </a:t>
              </a:r>
              <a:r>
                <a:rPr lang="en-US" b="1" dirty="0" smtClean="0">
                  <a:solidFill>
                    <a:srgbClr val="6B0001"/>
                  </a:solidFill>
                  <a:latin typeface="Courier-Bold"/>
                </a:rPr>
                <a:t>WHERE</a:t>
              </a:r>
              <a:r>
                <a:rPr lang="en-US" dirty="0" smtClean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b="1" dirty="0" err="1">
                  <a:solidFill>
                    <a:srgbClr val="6B0001"/>
                  </a:solidFill>
                  <a:latin typeface="Courier-Bold"/>
                </a:rPr>
                <a:t>c</a:t>
              </a:r>
              <a:r>
                <a:rPr lang="en-US" dirty="0" err="1">
                  <a:solidFill>
                    <a:srgbClr val="6D6F24"/>
                  </a:solidFill>
                  <a:latin typeface="Courier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urier"/>
                </a:rPr>
                <a:t>sid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dirty="0">
                  <a:solidFill>
                    <a:srgbClr val="6D6F24"/>
                  </a:solidFill>
                  <a:latin typeface="Courier"/>
                </a:rPr>
                <a:t>=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b="1" dirty="0" err="1">
                  <a:solidFill>
                    <a:srgbClr val="6B0001"/>
                  </a:solidFill>
                  <a:latin typeface="Courier-Bold"/>
                </a:rPr>
                <a:t>s</a:t>
              </a:r>
              <a:r>
                <a:rPr lang="en-US" dirty="0" err="1">
                  <a:solidFill>
                    <a:srgbClr val="6D6F24"/>
                  </a:solidFill>
                  <a:latin typeface="Courier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urier"/>
                </a:rPr>
                <a:t>sid</a:t>
              </a:r>
              <a:r>
                <a:rPr lang="en-US" dirty="0">
                  <a:solidFill>
                    <a:srgbClr val="6D6F24"/>
                  </a:solidFill>
                  <a:latin typeface="Courier"/>
                </a:rPr>
                <a:t>)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b="1" dirty="0">
                  <a:solidFill>
                    <a:srgbClr val="6B0001"/>
                  </a:solidFill>
                  <a:latin typeface="Courier-Bold"/>
                </a:rPr>
                <a:t>AS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Courier"/>
                </a:rPr>
                <a:t>cids</a:t>
              </a:r>
              <a:endParaRPr lang="en-US" dirty="0">
                <a:solidFill>
                  <a:srgbClr val="000000"/>
                </a:solidFill>
                <a:latin typeface="Courier"/>
              </a:endParaRPr>
            </a:p>
            <a:p>
              <a:r>
                <a:rPr lang="en-US" b="1" dirty="0">
                  <a:solidFill>
                    <a:srgbClr val="6B0001"/>
                  </a:solidFill>
                  <a:latin typeface="Courier-Bold"/>
                </a:rPr>
                <a:t>FROM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 Students </a:t>
              </a:r>
              <a:r>
                <a:rPr lang="en-US" b="1" dirty="0">
                  <a:solidFill>
                    <a:srgbClr val="6B0001"/>
                  </a:solidFill>
                  <a:latin typeface="Courier-Bold"/>
                </a:rPr>
                <a:t>AS</a:t>
              </a:r>
              <a:r>
                <a:rPr lang="en-US" dirty="0">
                  <a:solidFill>
                    <a:srgbClr val="000000"/>
                  </a:solidFill>
                  <a:latin typeface="Courier"/>
                </a:rPr>
                <a:t> </a:t>
              </a:r>
              <a:r>
                <a:rPr lang="en-US" b="1" dirty="0">
                  <a:solidFill>
                    <a:srgbClr val="6B0001"/>
                  </a:solidFill>
                  <a:latin typeface="Courier-Bold"/>
                </a:rPr>
                <a:t>s</a:t>
              </a:r>
              <a:r>
                <a:rPr lang="en-US" dirty="0">
                  <a:solidFill>
                    <a:srgbClr val="6D6F24"/>
                  </a:solidFill>
                  <a:latin typeface="Courier"/>
                </a:rPr>
                <a:t>;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24133" y="5096944"/>
              <a:ext cx="120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SQL++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2038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16402" y="3462866"/>
            <a:ext cx="4826000" cy="3064933"/>
            <a:chOff x="-1" y="1270000"/>
            <a:chExt cx="6748045" cy="4159250"/>
          </a:xfrm>
        </p:grpSpPr>
        <p:pic>
          <p:nvPicPr>
            <p:cNvPr id="8" name="Picture 7" descr="Screen Shot 2015-10-20 at 1.08.4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270000"/>
              <a:ext cx="6748045" cy="41592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301875" y="1970645"/>
              <a:ext cx="215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Kernel Code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2669" y="527053"/>
            <a:ext cx="84497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findCoursesForStudents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() {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listSC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= new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students = </a:t>
            </a:r>
            <a:r>
              <a:rPr lang="en-US" sz="1400" b="1" dirty="0" err="1" smtClean="0">
                <a:solidFill>
                  <a:srgbClr val="6B0001"/>
                </a:solidFill>
                <a:latin typeface="Courier-Bold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.studentDao.getStudents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enrollments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400" b="1" dirty="0" err="1" smtClean="0">
                <a:solidFill>
                  <a:srgbClr val="6B0001"/>
                </a:solidFill>
                <a:latin typeface="Courier-Bold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.enrollDao.getEnrollments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for (Student student : students) 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{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Enrollment enrollment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enrollments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{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student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enrollment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{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enrollment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listSC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StudentWithCids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student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</a:p>
          <a:p>
            <a:pPr lvl="1"/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listSC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1473201" y="4251327"/>
            <a:ext cx="2201335" cy="15070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into</a:t>
            </a:r>
          </a:p>
          <a:p>
            <a:pPr algn="ctr"/>
            <a:r>
              <a:rPr lang="en-US" dirty="0" smtClean="0"/>
              <a:t>Kernel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76533" y="1253067"/>
            <a:ext cx="18626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student, find all courses in which they are </a:t>
            </a:r>
            <a:r>
              <a:rPr lang="en-US" b="1" dirty="0" smtClean="0"/>
              <a:t>enrolled</a:t>
            </a:r>
          </a:p>
          <a:p>
            <a:r>
              <a:rPr lang="en-US" b="1" dirty="0" smtClean="0"/>
              <a:t>(Query 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208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1270000"/>
            <a:ext cx="6748045" cy="4159250"/>
            <a:chOff x="-1" y="1270000"/>
            <a:chExt cx="6748045" cy="4159250"/>
          </a:xfrm>
        </p:grpSpPr>
        <p:pic>
          <p:nvPicPr>
            <p:cNvPr id="10" name="Picture 9" descr="Screen Shot 2015-10-20 at 1.08.4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270000"/>
              <a:ext cx="6748045" cy="41592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301875" y="1970645"/>
              <a:ext cx="215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Kernel Code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Alvin Cheung Nested Example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8497037">
            <a:off x="4360421" y="4165599"/>
            <a:ext cx="79375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43625" y="4010687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Rewritten Output</a:t>
            </a:r>
            <a:endParaRPr lang="en-US" dirty="0"/>
          </a:p>
        </p:txBody>
      </p:sp>
      <p:pic>
        <p:nvPicPr>
          <p:cNvPr id="3" name="Picture 2" descr="Screen Shot 2015-10-20 at 10.44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0" y="4495800"/>
            <a:ext cx="3670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0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Shot 2015-10-20 at 1.08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920"/>
            <a:ext cx="5095876" cy="28617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8142" y="409573"/>
            <a:ext cx="1605184" cy="286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3250" y="1168399"/>
            <a:ext cx="2365375" cy="9683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Code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302250" y="2392361"/>
            <a:ext cx="3238500" cy="5619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51000" y="3273425"/>
            <a:ext cx="7366000" cy="3233736"/>
            <a:chOff x="127000" y="2660451"/>
            <a:chExt cx="9144000" cy="4161035"/>
          </a:xfrm>
        </p:grpSpPr>
        <p:pic>
          <p:nvPicPr>
            <p:cNvPr id="12" name="Picture 11" descr="Screen Shot 2015-10-19 at 2.27.56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0" y="2660451"/>
              <a:ext cx="9144000" cy="1384698"/>
            </a:xfrm>
            <a:prstGeom prst="rect">
              <a:avLst/>
            </a:prstGeom>
          </p:spPr>
        </p:pic>
        <p:pic>
          <p:nvPicPr>
            <p:cNvPr id="13" name="Picture 12" descr="Screen Shot 2015-10-19 at 2.28.02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0" y="4165552"/>
              <a:ext cx="9144000" cy="2655934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42875" y="3762375"/>
            <a:ext cx="16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Outer Loop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2875" y="5327650"/>
            <a:ext cx="16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Inner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4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now stuck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36675"/>
          </a:xfrm>
        </p:spPr>
        <p:txBody>
          <a:bodyPr/>
          <a:lstStyle/>
          <a:p>
            <a:r>
              <a:rPr lang="en-US" dirty="0" smtClean="0"/>
              <a:t>The TOR language is not expressive enough to generate loop invariants/post-conditions which will validate the verification conditions.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125" y="3667125"/>
            <a:ext cx="7207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Solution </a:t>
            </a:r>
            <a:r>
              <a:rPr lang="en-US" sz="3000" dirty="0" smtClean="0"/>
              <a:t>: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Add axioms to the TOR language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What consequences on search space and validations?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39418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Loop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624539" y="5556692"/>
            <a:ext cx="1764885" cy="645612"/>
          </a:xfrm>
          <a:prstGeom prst="wedgeRectCallout">
            <a:avLst>
              <a:gd name="adj1" fmla="val 49260"/>
              <a:gd name="adj2" fmla="val -831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Assume it’s a constant</a:t>
            </a:r>
            <a:endParaRPr lang="en-US" dirty="0"/>
          </a:p>
        </p:txBody>
      </p:sp>
      <p:pic>
        <p:nvPicPr>
          <p:cNvPr id="6" name="Picture 5" descr="Screen Shot 2015-10-19 at 2.2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" y="1524000"/>
            <a:ext cx="7366000" cy="206405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3111499" y="3777189"/>
            <a:ext cx="3222625" cy="47202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1000" y="5391737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condition</a:t>
            </a:r>
            <a:endParaRPr lang="en-US" dirty="0"/>
          </a:p>
        </p:txBody>
      </p:sp>
      <p:pic>
        <p:nvPicPr>
          <p:cNvPr id="9" name="Picture 8" descr="Screen Shot 2015-10-20 at 11.16.5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4371975"/>
            <a:ext cx="5600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9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Loop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562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 the language the language by adding the concept of inner result variable (IRV), and extend the TOR projection with one more axiom :</a:t>
            </a:r>
            <a:endParaRPr lang="en-US" dirty="0"/>
          </a:p>
        </p:txBody>
      </p:sp>
      <p:pic>
        <p:nvPicPr>
          <p:cNvPr id="8" name="Picture 7" descr="Screen Shot 2015-10-19 at 2.3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54" y="2838450"/>
            <a:ext cx="5341768" cy="1627570"/>
          </a:xfrm>
          <a:prstGeom prst="rect">
            <a:avLst/>
          </a:prstGeom>
        </p:spPr>
      </p:pic>
      <p:pic>
        <p:nvPicPr>
          <p:cNvPr id="9" name="Picture 8" descr="Screen Shot 2015-10-19 at 2.40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10" y="4955080"/>
            <a:ext cx="4504588" cy="1046709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6492874" y="5111750"/>
            <a:ext cx="2193925" cy="1016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Axiom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9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10-20 at 11.16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24" y="4071403"/>
            <a:ext cx="5476141" cy="665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loop</a:t>
            </a:r>
            <a:endParaRPr lang="en-US" dirty="0"/>
          </a:p>
        </p:txBody>
      </p:sp>
      <p:pic>
        <p:nvPicPr>
          <p:cNvPr id="4" name="Picture 3" descr="Screen Shot 2015-10-19 at 2.2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8" y="1903397"/>
            <a:ext cx="8334207" cy="121756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682874" y="3256481"/>
            <a:ext cx="3222625" cy="81492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 + Normalization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984500" y="5000625"/>
            <a:ext cx="2063750" cy="825500"/>
          </a:xfrm>
          <a:prstGeom prst="wedgeRoundRectCallout">
            <a:avLst>
              <a:gd name="adj1" fmla="val 42243"/>
              <a:gd name="adj2" fmla="val -778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Result Variable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7750" y="4815959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condition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40500" y="3120958"/>
            <a:ext cx="2389075" cy="8319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 also uses inner loop 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9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to FORWARD algebra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660" y="4934585"/>
            <a:ext cx="690880" cy="388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05" y="6174105"/>
            <a:ext cx="1852189" cy="258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649" y="5591810"/>
            <a:ext cx="1292225" cy="258445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0" idx="0"/>
          </p:cNvCxnSpPr>
          <p:nvPr/>
        </p:nvCxnSpPr>
        <p:spPr>
          <a:xfrm flipV="1">
            <a:off x="3814762" y="4338956"/>
            <a:ext cx="0" cy="354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12" idx="2"/>
          </p:cNvCxnSpPr>
          <p:nvPr/>
        </p:nvCxnSpPr>
        <p:spPr>
          <a:xfrm flipH="1" flipV="1">
            <a:off x="6289305" y="5830570"/>
            <a:ext cx="10795" cy="34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7" idx="2"/>
          </p:cNvCxnSpPr>
          <p:nvPr/>
        </p:nvCxnSpPr>
        <p:spPr>
          <a:xfrm flipV="1">
            <a:off x="6300100" y="4338955"/>
            <a:ext cx="0" cy="595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1"/>
          </p:cNvCxnSpPr>
          <p:nvPr/>
        </p:nvCxnSpPr>
        <p:spPr>
          <a:xfrm flipH="1">
            <a:off x="4710747" y="4177030"/>
            <a:ext cx="11683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095" y="4015105"/>
            <a:ext cx="842010" cy="323850"/>
          </a:xfrm>
          <a:prstGeom prst="rect">
            <a:avLst/>
          </a:prstGeom>
        </p:spPr>
      </p:pic>
      <p:sp>
        <p:nvSpPr>
          <p:cNvPr id="48" name="Down Arrow 47"/>
          <p:cNvSpPr/>
          <p:nvPr/>
        </p:nvSpPr>
        <p:spPr>
          <a:xfrm>
            <a:off x="1825625" y="2741966"/>
            <a:ext cx="5159375" cy="6576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to FORWARD algebra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847" y="4015105"/>
            <a:ext cx="2247900" cy="317500"/>
          </a:xfrm>
          <a:prstGeom prst="rect">
            <a:avLst/>
          </a:prstGeom>
        </p:spPr>
      </p:pic>
      <p:pic>
        <p:nvPicPr>
          <p:cNvPr id="17" name="Picture 16" descr="Screen Shot 2015-10-20 at 11.16.5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" y="2006084"/>
            <a:ext cx="5600700" cy="685800"/>
          </a:xfrm>
          <a:prstGeom prst="rect">
            <a:avLst/>
          </a:prstGeom>
        </p:spPr>
      </p:pic>
      <p:pic>
        <p:nvPicPr>
          <p:cNvPr id="18" name="Picture 17" descr="Screen Shot 2015-10-20 at 11.16.51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4" y="1340903"/>
            <a:ext cx="5476141" cy="665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2962" y="4693285"/>
            <a:ext cx="863600" cy="241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505" y="5589270"/>
            <a:ext cx="863600" cy="241300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11" idx="0"/>
            <a:endCxn id="10" idx="2"/>
          </p:cNvCxnSpPr>
          <p:nvPr/>
        </p:nvCxnSpPr>
        <p:spPr>
          <a:xfrm flipV="1">
            <a:off x="3814762" y="4934585"/>
            <a:ext cx="0" cy="657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0"/>
            <a:endCxn id="8" idx="2"/>
          </p:cNvCxnSpPr>
          <p:nvPr/>
        </p:nvCxnSpPr>
        <p:spPr>
          <a:xfrm flipV="1">
            <a:off x="6289305" y="5323205"/>
            <a:ext cx="10795" cy="266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0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pic>
        <p:nvPicPr>
          <p:cNvPr id="3" name="Picture 2" descr="QuerySynthPer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34" y="1831056"/>
            <a:ext cx="6223000" cy="45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6" y="650875"/>
            <a:ext cx="5727623" cy="57160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84624" y="650875"/>
            <a:ext cx="2397125" cy="682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holistic optimization on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81749" y="1651000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Benefits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207125" y="2444751"/>
            <a:ext cx="2635250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semi-structured query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7125" y="4010026"/>
            <a:ext cx="2635250" cy="10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data across SQL and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9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Example</a:t>
            </a:r>
            <a:endParaRPr lang="en-US" dirty="0"/>
          </a:p>
        </p:txBody>
      </p:sp>
      <p:pic>
        <p:nvPicPr>
          <p:cNvPr id="3" name="Picture 2" descr="Screen Shot 2015-10-20 at 8.15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533400"/>
            <a:ext cx="4676534" cy="3175000"/>
          </a:xfrm>
          <a:prstGeom prst="rect">
            <a:avLst/>
          </a:prstGeom>
        </p:spPr>
      </p:pic>
      <p:pic>
        <p:nvPicPr>
          <p:cNvPr id="4" name="Picture 3" descr="Screen Shot 2015-10-20 at 8.19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" y="3857624"/>
            <a:ext cx="5705475" cy="247798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318250" y="4032250"/>
            <a:ext cx="2635250" cy="2444750"/>
          </a:xfrm>
          <a:prstGeom prst="wedgeRectCallout">
            <a:avLst>
              <a:gd name="adj1" fmla="val -81676"/>
              <a:gd name="adj2" fmla="val 144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Torsten</a:t>
            </a:r>
            <a:r>
              <a:rPr lang="en-US" dirty="0"/>
              <a:t> </a:t>
            </a:r>
            <a:r>
              <a:rPr lang="en-US" dirty="0" err="1" smtClean="0"/>
              <a:t>Gurst’s</a:t>
            </a:r>
            <a:r>
              <a:rPr lang="en-US" dirty="0"/>
              <a:t> </a:t>
            </a:r>
            <a:r>
              <a:rPr lang="en-US" dirty="0" smtClean="0"/>
              <a:t>technique, this LINQ query gets transformed into only two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8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Architecture</a:t>
            </a:r>
            <a:endParaRPr lang="en-US" dirty="0"/>
          </a:p>
        </p:txBody>
      </p:sp>
      <p:pic>
        <p:nvPicPr>
          <p:cNvPr id="3" name="Picture 2" descr="Screen Shot 2015-10-20 at 8.10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524000"/>
            <a:ext cx="6315075" cy="45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0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Avalanche-safe generated queries</a:t>
            </a:r>
            <a:endParaRPr lang="en-US" dirty="0"/>
          </a:p>
        </p:txBody>
      </p:sp>
      <p:pic>
        <p:nvPicPr>
          <p:cNvPr id="3" name="Picture 2" descr="Screen Shot 2015-10-20 at 8.2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635125"/>
            <a:ext cx="4636927" cy="4254500"/>
          </a:xfrm>
          <a:prstGeom prst="rect">
            <a:avLst/>
          </a:prstGeom>
        </p:spPr>
      </p:pic>
      <p:pic>
        <p:nvPicPr>
          <p:cNvPr id="4" name="Picture 3" descr="Screen Shot 2015-10-20 at 8.25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2070100"/>
            <a:ext cx="43611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23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Encoding of XML trees</a:t>
            </a:r>
            <a:endParaRPr lang="en-US" dirty="0"/>
          </a:p>
        </p:txBody>
      </p:sp>
      <p:pic>
        <p:nvPicPr>
          <p:cNvPr id="3" name="Picture 2" descr="Screen Shot 2015-10-20 at 10.5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904999"/>
            <a:ext cx="8090597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96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Example (Nesting)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3250" y="5080001"/>
            <a:ext cx="8207373" cy="1655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8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D6F24"/>
                </a:solidFill>
                <a:latin typeface="Courier"/>
              </a:rPr>
              <a:t>(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8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</a:rPr>
              <a:t>cid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Courses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c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8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8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ORDER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8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</a:rPr>
              <a:t>sid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</a:rPr>
              <a:t>cids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Students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s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8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800" dirty="0">
                <a:solidFill>
                  <a:srgbClr val="6D6F24"/>
                </a:solidFill>
                <a:latin typeface="Courier"/>
              </a:rPr>
              <a:t>;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1524001"/>
            <a:ext cx="8353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List&lt;Pair&lt;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Student,List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&lt;Integer&gt;&gt;&gt;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listSC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= new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&lt;&gt;()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List&lt;Student&gt; students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this.studentDAO.getStudents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List&lt;Enrollment&gt; enrollments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this.enrollmentDAO.getEnrollments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for (Student student : students) 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{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Integer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&lt;&gt;()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Enrollment enrollment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enrollments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{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student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enrollment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{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enrollment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listSC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Pair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of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student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  <a:endParaRPr lang="en-US" sz="1400" dirty="0"/>
          </a:p>
        </p:txBody>
      </p:sp>
      <p:sp>
        <p:nvSpPr>
          <p:cNvPr id="11" name="Down Arrow 10"/>
          <p:cNvSpPr/>
          <p:nvPr/>
        </p:nvSpPr>
        <p:spPr>
          <a:xfrm>
            <a:off x="3175000" y="4064000"/>
            <a:ext cx="2460625" cy="101600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Rewrite to SQL++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1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038322"/>
              </p:ext>
            </p:extLst>
          </p:nvPr>
        </p:nvGraphicFramePr>
        <p:xfrm>
          <a:off x="266700" y="1489487"/>
          <a:ext cx="8559800" cy="4715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950"/>
                <a:gridCol w="1308100"/>
                <a:gridCol w="1984375"/>
                <a:gridCol w="3127375"/>
              </a:tblGrid>
              <a:tr h="500801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Expressiveness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to translate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Applicable</a:t>
                      </a:r>
                      <a:endParaRPr lang="en-US" dirty="0"/>
                    </a:p>
                  </a:txBody>
                  <a:tcPr/>
                </a:tc>
              </a:tr>
              <a:tr h="1234851">
                <a:tc>
                  <a:txBody>
                    <a:bodyPr/>
                    <a:lstStyle/>
                    <a:p>
                      <a:r>
                        <a:rPr lang="en-US" dirty="0" smtClean="0"/>
                        <a:t>Alvin</a:t>
                      </a:r>
                      <a:r>
                        <a:rPr lang="en-US" baseline="0" dirty="0" smtClean="0"/>
                        <a:t> Cheung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expressive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JDBC/Java Hibernate program (less constraints)</a:t>
                      </a:r>
                      <a:endParaRPr lang="en-US" dirty="0"/>
                    </a:p>
                  </a:txBody>
                  <a:tcPr/>
                </a:tc>
              </a:tr>
              <a:tr h="16053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Sudarshan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expressive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a second (does not count time to batch</a:t>
                      </a:r>
                      <a:r>
                        <a:rPr lang="en-US" baseline="0" dirty="0" smtClean="0"/>
                        <a:t> procedures)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JDBC/Java Hibernate program (more constraints)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2348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Torsten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expressive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milliseconds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 have to use ruby DSL</a:t>
                      </a:r>
                      <a:r>
                        <a:rPr lang="en-US" baseline="0" dirty="0" smtClean="0"/>
                        <a:t> or LINQ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73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Alvin Cheung Contains Example</a:t>
            </a:r>
            <a:endParaRPr lang="en-US" dirty="0"/>
          </a:p>
        </p:txBody>
      </p:sp>
      <p:pic>
        <p:nvPicPr>
          <p:cNvPr id="4" name="Picture 3" descr="Screen Shot 2015-10-19 at 2.01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000"/>
            <a:ext cx="5415109" cy="2152649"/>
          </a:xfrm>
          <a:prstGeom prst="rect">
            <a:avLst/>
          </a:prstGeom>
        </p:spPr>
      </p:pic>
      <p:pic>
        <p:nvPicPr>
          <p:cNvPr id="5" name="Picture 4" descr="Screen Shot 2015-10-19 at 2.01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772596"/>
            <a:ext cx="5453209" cy="750442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381250" y="3762375"/>
            <a:ext cx="508000" cy="7302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20875" y="145629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20875" y="5656818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Post-Condition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800" y="4551917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Rewritten Output</a:t>
            </a:r>
            <a:endParaRPr lang="en-US" dirty="0"/>
          </a:p>
        </p:txBody>
      </p:sp>
      <p:pic>
        <p:nvPicPr>
          <p:cNvPr id="3" name="Picture 2" descr="Screen Shot 2015-10-20 at 10.44.2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0" y="2317087"/>
            <a:ext cx="3784600" cy="2197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9586414">
            <a:off x="5191125" y="4494783"/>
            <a:ext cx="958850" cy="555625"/>
          </a:xfrm>
          <a:prstGeom prst="rightArrow">
            <a:avLst>
              <a:gd name="adj1" fmla="val 50000"/>
              <a:gd name="adj2" fmla="val 528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Conditions</a:t>
            </a:r>
            <a:endParaRPr lang="en-US" dirty="0"/>
          </a:p>
        </p:txBody>
      </p:sp>
      <p:pic>
        <p:nvPicPr>
          <p:cNvPr id="4" name="Picture 3" descr="Screen Shot 2015-10-19 at 2.01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8000"/>
            <a:ext cx="5415109" cy="215264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841375" y="3883024"/>
            <a:ext cx="3238500" cy="5619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20875" y="145629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Code</a:t>
            </a:r>
            <a:endParaRPr lang="en-US" dirty="0"/>
          </a:p>
        </p:txBody>
      </p:sp>
      <p:pic>
        <p:nvPicPr>
          <p:cNvPr id="12" name="Picture 11" descr="Screen Shot 2015-10-19 at 2.0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4492625"/>
            <a:ext cx="8686800" cy="22227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18000" y="3999467"/>
            <a:ext cx="264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Verification Conditions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70625" y="1778000"/>
            <a:ext cx="26543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Verification are obtained using a standard PL technique (Hoare’s Axiomatic Semantics) and use the kernel language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1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 &amp; Post-Conditions</a:t>
            </a:r>
            <a:endParaRPr lang="en-US" dirty="0"/>
          </a:p>
        </p:txBody>
      </p:sp>
      <p:pic>
        <p:nvPicPr>
          <p:cNvPr id="4" name="Picture 3" descr="Screen Shot 2015-10-19 at 2.0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617954"/>
            <a:ext cx="7826375" cy="2002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6000" y="1309462"/>
            <a:ext cx="264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Verification Conditions</a:t>
            </a:r>
            <a:endParaRPr lang="en-US" dirty="0"/>
          </a:p>
        </p:txBody>
      </p:sp>
      <p:pic>
        <p:nvPicPr>
          <p:cNvPr id="6" name="Picture 5" descr="Screen Shot 2015-10-19 at 2.08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013200"/>
            <a:ext cx="8280400" cy="11176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95300" y="5530850"/>
            <a:ext cx="8216900" cy="1143000"/>
            <a:chOff x="495300" y="5530850"/>
            <a:chExt cx="8216900" cy="1143000"/>
          </a:xfrm>
        </p:grpSpPr>
        <p:pic>
          <p:nvPicPr>
            <p:cNvPr id="7" name="Picture 6" descr="Screen Shot 2015-10-19 at 2.09.4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775" y="5530850"/>
              <a:ext cx="4318000" cy="495300"/>
            </a:xfrm>
            <a:prstGeom prst="rect">
              <a:avLst/>
            </a:prstGeom>
          </p:spPr>
        </p:pic>
        <p:pic>
          <p:nvPicPr>
            <p:cNvPr id="8" name="Picture 7" descr="Screen Shot 2015-10-19 at 2.09.53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" y="6026150"/>
              <a:ext cx="8216900" cy="647700"/>
            </a:xfrm>
            <a:prstGeom prst="rect">
              <a:avLst/>
            </a:prstGeom>
          </p:spPr>
        </p:pic>
      </p:grpSp>
      <p:sp>
        <p:nvSpPr>
          <p:cNvPr id="9" name="Down Arrow 8"/>
          <p:cNvSpPr/>
          <p:nvPr/>
        </p:nvSpPr>
        <p:spPr>
          <a:xfrm>
            <a:off x="2508249" y="3620553"/>
            <a:ext cx="3222625" cy="47202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222250" y="5130801"/>
            <a:ext cx="1841500" cy="400050"/>
          </a:xfrm>
          <a:prstGeom prst="wedgeRectCallout">
            <a:avLst>
              <a:gd name="adj1" fmla="val 43873"/>
              <a:gd name="adj2" fmla="val 12599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6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to SQL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9900" y="1403350"/>
            <a:ext cx="8216900" cy="1143000"/>
            <a:chOff x="495300" y="5530850"/>
            <a:chExt cx="8216900" cy="1143000"/>
          </a:xfrm>
        </p:grpSpPr>
        <p:pic>
          <p:nvPicPr>
            <p:cNvPr id="6" name="Picture 5" descr="Screen Shot 2015-10-19 at 2.09.4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775" y="5530850"/>
              <a:ext cx="4318000" cy="495300"/>
            </a:xfrm>
            <a:prstGeom prst="rect">
              <a:avLst/>
            </a:prstGeom>
          </p:spPr>
        </p:pic>
        <p:pic>
          <p:nvPicPr>
            <p:cNvPr id="7" name="Picture 6" descr="Screen Shot 2015-10-19 at 2.09.5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" y="6026150"/>
              <a:ext cx="8216900" cy="647700"/>
            </a:xfrm>
            <a:prstGeom prst="rect">
              <a:avLst/>
            </a:prstGeom>
          </p:spPr>
        </p:pic>
      </p:grpSp>
      <p:pic>
        <p:nvPicPr>
          <p:cNvPr id="9" name="Picture 8" descr="Screen Shot 2015-10-19 at 2.15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2955925"/>
            <a:ext cx="5245100" cy="30607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682624" y="2698750"/>
            <a:ext cx="2943225" cy="7334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432173"/>
            <a:ext cx="3471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/>
              </a:rPr>
              <a:t>listStudents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endParaRPr lang="en-US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</a:rPr>
              <a:t>db</a:t>
            </a:r>
            <a:r>
              <a:rPr lang="en-US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executeQuery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(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DF"/>
                </a:solidFill>
                <a:latin typeface="Courier"/>
              </a:rPr>
              <a:t>"SELECT s"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+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DF"/>
                </a:solidFill>
                <a:latin typeface="Courier"/>
              </a:rPr>
              <a:t>"FROM students s"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+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DF"/>
                </a:solidFill>
                <a:latin typeface="Courier"/>
              </a:rPr>
              <a:t>"WHERE </a:t>
            </a:r>
            <a:r>
              <a:rPr lang="en-US" dirty="0" err="1">
                <a:solidFill>
                  <a:srgbClr val="0000DF"/>
                </a:solidFill>
                <a:latin typeface="Courier"/>
              </a:rPr>
              <a:t>s.sid</a:t>
            </a:r>
            <a:r>
              <a:rPr lang="en-US" dirty="0">
                <a:solidFill>
                  <a:srgbClr val="0000DF"/>
                </a:solidFill>
                <a:latin typeface="Courier"/>
              </a:rPr>
              <a:t> IN ("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+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DF"/>
                </a:solidFill>
                <a:latin typeface="Courier"/>
              </a:rPr>
              <a:t>"    SELECT </a:t>
            </a:r>
            <a:r>
              <a:rPr lang="en-US" dirty="0" err="1">
                <a:solidFill>
                  <a:srgbClr val="0000DF"/>
                </a:solidFill>
                <a:latin typeface="Courier"/>
              </a:rPr>
              <a:t>sid</a:t>
            </a:r>
            <a:r>
              <a:rPr lang="en-US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+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DF"/>
                </a:solidFill>
                <a:latin typeface="Courier"/>
              </a:rPr>
              <a:t>"    FROM enrollments"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+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r>
              <a:rPr lang="pt-BR" dirty="0">
                <a:solidFill>
                  <a:srgbClr val="0000DF"/>
                </a:solidFill>
                <a:latin typeface="Courier"/>
              </a:rPr>
              <a:t>"    WHERE </a:t>
            </a:r>
            <a:r>
              <a:rPr lang="pt-BR" dirty="0" err="1">
                <a:solidFill>
                  <a:srgbClr val="0000DF"/>
                </a:solidFill>
                <a:latin typeface="Courier"/>
              </a:rPr>
              <a:t>cid</a:t>
            </a:r>
            <a:r>
              <a:rPr lang="pt-BR" dirty="0">
                <a:solidFill>
                  <a:srgbClr val="0000DF"/>
                </a:solidFill>
                <a:latin typeface="Courier"/>
              </a:rPr>
              <a:t> = 101"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>
                <a:solidFill>
                  <a:srgbClr val="6D6F24"/>
                </a:solidFill>
                <a:latin typeface="Courier"/>
              </a:rPr>
              <a:t>+</a:t>
            </a:r>
            <a:endParaRPr lang="pt-BR" dirty="0">
              <a:solidFill>
                <a:srgbClr val="000000"/>
              </a:solidFill>
              <a:latin typeface="Courier"/>
            </a:endParaRPr>
          </a:p>
          <a:p>
            <a:r>
              <a:rPr lang="pt-BR" dirty="0">
                <a:solidFill>
                  <a:srgbClr val="0000DF"/>
                </a:solidFill>
                <a:latin typeface="Courier"/>
              </a:rPr>
              <a:t>")"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 </a:t>
            </a:r>
            <a:r>
              <a:rPr lang="pt-BR" dirty="0">
                <a:solidFill>
                  <a:srgbClr val="6D6F24"/>
                </a:solidFill>
                <a:latin typeface="Courier"/>
              </a:rPr>
              <a:t>+</a:t>
            </a:r>
            <a:endParaRPr lang="pt-BR" dirty="0">
              <a:solidFill>
                <a:srgbClr val="000000"/>
              </a:solidFill>
              <a:latin typeface="Courier"/>
            </a:endParaRPr>
          </a:p>
          <a:p>
            <a:r>
              <a:rPr lang="pt-BR" dirty="0">
                <a:solidFill>
                  <a:srgbClr val="0000DF"/>
                </a:solidFill>
                <a:latin typeface="Courier"/>
              </a:rPr>
              <a:t>"ORDER BY </a:t>
            </a:r>
            <a:r>
              <a:rPr lang="pt-BR" dirty="0" err="1">
                <a:solidFill>
                  <a:srgbClr val="0000DF"/>
                </a:solidFill>
                <a:latin typeface="Courier"/>
              </a:rPr>
              <a:t>s.sid</a:t>
            </a:r>
            <a:r>
              <a:rPr lang="pt-BR" dirty="0">
                <a:solidFill>
                  <a:srgbClr val="0000DF"/>
                </a:solidFill>
                <a:latin typeface="Courier"/>
              </a:rPr>
              <a:t>"</a:t>
            </a:r>
            <a:endParaRPr lang="pt-BR" dirty="0">
              <a:solidFill>
                <a:srgbClr val="000000"/>
              </a:solidFill>
              <a:latin typeface="Courier"/>
            </a:endParaRPr>
          </a:p>
          <a:p>
            <a:r>
              <a:rPr lang="pt-BR" dirty="0">
                <a:solidFill>
                  <a:srgbClr val="6D6F24"/>
                </a:solidFill>
                <a:latin typeface="Courier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3250" y="5080001"/>
            <a:ext cx="6170083" cy="1655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292934"/>
                </a:solidFill>
                <a:latin typeface="Courier-Bold"/>
              </a:rPr>
              <a:t>return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1800" dirty="0" err="1" smtClean="0">
                <a:latin typeface="Courier-Bold"/>
              </a:rPr>
              <a:t>forward.executeQuery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(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“SELECT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800" dirty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D6F24"/>
                </a:solidFill>
                <a:latin typeface="Courier"/>
              </a:rPr>
              <a:t>(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8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</a:rPr>
              <a:t>cid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Courses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c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8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8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8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</a:rPr>
              <a:t>cids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Students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800" dirty="0" smtClean="0">
                <a:solidFill>
                  <a:srgbClr val="6D6F24"/>
                </a:solidFill>
                <a:latin typeface="Courier"/>
              </a:rPr>
              <a:t>;</a:t>
            </a:r>
            <a:r>
              <a:rPr lang="en-US" sz="1800" dirty="0" smtClean="0">
                <a:solidFill>
                  <a:srgbClr val="6D6F24"/>
                </a:solidFill>
                <a:latin typeface="Courier"/>
                <a:sym typeface="Wingdings"/>
              </a:rPr>
              <a:t>”);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1381126"/>
            <a:ext cx="83534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findCoursesForStudents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() {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listSC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= new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students =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query (“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SELECT * FROM students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“);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enrollments =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query (“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SELECT * FROM enrollments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”);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for (Student student : students) 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{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Enrollment enrollment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enrollments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{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student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enrollment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{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enrollment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listSC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StudentWithCids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student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</a:p>
          <a:p>
            <a:pPr lvl="1"/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listSC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1400" dirty="0"/>
          </a:p>
        </p:txBody>
      </p:sp>
      <p:sp>
        <p:nvSpPr>
          <p:cNvPr id="11" name="Down Arrow 10"/>
          <p:cNvSpPr/>
          <p:nvPr/>
        </p:nvSpPr>
        <p:spPr>
          <a:xfrm>
            <a:off x="1098549" y="4371973"/>
            <a:ext cx="6159500" cy="6796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Rewrite to SQL++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4197" y="1826595"/>
            <a:ext cx="2159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PSEUDO-CODE : For each student, find all courses in which they are enrolled (Query 1)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19866" y="1016001"/>
            <a:ext cx="31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Application Progra</a:t>
            </a:r>
            <a:r>
              <a:rPr lang="en-US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2513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90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: Inventory Application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37068" y="1727200"/>
            <a:ext cx="44026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categories </a:t>
            </a:r>
            <a:r>
              <a:rPr lang="en-US" sz="14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en-US" sz="1400" i="1" dirty="0">
                <a:solidFill>
                  <a:srgbClr val="BF0004"/>
                </a:solidFill>
                <a:latin typeface="Consolas-Italic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i="1" dirty="0">
                <a:solidFill>
                  <a:srgbClr val="BF0004"/>
                </a:solidFill>
                <a:latin typeface="Consolas-Italic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i="1" dirty="0">
                <a:solidFill>
                  <a:srgbClr val="BF0004"/>
                </a:solidFill>
                <a:latin typeface="Consolas-Italic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..., </a:t>
            </a:r>
            <a:r>
              <a:rPr lang="en-US" sz="1400" i="1" dirty="0">
                <a:solidFill>
                  <a:srgbClr val="BF0004"/>
                </a:solidFill>
                <a:latin typeface="Consolas-Italic"/>
              </a:rPr>
              <a:t>2156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400" b="1" dirty="0" smtClean="0">
                <a:solidFill>
                  <a:srgbClr val="0000A7"/>
                </a:solidFill>
                <a:latin typeface="Consolas-Bold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category </a:t>
            </a:r>
            <a:r>
              <a:rPr lang="en-US" sz="1400" b="1" dirty="0">
                <a:solidFill>
                  <a:srgbClr val="0000A7"/>
                </a:solidFill>
                <a:latin typeface="Consolas-Bold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categories: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query </a:t>
            </a:r>
            <a:r>
              <a:rPr lang="en-US" sz="14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CC0005"/>
                </a:solidFill>
                <a:latin typeface="Consolas"/>
              </a:rPr>
              <a:t>"SELECT count(</a:t>
            </a:r>
            <a:r>
              <a:rPr lang="en-US" sz="1400" dirty="0" err="1">
                <a:solidFill>
                  <a:srgbClr val="CC0005"/>
                </a:solidFill>
                <a:latin typeface="Consolas"/>
              </a:rPr>
              <a:t>partkey</a:t>
            </a:r>
            <a:r>
              <a:rPr lang="en-US" sz="1400" dirty="0">
                <a:solidFill>
                  <a:srgbClr val="CC0005"/>
                </a:solidFill>
                <a:latin typeface="Consolas"/>
              </a:rPr>
              <a:t>)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A7"/>
                </a:solidFill>
                <a:latin typeface="Consolas-Bold"/>
              </a:rPr>
              <a:t>+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CC0005"/>
                </a:solidFill>
                <a:latin typeface="Consolas"/>
              </a:rPr>
              <a:t>"FROM part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A7"/>
                </a:solidFill>
                <a:latin typeface="Consolas-Bold"/>
              </a:rPr>
              <a:t>+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CC0005"/>
                </a:solidFill>
                <a:latin typeface="Consolas"/>
              </a:rPr>
              <a:t>"WHERE </a:t>
            </a:r>
            <a:r>
              <a:rPr lang="en-US" sz="1400" dirty="0" err="1">
                <a:solidFill>
                  <a:srgbClr val="CC0005"/>
                </a:solidFill>
                <a:latin typeface="Consolas"/>
              </a:rPr>
              <a:t>p_category</a:t>
            </a:r>
            <a:r>
              <a:rPr lang="en-US" sz="1400" dirty="0">
                <a:solidFill>
                  <a:srgbClr val="CC0005"/>
                </a:solidFill>
                <a:latin typeface="Consolas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A7"/>
                </a:solidFill>
                <a:latin typeface="Consolas-Bold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category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count </a:t>
            </a:r>
            <a:r>
              <a:rPr lang="en-US" sz="14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db.execute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(query)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sum </a:t>
            </a:r>
            <a:r>
              <a:rPr lang="en-US" sz="1400" b="1" dirty="0">
                <a:solidFill>
                  <a:srgbClr val="0000A7"/>
                </a:solidFill>
                <a:latin typeface="Consolas-Bold"/>
              </a:rPr>
              <a:t>+=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count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print sum</a:t>
            </a:r>
            <a:endParaRPr lang="en-US" sz="1400" dirty="0">
              <a:latin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267" y="5802500"/>
            <a:ext cx="784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Inventory application : </a:t>
            </a:r>
            <a:r>
              <a:rPr lang="en-US" b="1" dirty="0" smtClean="0"/>
              <a:t>compute aggregate total of </a:t>
            </a:r>
            <a:r>
              <a:rPr lang="en-US" b="1" dirty="0" err="1" smtClean="0"/>
              <a:t>part_keys</a:t>
            </a:r>
            <a:r>
              <a:rPr lang="en-US" b="1" dirty="0" smtClean="0"/>
              <a:t> for all categories in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categories 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4005765"/>
            <a:ext cx="5376332" cy="699912"/>
            <a:chOff x="567267" y="2767931"/>
            <a:chExt cx="5376332" cy="524934"/>
          </a:xfrm>
        </p:grpSpPr>
        <p:sp>
          <p:nvSpPr>
            <p:cNvPr id="7" name="Rectangle 6"/>
            <p:cNvSpPr/>
            <p:nvPr/>
          </p:nvSpPr>
          <p:spPr>
            <a:xfrm>
              <a:off x="567267" y="2784864"/>
              <a:ext cx="3107266" cy="29666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4004732" y="2767931"/>
              <a:ext cx="1938867" cy="524934"/>
            </a:xfrm>
            <a:prstGeom prst="wedgeRoundRectCallout">
              <a:avLst>
                <a:gd name="adj1" fmla="val -63818"/>
                <a:gd name="adj2" fmla="val -1223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Repeated invocation of a </a:t>
              </a:r>
              <a:r>
                <a:rPr lang="en-US" dirty="0" smtClean="0"/>
                <a:t>query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168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Step 1 : Split Loop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37068" y="2696696"/>
            <a:ext cx="4334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categories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en-US" sz="1200" i="1" dirty="0">
                <a:solidFill>
                  <a:srgbClr val="BF0004"/>
                </a:solidFill>
                <a:latin typeface="Consolas-Italic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i="1" dirty="0">
                <a:solidFill>
                  <a:srgbClr val="BF0004"/>
                </a:solidFill>
                <a:latin typeface="Consolas-Italic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i="1" dirty="0">
                <a:solidFill>
                  <a:srgbClr val="BF0004"/>
                </a:solidFill>
                <a:latin typeface="Consolas-Italic"/>
              </a:rPr>
              <a:t>7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..., </a:t>
            </a:r>
            <a:r>
              <a:rPr lang="en-US" sz="1200" i="1" dirty="0">
                <a:solidFill>
                  <a:srgbClr val="BF0004"/>
                </a:solidFill>
                <a:latin typeface="Consolas-Italic"/>
              </a:rPr>
              <a:t>2156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endParaRPr lang="en-US" sz="1200" b="1" dirty="0" smtClean="0">
              <a:solidFill>
                <a:srgbClr val="0000A7"/>
              </a:solidFill>
              <a:latin typeface="Consolas-Bold"/>
            </a:endParaRPr>
          </a:p>
          <a:p>
            <a:r>
              <a:rPr lang="en-US" sz="1200" b="1" dirty="0" smtClean="0">
                <a:solidFill>
                  <a:srgbClr val="0000A7"/>
                </a:solidFill>
                <a:latin typeface="Consolas-Bol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category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categories: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query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"SELECT count(</a:t>
            </a:r>
            <a:r>
              <a:rPr lang="en-US" sz="1200" dirty="0" err="1">
                <a:solidFill>
                  <a:srgbClr val="CC0005"/>
                </a:solidFill>
                <a:latin typeface="Consolas"/>
              </a:rPr>
              <a:t>partkey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)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+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"FROM part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+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"WHERE </a:t>
            </a:r>
            <a:r>
              <a:rPr lang="en-US" sz="1200" dirty="0" err="1">
                <a:solidFill>
                  <a:srgbClr val="CC0005"/>
                </a:solidFill>
                <a:latin typeface="Consolas"/>
              </a:rPr>
              <a:t>p_category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category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count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db.execute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(query)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sum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count</a:t>
            </a:r>
          </a:p>
          <a:p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print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sum</a:t>
            </a:r>
            <a:endParaRPr lang="en-US" sz="1200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2135" y="1564245"/>
            <a:ext cx="4258733" cy="433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categories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[ </a:t>
            </a:r>
            <a:r>
              <a:rPr lang="en-US" sz="1200" i="1" dirty="0">
                <a:solidFill>
                  <a:srgbClr val="BF0004"/>
                </a:solidFill>
                <a:latin typeface="Consolas-Italic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i="1" dirty="0">
                <a:solidFill>
                  <a:srgbClr val="BF0004"/>
                </a:solidFill>
                <a:latin typeface="Consolas-Italic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i="1" dirty="0">
                <a:solidFill>
                  <a:srgbClr val="BF0004"/>
                </a:solidFill>
                <a:latin typeface="Consolas-Italic"/>
              </a:rPr>
              <a:t>7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..., </a:t>
            </a:r>
            <a:r>
              <a:rPr lang="en-US" sz="1200" i="1" dirty="0">
                <a:solidFill>
                  <a:srgbClr val="BF0004"/>
                </a:solidFill>
                <a:latin typeface="Consolas-Italic"/>
              </a:rPr>
              <a:t>2156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]</a:t>
            </a:r>
            <a:endParaRPr lang="en-US" sz="1200" b="1" dirty="0" smtClean="0">
              <a:latin typeface="Consolas"/>
            </a:endParaRP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err="1" smtClean="0">
                <a:latin typeface="Consolas"/>
              </a:rPr>
              <a:t>stmt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 smtClean="0">
                <a:latin typeface="Consolas"/>
              </a:rPr>
              <a:t>dbridge.prepareStatement</a:t>
            </a:r>
            <a:r>
              <a:rPr lang="en-US" sz="1200" dirty="0">
                <a:latin typeface="Consolas"/>
              </a:rPr>
              <a:t>(</a:t>
            </a:r>
          </a:p>
          <a:p>
            <a:r>
              <a:rPr lang="en-US" sz="1200" dirty="0">
                <a:latin typeface="Consolas"/>
              </a:rPr>
              <a:t>    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"SELECT count(</a:t>
            </a:r>
            <a:r>
              <a:rPr lang="en-US" sz="1200" dirty="0" err="1">
                <a:solidFill>
                  <a:srgbClr val="CC0005"/>
                </a:solidFill>
                <a:latin typeface="Consolas"/>
              </a:rPr>
              <a:t>partkey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) "</a:t>
            </a:r>
            <a:r>
              <a:rPr lang="en-US" sz="1200" dirty="0">
                <a:latin typeface="Consolas"/>
              </a:rPr>
              <a:t>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+</a:t>
            </a:r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    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"FROM part "</a:t>
            </a:r>
            <a:r>
              <a:rPr lang="en-US" sz="1200" dirty="0">
                <a:latin typeface="Consolas"/>
              </a:rPr>
              <a:t>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+</a:t>
            </a:r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    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"WHERE </a:t>
            </a:r>
            <a:r>
              <a:rPr lang="en-US" sz="1200" dirty="0" err="1">
                <a:solidFill>
                  <a:srgbClr val="CC0005"/>
                </a:solidFill>
                <a:latin typeface="Consolas"/>
              </a:rPr>
              <a:t>p_category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=?"</a:t>
            </a:r>
            <a:r>
              <a:rPr lang="en-US" sz="1200" dirty="0">
                <a:latin typeface="Consolas"/>
              </a:rPr>
              <a:t>);</a:t>
            </a:r>
          </a:p>
          <a:p>
            <a:r>
              <a:rPr lang="en-US" sz="1200" dirty="0" err="1">
                <a:latin typeface="Consolas"/>
              </a:rPr>
              <a:t>LoopContextTable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lct</a:t>
            </a:r>
            <a:r>
              <a:rPr lang="en-US" sz="1200" dirty="0">
                <a:latin typeface="Consolas"/>
              </a:rPr>
              <a:t>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200" dirty="0">
                <a:latin typeface="Consolas"/>
              </a:rPr>
              <a:t>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new</a:t>
            </a:r>
            <a:r>
              <a:rPr lang="en-US" sz="1200" dirty="0">
                <a:latin typeface="Consolas"/>
              </a:rPr>
              <a:t> LCT()</a:t>
            </a:r>
            <a:r>
              <a:rPr lang="en-US" sz="1200" dirty="0" smtClean="0">
                <a:latin typeface="Consolas"/>
              </a:rPr>
              <a:t>;</a:t>
            </a:r>
            <a:endParaRPr lang="en-US" sz="1200" dirty="0">
              <a:latin typeface="Consolas"/>
            </a:endParaRPr>
          </a:p>
          <a:p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category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categories:</a:t>
            </a:r>
          </a:p>
          <a:p>
            <a:r>
              <a:rPr lang="en-US" sz="1200" dirty="0" smtClean="0">
                <a:latin typeface="Consolas"/>
              </a:rPr>
              <a:t>    </a:t>
            </a:r>
            <a:r>
              <a:rPr lang="en-US" sz="1200" dirty="0" err="1">
                <a:latin typeface="Consolas"/>
              </a:rPr>
              <a:t>LoopContext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ctx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200" dirty="0" err="1">
                <a:latin typeface="Consolas"/>
              </a:rPr>
              <a:t>lct</a:t>
            </a:r>
            <a:r>
              <a:rPr lang="en-US" sz="1200" b="1" dirty="0" err="1">
                <a:solidFill>
                  <a:srgbClr val="0000A7"/>
                </a:solidFill>
                <a:latin typeface="Consolas-Bold"/>
              </a:rPr>
              <a:t>.</a:t>
            </a:r>
            <a:r>
              <a:rPr lang="en-US" sz="1200" dirty="0" err="1">
                <a:latin typeface="Consolas"/>
              </a:rPr>
              <a:t>createContext</a:t>
            </a:r>
            <a:r>
              <a:rPr lang="en-US" sz="1200" dirty="0">
                <a:latin typeface="Consolas"/>
              </a:rPr>
              <a:t>();</a:t>
            </a:r>
          </a:p>
          <a:p>
            <a:r>
              <a:rPr lang="en-US" sz="1200" dirty="0" smtClean="0">
                <a:latin typeface="Consolas"/>
              </a:rPr>
              <a:t>    </a:t>
            </a:r>
            <a:r>
              <a:rPr lang="en-US" sz="1200" dirty="0" err="1" smtClean="0">
                <a:latin typeface="Consolas"/>
              </a:rPr>
              <a:t>stmt</a:t>
            </a:r>
            <a:r>
              <a:rPr lang="en-US" sz="1200" b="1" dirty="0" err="1" smtClean="0">
                <a:solidFill>
                  <a:srgbClr val="0000A7"/>
                </a:solidFill>
                <a:latin typeface="Consolas-Bold"/>
              </a:rPr>
              <a:t>.</a:t>
            </a:r>
            <a:r>
              <a:rPr lang="en-US" sz="1200" dirty="0" err="1" smtClean="0">
                <a:latin typeface="Consolas"/>
              </a:rPr>
              <a:t>set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i="1" dirty="0">
                <a:solidFill>
                  <a:srgbClr val="BF0004"/>
                </a:solidFill>
                <a:latin typeface="Consolas-Italic"/>
              </a:rPr>
              <a:t>1</a:t>
            </a:r>
            <a:r>
              <a:rPr lang="en-US" sz="1200" dirty="0">
                <a:latin typeface="Consolas"/>
              </a:rPr>
              <a:t>, category);</a:t>
            </a:r>
          </a:p>
          <a:p>
            <a:r>
              <a:rPr lang="en-US" sz="1200" dirty="0">
                <a:latin typeface="Consolas"/>
              </a:rPr>
              <a:t>    </a:t>
            </a:r>
            <a:r>
              <a:rPr lang="en-US" sz="1200" dirty="0" err="1">
                <a:latin typeface="Consolas"/>
              </a:rPr>
              <a:t>ctx</a:t>
            </a:r>
            <a:r>
              <a:rPr lang="en-US" sz="1200" b="1" dirty="0" err="1">
                <a:solidFill>
                  <a:srgbClr val="0000A7"/>
                </a:solidFill>
                <a:latin typeface="Consolas-Bold"/>
              </a:rPr>
              <a:t>.</a:t>
            </a:r>
            <a:r>
              <a:rPr lang="en-US" sz="1200" dirty="0" err="1">
                <a:latin typeface="Consolas"/>
              </a:rPr>
              <a:t>setInt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"category"</a:t>
            </a:r>
            <a:r>
              <a:rPr lang="en-US" sz="1200" dirty="0">
                <a:latin typeface="Consolas"/>
              </a:rPr>
              <a:t>, category);</a:t>
            </a:r>
          </a:p>
          <a:p>
            <a:r>
              <a:rPr lang="en-US" sz="1200" dirty="0">
                <a:latin typeface="Consolas"/>
              </a:rPr>
              <a:t>    </a:t>
            </a:r>
            <a:r>
              <a:rPr lang="en-US" sz="1200" dirty="0" err="1">
                <a:latin typeface="Consolas"/>
              </a:rPr>
              <a:t>stmt</a:t>
            </a:r>
            <a:r>
              <a:rPr lang="en-US" sz="1200" b="1" dirty="0" err="1">
                <a:solidFill>
                  <a:srgbClr val="0000A7"/>
                </a:solidFill>
                <a:latin typeface="Consolas-Bold"/>
              </a:rPr>
              <a:t>.</a:t>
            </a:r>
            <a:r>
              <a:rPr lang="en-US" sz="1200" dirty="0" err="1">
                <a:latin typeface="Consolas"/>
              </a:rPr>
              <a:t>addBatch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 err="1">
                <a:latin typeface="Consolas"/>
              </a:rPr>
              <a:t>ctx</a:t>
            </a:r>
            <a:r>
              <a:rPr lang="en-US" sz="1200" dirty="0">
                <a:latin typeface="Consolas"/>
              </a:rPr>
              <a:t>);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 err="1">
                <a:latin typeface="Consolas"/>
              </a:rPr>
              <a:t>stmt</a:t>
            </a:r>
            <a:r>
              <a:rPr lang="en-US" sz="1200" b="1" dirty="0" err="1">
                <a:solidFill>
                  <a:srgbClr val="0000A7"/>
                </a:solidFill>
                <a:latin typeface="Consolas-Bold"/>
              </a:rPr>
              <a:t>.</a:t>
            </a:r>
            <a:r>
              <a:rPr lang="en-US" sz="1200" dirty="0" err="1">
                <a:latin typeface="Consolas"/>
              </a:rPr>
              <a:t>executeBatch</a:t>
            </a:r>
            <a:r>
              <a:rPr lang="en-US" sz="1200" dirty="0">
                <a:latin typeface="Consolas"/>
              </a:rPr>
              <a:t>()</a:t>
            </a:r>
            <a:r>
              <a:rPr lang="en-US" sz="1200" dirty="0" smtClean="0">
                <a:latin typeface="Consolas"/>
              </a:rPr>
              <a:t>;</a:t>
            </a:r>
          </a:p>
          <a:p>
            <a:endParaRPr lang="en-US" sz="1200" dirty="0">
              <a:latin typeface="Consolas"/>
            </a:endParaRPr>
          </a:p>
          <a:p>
            <a:endParaRPr lang="en-US" sz="1200" b="1" dirty="0" smtClean="0">
              <a:solidFill>
                <a:srgbClr val="0000A7"/>
              </a:solidFill>
              <a:latin typeface="Consolas-Bold"/>
            </a:endParaRPr>
          </a:p>
          <a:p>
            <a:r>
              <a:rPr lang="en-US" sz="1200" b="1" dirty="0" smtClean="0">
                <a:solidFill>
                  <a:srgbClr val="0000A7"/>
                </a:solidFill>
                <a:latin typeface="Consolas-Bold"/>
              </a:rPr>
              <a:t>for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 err="1">
                <a:latin typeface="Consolas"/>
              </a:rPr>
              <a:t>LoopContext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ctx</a:t>
            </a:r>
            <a:r>
              <a:rPr lang="en-US" sz="1200" dirty="0">
                <a:latin typeface="Consolas"/>
              </a:rPr>
              <a:t>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: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lct</a:t>
            </a:r>
            <a:r>
              <a:rPr lang="en-US" sz="1200" dirty="0">
                <a:latin typeface="Consolas"/>
              </a:rPr>
              <a:t>) {</a:t>
            </a:r>
          </a:p>
          <a:p>
            <a:r>
              <a:rPr lang="en-US" sz="1200" dirty="0">
                <a:latin typeface="Consolas"/>
              </a:rPr>
              <a:t>    category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ctx</a:t>
            </a:r>
            <a:r>
              <a:rPr lang="en-US" sz="1200" b="1" dirty="0" err="1">
                <a:solidFill>
                  <a:srgbClr val="0000A7"/>
                </a:solidFill>
                <a:latin typeface="Consolas-Bold"/>
              </a:rPr>
              <a:t>.</a:t>
            </a:r>
            <a:r>
              <a:rPr lang="en-US" sz="1200" dirty="0" err="1">
                <a:latin typeface="Consolas"/>
              </a:rPr>
              <a:t>getInt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>
                <a:solidFill>
                  <a:srgbClr val="CC0005"/>
                </a:solidFill>
                <a:latin typeface="Consolas"/>
              </a:rPr>
              <a:t>"category"</a:t>
            </a:r>
            <a:r>
              <a:rPr lang="en-US" sz="1200" dirty="0">
                <a:latin typeface="Consolas"/>
              </a:rPr>
              <a:t>);</a:t>
            </a:r>
          </a:p>
          <a:p>
            <a:r>
              <a:rPr lang="en-US" sz="1200" dirty="0">
                <a:latin typeface="Consolas"/>
              </a:rPr>
              <a:t>    </a:t>
            </a:r>
            <a:r>
              <a:rPr lang="en-US" sz="1200" dirty="0" smtClean="0">
                <a:latin typeface="Consolas"/>
              </a:rPr>
              <a:t>count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=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stmt</a:t>
            </a:r>
            <a:r>
              <a:rPr lang="en-US" sz="1200" b="1" dirty="0" err="1">
                <a:solidFill>
                  <a:srgbClr val="0000A7"/>
                </a:solidFill>
                <a:latin typeface="Consolas-Bold"/>
              </a:rPr>
              <a:t>.</a:t>
            </a:r>
            <a:r>
              <a:rPr lang="en-US" sz="1200" dirty="0" err="1">
                <a:latin typeface="Consolas"/>
              </a:rPr>
              <a:t>getResultSet</a:t>
            </a:r>
            <a:r>
              <a:rPr lang="en-US" sz="1200" dirty="0">
                <a:latin typeface="Consolas"/>
              </a:rPr>
              <a:t>(</a:t>
            </a:r>
            <a:r>
              <a:rPr lang="en-US" sz="1200" dirty="0" err="1">
                <a:latin typeface="Consolas"/>
              </a:rPr>
              <a:t>ctx</a:t>
            </a:r>
            <a:r>
              <a:rPr lang="en-US" sz="1200" dirty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    sum </a:t>
            </a:r>
            <a:r>
              <a:rPr lang="en-US" sz="1200" b="1" dirty="0">
                <a:solidFill>
                  <a:srgbClr val="0000A7"/>
                </a:solidFill>
                <a:latin typeface="Consolas-Bold"/>
              </a:rPr>
              <a:t>+=</a:t>
            </a:r>
            <a:r>
              <a:rPr lang="en-US" sz="1200" dirty="0">
                <a:latin typeface="Consolas"/>
              </a:rPr>
              <a:t> count;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</a:rPr>
              <a:t>p</a:t>
            </a:r>
            <a:r>
              <a:rPr lang="en-US" sz="1200" dirty="0" smtClean="0">
                <a:latin typeface="Consolas"/>
              </a:rPr>
              <a:t>rint sum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 rot="19217824">
            <a:off x="4004733" y="2811492"/>
            <a:ext cx="567267" cy="575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125291">
            <a:off x="4004734" y="4565361"/>
            <a:ext cx="567267" cy="575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535" y="4386519"/>
            <a:ext cx="3793066" cy="28240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16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1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2134" y="1907827"/>
            <a:ext cx="3793066" cy="195297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17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1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92134" y="4454252"/>
            <a:ext cx="3793066" cy="1066016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16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1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92135" y="3945469"/>
            <a:ext cx="3793066" cy="38382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600" y="3031626"/>
            <a:ext cx="3793066" cy="91384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17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1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1600" y="3968832"/>
            <a:ext cx="3793066" cy="38382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063942" y="3763722"/>
            <a:ext cx="567267" cy="575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Options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375" y="1825625"/>
            <a:ext cx="7953375" cy="142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Alvin Cheung’s Query Synthesis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7375" y="3406775"/>
            <a:ext cx="7953375" cy="142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Sudarshan’s</a:t>
            </a:r>
            <a:r>
              <a:rPr lang="en-US" dirty="0" smtClean="0"/>
              <a:t> </a:t>
            </a:r>
            <a:r>
              <a:rPr lang="en-US" dirty="0" err="1" smtClean="0"/>
              <a:t>DBridge</a:t>
            </a:r>
            <a:r>
              <a:rPr lang="en-US" dirty="0" smtClean="0"/>
              <a:t> (Query Batching)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7375" y="4987925"/>
            <a:ext cx="7953375" cy="142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Torsten</a:t>
            </a:r>
            <a:r>
              <a:rPr lang="en-US" dirty="0" smtClean="0"/>
              <a:t> </a:t>
            </a:r>
            <a:r>
              <a:rPr lang="en-US" dirty="0" err="1" smtClean="0"/>
              <a:t>Gurst’s</a:t>
            </a:r>
            <a:r>
              <a:rPr lang="en-US" dirty="0" smtClean="0"/>
              <a:t> </a:t>
            </a:r>
            <a:r>
              <a:rPr lang="en-US" dirty="0"/>
              <a:t>FERRY LINQ </a:t>
            </a:r>
            <a:r>
              <a:rPr lang="en-US" dirty="0" smtClean="0"/>
              <a:t>(Query Embedding)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Options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375" y="1825625"/>
            <a:ext cx="7953375" cy="2001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Alvin Cheung’s Query Synthesis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7375" y="4267200"/>
            <a:ext cx="7953375" cy="2149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LINQ </a:t>
            </a:r>
            <a:r>
              <a:rPr lang="en-US" dirty="0" smtClean="0"/>
              <a:t>(Query Embedding)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9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Synthesis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2225047"/>
            <a:ext cx="4330673" cy="3498235"/>
          </a:xfrm>
        </p:spPr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List&lt;User&gt;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getRoleUser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listUsers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&lt;&gt;()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users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b="1" dirty="0" err="1">
                <a:solidFill>
                  <a:srgbClr val="6B0001"/>
                </a:solidFill>
                <a:latin typeface="Courier-Bold"/>
              </a:rPr>
              <a:t>this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userDao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getUsers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dirty="0">
                <a:solidFill>
                  <a:srgbClr val="565656"/>
                </a:solidFill>
                <a:latin typeface="Courier"/>
              </a:rPr>
              <a:t>// Query : SELECT * FROM users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Role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roles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b="1" dirty="0" err="1">
                <a:solidFill>
                  <a:srgbClr val="6B0001"/>
                </a:solidFill>
                <a:latin typeface="Courier-Bold"/>
              </a:rPr>
              <a:t>this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roleDao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getRoles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dirty="0">
                <a:solidFill>
                  <a:srgbClr val="565656"/>
                </a:solidFill>
                <a:latin typeface="Courier"/>
              </a:rPr>
              <a:t>// Query &gt; SELECT * FROM roles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 u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users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Roles r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roles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u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roleId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().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equals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roleId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()))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fi-FI" sz="1100" dirty="0">
                <a:solidFill>
                  <a:srgbClr val="000000"/>
                </a:solidFill>
                <a:latin typeface="Courier"/>
              </a:rPr>
              <a:t>                U </a:t>
            </a:r>
            <a:r>
              <a:rPr lang="fi-FI" sz="1100" dirty="0" err="1">
                <a:solidFill>
                  <a:srgbClr val="000000"/>
                </a:solidFill>
                <a:latin typeface="Courier"/>
              </a:rPr>
              <a:t>userok</a:t>
            </a:r>
            <a:r>
              <a:rPr lang="fi-FI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i-FI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i-FI" sz="1100" dirty="0">
                <a:solidFill>
                  <a:srgbClr val="000000"/>
                </a:solidFill>
                <a:latin typeface="Courier"/>
              </a:rPr>
              <a:t> u</a:t>
            </a:r>
            <a:r>
              <a:rPr lang="fi-FI" sz="1100" dirty="0">
                <a:solidFill>
                  <a:srgbClr val="6B006D"/>
                </a:solidFill>
                <a:latin typeface="Courier"/>
              </a:rPr>
              <a:t>;</a:t>
            </a:r>
            <a:endParaRPr lang="fi-FI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000000"/>
                </a:solidFill>
                <a:latin typeface="Courier"/>
              </a:rPr>
              <a:t>                </a:t>
            </a:r>
            <a:r>
              <a:rPr lang="it-IT" sz="1100" dirty="0" err="1">
                <a:solidFill>
                  <a:srgbClr val="000000"/>
                </a:solidFill>
                <a:latin typeface="Courier"/>
              </a:rPr>
              <a:t>listUsers</a:t>
            </a:r>
            <a:r>
              <a:rPr lang="it-IT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it-IT" sz="1100" dirty="0" err="1">
                <a:solidFill>
                  <a:srgbClr val="000000"/>
                </a:solidFill>
                <a:latin typeface="Courier"/>
              </a:rPr>
              <a:t>add</a:t>
            </a:r>
            <a:r>
              <a:rPr lang="it-IT" sz="11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it-IT" sz="1100" dirty="0" err="1">
                <a:solidFill>
                  <a:srgbClr val="000000"/>
                </a:solidFill>
                <a:latin typeface="Courier"/>
              </a:rPr>
              <a:t>userok</a:t>
            </a:r>
            <a:r>
              <a:rPr lang="it-IT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;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it-IT" sz="1100" dirty="0" smtClean="0">
                <a:solidFill>
                  <a:srgbClr val="6B006D"/>
                </a:solidFill>
                <a:latin typeface="Courier"/>
              </a:rPr>
              <a:t>}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6B006D"/>
                </a:solidFill>
                <a:latin typeface="Courier"/>
              </a:rPr>
              <a:t> </a:t>
            </a:r>
            <a:r>
              <a:rPr lang="it-IT" sz="1100" dirty="0" smtClean="0">
                <a:solidFill>
                  <a:srgbClr val="6B006D"/>
                </a:solidFill>
                <a:latin typeface="Courier"/>
              </a:rPr>
              <a:t>   </a:t>
            </a:r>
            <a:r>
              <a:rPr lang="en-US" sz="1100" b="1" dirty="0" smtClean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it-IT" sz="1100" dirty="0" err="1" smtClean="0">
                <a:solidFill>
                  <a:srgbClr val="000000"/>
                </a:solidFill>
                <a:latin typeface="Courier"/>
              </a:rPr>
              <a:t>listUsers</a:t>
            </a:r>
            <a:r>
              <a:rPr lang="it-IT" sz="1100" dirty="0" smtClean="0">
                <a:solidFill>
                  <a:srgbClr val="000000"/>
                </a:solidFill>
                <a:latin typeface="Courier"/>
              </a:rPr>
              <a:t>;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it-IT" sz="1100" dirty="0">
                <a:solidFill>
                  <a:srgbClr val="6B006D"/>
                </a:solidFill>
                <a:latin typeface="Courier"/>
              </a:rPr>
              <a:t>}</a:t>
            </a:r>
            <a:endParaRPr lang="it-IT" sz="11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762053" y="4484272"/>
            <a:ext cx="3994500" cy="1631698"/>
          </a:xfrm>
        </p:spPr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List&lt;User&gt;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getRoleUser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{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1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User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listUsers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db</a:t>
            </a:r>
            <a:r>
              <a:rPr lang="en-US" sz="11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executeQuery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(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"SELECT u"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+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hr-HR" sz="11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hr-HR" sz="1100" dirty="0">
                <a:solidFill>
                  <a:srgbClr val="0000DF"/>
                </a:solidFill>
                <a:latin typeface="Courier"/>
              </a:rPr>
              <a:t>"FROM users u , roles r"</a:t>
            </a:r>
            <a:r>
              <a:rPr lang="hr-HR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hr-HR" sz="1100" dirty="0">
                <a:solidFill>
                  <a:srgbClr val="6D6F24"/>
                </a:solidFill>
                <a:latin typeface="Courier"/>
              </a:rPr>
              <a:t>+</a:t>
            </a:r>
            <a:endParaRPr lang="hr-HR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"WHERE </a:t>
            </a:r>
            <a:r>
              <a:rPr lang="en-US" sz="1100" dirty="0" err="1">
                <a:solidFill>
                  <a:srgbClr val="0000DF"/>
                </a:solidFill>
                <a:latin typeface="Courier"/>
              </a:rPr>
              <a:t>u.roleId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 == </a:t>
            </a:r>
            <a:r>
              <a:rPr lang="en-US" sz="1100" dirty="0" err="1">
                <a:solidFill>
                  <a:srgbClr val="0000DF"/>
                </a:solidFill>
                <a:latin typeface="Courier"/>
              </a:rPr>
              <a:t>r.roleId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+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"ORDER BY </a:t>
            </a:r>
            <a:r>
              <a:rPr lang="en-US" sz="1100" dirty="0" err="1">
                <a:solidFill>
                  <a:srgbClr val="0000DF"/>
                </a:solidFill>
                <a:latin typeface="Courier"/>
              </a:rPr>
              <a:t>u.roleId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, </a:t>
            </a:r>
            <a:r>
              <a:rPr lang="en-US" sz="1100" dirty="0" err="1">
                <a:solidFill>
                  <a:srgbClr val="0000DF"/>
                </a:solidFill>
                <a:latin typeface="Courier"/>
              </a:rPr>
              <a:t>r.roleId</a:t>
            </a:r>
            <a:r>
              <a:rPr lang="en-US" sz="1100" dirty="0">
                <a:solidFill>
                  <a:srgbClr val="0000DF"/>
                </a:solidFill>
                <a:latin typeface="Courier"/>
              </a:rPr>
              <a:t>"</a:t>
            </a:r>
            <a:r>
              <a:rPr lang="en-US" sz="11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100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"/>
              </a:rPr>
              <a:t>listUsers</a:t>
            </a:r>
            <a:r>
              <a:rPr lang="en-US" sz="1100" dirty="0">
                <a:solidFill>
                  <a:srgbClr val="6B006D"/>
                </a:solidFill>
                <a:latin typeface="Courier"/>
              </a:rPr>
              <a:t>;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6B006D"/>
                </a:solidFill>
                <a:latin typeface="Courier"/>
              </a:rPr>
              <a:t>}</a:t>
            </a:r>
            <a:endParaRPr lang="en-US" sz="1100" dirty="0">
              <a:solidFill>
                <a:srgbClr val="000000"/>
              </a:solidFill>
              <a:latin typeface="Courier"/>
            </a:endParaRPr>
          </a:p>
          <a:p>
            <a:endParaRPr lang="en-US" sz="1200" dirty="0"/>
          </a:p>
        </p:txBody>
      </p:sp>
      <p:pic>
        <p:nvPicPr>
          <p:cNvPr id="6" name="Picture 5" descr="post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07" y="2433442"/>
            <a:ext cx="3898900" cy="1845733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6" idx="2"/>
            <a:endCxn id="5" idx="0"/>
          </p:cNvCxnSpPr>
          <p:nvPr/>
        </p:nvCxnSpPr>
        <p:spPr>
          <a:xfrm rot="16200000" flipH="1">
            <a:off x="6656232" y="4381200"/>
            <a:ext cx="205097" cy="10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17113" y="3654027"/>
            <a:ext cx="6916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5733" y="5300121"/>
            <a:ext cx="27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Java Hibernate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5733" y="1552049"/>
            <a:ext cx="44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 all users for which a role exists</a:t>
            </a:r>
          </a:p>
          <a:p>
            <a:pPr algn="ctr"/>
            <a:r>
              <a:rPr lang="en-US" b="1" dirty="0"/>
              <a:t>(</a:t>
            </a:r>
            <a:r>
              <a:rPr lang="en-US" b="1" dirty="0" smtClean="0"/>
              <a:t>Query 2)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082020" y="1618017"/>
            <a:ext cx="3674533" cy="677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declarative intent from code fragment as a post-condition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33174" y="5943604"/>
            <a:ext cx="3674533" cy="677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Translate the post-condition into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49933" y="2747149"/>
            <a:ext cx="1331606" cy="19071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SQL Code from post-condition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41227" y="2747149"/>
            <a:ext cx="1639466" cy="1907169"/>
            <a:chOff x="1841227" y="2747149"/>
            <a:chExt cx="1639466" cy="1907169"/>
          </a:xfrm>
        </p:grpSpPr>
        <p:sp>
          <p:nvSpPr>
            <p:cNvPr id="5" name="Rectangle 4"/>
            <p:cNvSpPr/>
            <p:nvPr/>
          </p:nvSpPr>
          <p:spPr>
            <a:xfrm>
              <a:off x="1841227" y="2747149"/>
              <a:ext cx="1331606" cy="1907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 Verification Conditions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5" idx="3"/>
              <a:endCxn id="7" idx="1"/>
            </p:cNvCxnSpPr>
            <p:nvPr/>
          </p:nvCxnSpPr>
          <p:spPr>
            <a:xfrm>
              <a:off x="3172833" y="3700734"/>
              <a:ext cx="3078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480693" y="2747149"/>
            <a:ext cx="2253034" cy="1907169"/>
            <a:chOff x="3480693" y="2747149"/>
            <a:chExt cx="2253034" cy="1907169"/>
          </a:xfrm>
        </p:grpSpPr>
        <p:sp>
          <p:nvSpPr>
            <p:cNvPr id="7" name="Rectangle 6"/>
            <p:cNvSpPr/>
            <p:nvPr/>
          </p:nvSpPr>
          <p:spPr>
            <a:xfrm>
              <a:off x="3480693" y="2747149"/>
              <a:ext cx="1804301" cy="1907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Produce search space of valid loop invariants and</a:t>
              </a:r>
            </a:p>
            <a:p>
              <a:pPr algn="ctr"/>
              <a:r>
                <a:rPr lang="en-US" dirty="0" smtClean="0"/>
                <a:t>post-conditions</a:t>
              </a:r>
            </a:p>
            <a:p>
              <a:pPr algn="ctr"/>
              <a:r>
                <a:rPr lang="en-US" dirty="0" smtClean="0"/>
                <a:t>candidates 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7" idx="3"/>
              <a:endCxn id="22" idx="1"/>
            </p:cNvCxnSpPr>
            <p:nvPr/>
          </p:nvCxnSpPr>
          <p:spPr>
            <a:xfrm>
              <a:off x="5284994" y="3700734"/>
              <a:ext cx="4487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3727" y="2747149"/>
            <a:ext cx="1816206" cy="1907169"/>
            <a:chOff x="5733727" y="2747149"/>
            <a:chExt cx="1816206" cy="1907169"/>
          </a:xfrm>
        </p:grpSpPr>
        <p:sp>
          <p:nvSpPr>
            <p:cNvPr id="22" name="Rectangle 21"/>
            <p:cNvSpPr/>
            <p:nvPr/>
          </p:nvSpPr>
          <p:spPr>
            <a:xfrm>
              <a:off x="5733727" y="2747149"/>
              <a:ext cx="1441123" cy="1907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Pick </a:t>
              </a:r>
              <a:r>
                <a:rPr lang="en-US" b="1" dirty="0" smtClean="0"/>
                <a:t>one</a:t>
              </a:r>
              <a:r>
                <a:rPr lang="en-US" dirty="0" smtClean="0"/>
                <a:t> valid candidate set of invariants and post-condition</a:t>
              </a:r>
              <a:endParaRPr lang="en-US" b="1" dirty="0"/>
            </a:p>
          </p:txBody>
        </p:sp>
        <p:cxnSp>
          <p:nvCxnSpPr>
            <p:cNvPr id="29" name="Straight Arrow Connector 28"/>
            <p:cNvCxnSpPr>
              <a:stCxn id="22" idx="3"/>
              <a:endCxn id="8" idx="1"/>
            </p:cNvCxnSpPr>
            <p:nvPr/>
          </p:nvCxnSpPr>
          <p:spPr>
            <a:xfrm>
              <a:off x="7174849" y="3700733"/>
              <a:ext cx="3750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507030" y="4802050"/>
            <a:ext cx="4343399" cy="1346723"/>
            <a:chOff x="1786469" y="3612757"/>
            <a:chExt cx="4343399" cy="1010042"/>
          </a:xfrm>
        </p:grpSpPr>
        <p:sp>
          <p:nvSpPr>
            <p:cNvPr id="3" name="Right Brace 2"/>
            <p:cNvSpPr/>
            <p:nvPr/>
          </p:nvSpPr>
          <p:spPr>
            <a:xfrm rot="5400000">
              <a:off x="3787576" y="1730180"/>
              <a:ext cx="391979" cy="4157133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86469" y="4123266"/>
              <a:ext cx="4343399" cy="49953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Exponential time algorithm. May take minutes for some code fragments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4907" y="2747149"/>
            <a:ext cx="1706320" cy="1907169"/>
            <a:chOff x="134907" y="2747149"/>
            <a:chExt cx="1706320" cy="1907169"/>
          </a:xfrm>
        </p:grpSpPr>
        <p:sp>
          <p:nvSpPr>
            <p:cNvPr id="13" name="Rectangle 12"/>
            <p:cNvSpPr/>
            <p:nvPr/>
          </p:nvSpPr>
          <p:spPr>
            <a:xfrm>
              <a:off x="134907" y="2747149"/>
              <a:ext cx="1331606" cy="1907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Identify code fragment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3"/>
              <a:endCxn id="5" idx="1"/>
            </p:cNvCxnSpPr>
            <p:nvPr/>
          </p:nvCxnSpPr>
          <p:spPr>
            <a:xfrm>
              <a:off x="1466513" y="3700734"/>
              <a:ext cx="3747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238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7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1754</TotalTime>
  <Words>1806</Words>
  <Application>Microsoft Macintosh PowerPoint</Application>
  <PresentationFormat>On-screen Show (4:3)</PresentationFormat>
  <Paragraphs>345</Paragraphs>
  <Slides>43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Clarity</vt:lpstr>
      <vt:lpstr>Program Analysis &amp; FORWARD</vt:lpstr>
      <vt:lpstr>PowerPoint Presentation</vt:lpstr>
      <vt:lpstr>PowerPoint Presentation</vt:lpstr>
      <vt:lpstr>Goal</vt:lpstr>
      <vt:lpstr>Available Options</vt:lpstr>
      <vt:lpstr>Query SYNTHESIS</vt:lpstr>
      <vt:lpstr>Query Synthesis</vt:lpstr>
      <vt:lpstr>Translation Process</vt:lpstr>
      <vt:lpstr>LINQ</vt:lpstr>
      <vt:lpstr>LINQ Example</vt:lpstr>
      <vt:lpstr>LINQ Architecture</vt:lpstr>
      <vt:lpstr>LINQ Nested Result</vt:lpstr>
      <vt:lpstr>Comparison</vt:lpstr>
      <vt:lpstr>Choose Query Synthesis</vt:lpstr>
      <vt:lpstr>Convert to Kernel Code</vt:lpstr>
      <vt:lpstr>Generate VCs</vt:lpstr>
      <vt:lpstr>Theory of Ordered Relations</vt:lpstr>
      <vt:lpstr>Generate and validate post-condition</vt:lpstr>
      <vt:lpstr>Generate and validate post-condition</vt:lpstr>
      <vt:lpstr>PowerPoint Presentation</vt:lpstr>
      <vt:lpstr>Alvin Cheung Nested Example</vt:lpstr>
      <vt:lpstr>PowerPoint Presentation</vt:lpstr>
      <vt:lpstr>We are now stuck</vt:lpstr>
      <vt:lpstr>Backup Slides</vt:lpstr>
      <vt:lpstr>Inner Loop</vt:lpstr>
      <vt:lpstr>Outer Loop</vt:lpstr>
      <vt:lpstr>Outer loop</vt:lpstr>
      <vt:lpstr>Translate to FORWARD algebra</vt:lpstr>
      <vt:lpstr>Performance Evaluation</vt:lpstr>
      <vt:lpstr>LINQ Example</vt:lpstr>
      <vt:lpstr>LINQ Architecture</vt:lpstr>
      <vt:lpstr>Avalanche-safe generated queries</vt:lpstr>
      <vt:lpstr>Relational Encoding of XML trees</vt:lpstr>
      <vt:lpstr>Students Example (Nesting)</vt:lpstr>
      <vt:lpstr>Comparison</vt:lpstr>
      <vt:lpstr>Alvin Cheung Contains Example</vt:lpstr>
      <vt:lpstr>Verification Conditions</vt:lpstr>
      <vt:lpstr>Loop Invariant &amp; Post-Conditions</vt:lpstr>
      <vt:lpstr>Translation to SQL</vt:lpstr>
      <vt:lpstr>QUERY BATCHING</vt:lpstr>
      <vt:lpstr>Example : Inventory Application</vt:lpstr>
      <vt:lpstr>Step 1 : Split Loop</vt:lpstr>
      <vt:lpstr>Available Options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54</cp:revision>
  <dcterms:created xsi:type="dcterms:W3CDTF">2015-10-19T17:00:52Z</dcterms:created>
  <dcterms:modified xsi:type="dcterms:W3CDTF">2015-10-30T22:57:04Z</dcterms:modified>
</cp:coreProperties>
</file>