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58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B76C0-933B-ED47-AB00-422A022B863E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B2B9E-7735-EC42-8A73-DA436380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2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The previous</a:t>
            </a:r>
            <a:r>
              <a:rPr lang="en-US" sz="1800" baseline="0" dirty="0" smtClean="0"/>
              <a:t> example was synthetic and unlikely in a real application, which would more likely use a parameterized function.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50EEC-F9F5-6849-B168-CBCA22CC26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0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Pseudo code =&gt; make leaps of reasoning in how lists are populated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5E27-9331-D143-8294-C42453834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7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A077-0FB0-6841-88F6-212939B53BD7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EA6-C3BA-1C41-B07E-55B5758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9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A077-0FB0-6841-88F6-212939B53BD7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EA6-C3BA-1C41-B07E-55B5758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0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A077-0FB0-6841-88F6-212939B53BD7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EA6-C3BA-1C41-B07E-55B5758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4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A077-0FB0-6841-88F6-212939B53BD7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EA6-C3BA-1C41-B07E-55B5758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3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A077-0FB0-6841-88F6-212939B53BD7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EA6-C3BA-1C41-B07E-55B5758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3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A077-0FB0-6841-88F6-212939B53BD7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EA6-C3BA-1C41-B07E-55B5758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6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A077-0FB0-6841-88F6-212939B53BD7}" type="datetimeFigureOut">
              <a:rPr lang="en-US" smtClean="0"/>
              <a:t>11/5/15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EA6-C3BA-1C41-B07E-55B5758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7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A077-0FB0-6841-88F6-212939B53BD7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EA6-C3BA-1C41-B07E-55B5758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2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A077-0FB0-6841-88F6-212939B53BD7}" type="datetimeFigureOut">
              <a:rPr lang="en-US" smtClean="0"/>
              <a:t>11/5/15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EA6-C3BA-1C41-B07E-55B5758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A077-0FB0-6841-88F6-212939B53BD7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EA6-C3BA-1C41-B07E-55B5758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9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A077-0FB0-6841-88F6-212939B53BD7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EA6-C3BA-1C41-B07E-55B5758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2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7A077-0FB0-6841-88F6-212939B53BD7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7EA6-C3BA-1C41-B07E-55B5758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8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 &amp; FORWARD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0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Parameterized </a:t>
            </a:r>
            <a:r>
              <a:rPr lang="en-US" sz="3600" dirty="0" smtClean="0"/>
              <a:t>Query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1" y="2065869"/>
            <a:ext cx="43637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</a:pPr>
            <a:r>
              <a:rPr lang="en-US" sz="1400" b="1" dirty="0" smtClean="0">
                <a:solidFill>
                  <a:srgbClr val="AB6464"/>
                </a:solidFill>
                <a:latin typeface="Courier-Bold"/>
              </a:rPr>
              <a:t>Public list </a:t>
            </a:r>
            <a:r>
              <a:rPr lang="en-US" sz="1400" b="1" dirty="0" err="1" smtClean="0">
                <a:solidFill>
                  <a:srgbClr val="AB6464"/>
                </a:solidFill>
                <a:latin typeface="Courier-Bold"/>
              </a:rPr>
              <a:t>getNation</a:t>
            </a:r>
            <a:r>
              <a:rPr lang="en-US" sz="1400" b="1" dirty="0" smtClean="0">
                <a:solidFill>
                  <a:srgbClr val="AB6464"/>
                </a:solidFill>
                <a:latin typeface="Courier-Bold"/>
              </a:rPr>
              <a:t>(</a:t>
            </a:r>
            <a:r>
              <a:rPr lang="en-US" sz="1400" b="1" dirty="0" err="1" smtClean="0">
                <a:solidFill>
                  <a:srgbClr val="AB6464"/>
                </a:solidFill>
                <a:latin typeface="Courier-Bold"/>
              </a:rPr>
              <a:t>int</a:t>
            </a:r>
            <a:r>
              <a:rPr lang="en-US" sz="1400" b="1" dirty="0" smtClean="0">
                <a:solidFill>
                  <a:srgbClr val="AB6464"/>
                </a:solidFill>
                <a:latin typeface="Courier-Bold"/>
              </a:rPr>
              <a:t> key) {</a:t>
            </a:r>
          </a:p>
          <a:p>
            <a:pPr lvl="0">
              <a:buClr>
                <a:srgbClr val="000000"/>
              </a:buClr>
            </a:pPr>
            <a:r>
              <a:rPr lang="en-US" sz="1400" b="1" dirty="0" smtClean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400" dirty="0" smtClean="0">
                <a:latin typeface="Courier"/>
              </a:rPr>
              <a:t> </a:t>
            </a:r>
            <a:r>
              <a:rPr lang="en-US" sz="1400" dirty="0" smtClean="0">
                <a:latin typeface="Courier"/>
              </a:rPr>
              <a:t>result 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 smtClean="0">
                <a:latin typeface="Courier"/>
              </a:rPr>
              <a:t>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new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 smtClean="0">
                <a:latin typeface="Courier"/>
              </a:rPr>
              <a:t>ArrayList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400" b="1" dirty="0" smtClean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400" dirty="0" smtClean="0">
                <a:latin typeface="Courier"/>
              </a:rPr>
              <a:t> </a:t>
            </a:r>
            <a:r>
              <a:rPr lang="en-US" sz="1400" dirty="0" smtClean="0">
                <a:latin typeface="Courier"/>
              </a:rPr>
              <a:t>nations 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 smtClean="0">
                <a:latin typeface="Courier"/>
              </a:rPr>
              <a:t> </a:t>
            </a:r>
            <a:r>
              <a:rPr lang="en-US" sz="1400" dirty="0" err="1" smtClean="0">
                <a:latin typeface="Courier"/>
              </a:rPr>
              <a:t>nationDao</a:t>
            </a:r>
            <a:r>
              <a:rPr lang="en-US" sz="14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 smtClean="0">
                <a:latin typeface="Courier"/>
              </a:rPr>
              <a:t>getNations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;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    </a:t>
            </a:r>
            <a:endParaRPr lang="en-US" sz="1400" b="1" dirty="0">
              <a:solidFill>
                <a:srgbClr val="6B0001"/>
              </a:solidFill>
              <a:latin typeface="Courier-Bold"/>
            </a:endParaRPr>
          </a:p>
          <a:p>
            <a:pPr lvl="0">
              <a:buClr>
                <a:srgbClr val="000000"/>
              </a:buClr>
            </a:pP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400" dirty="0" smtClean="0">
                <a:latin typeface="Courier"/>
              </a:rPr>
              <a:t> 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 smtClean="0">
                <a:latin typeface="Courier"/>
              </a:rPr>
              <a:t>Nation n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smtClean="0">
                <a:latin typeface="Courier"/>
              </a:rPr>
              <a:t>nation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dirty="0" smtClean="0">
                <a:latin typeface="Courier"/>
              </a:rPr>
              <a:t> 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{</a:t>
            </a:r>
          </a:p>
          <a:p>
            <a:pPr lvl="0">
              <a:buClr>
                <a:srgbClr val="000000"/>
              </a:buClr>
            </a:pP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   if (</a:t>
            </a:r>
            <a:r>
              <a:rPr lang="en-US" sz="1400" dirty="0" err="1" smtClean="0">
                <a:solidFill>
                  <a:srgbClr val="6B006D"/>
                </a:solidFill>
                <a:latin typeface="Courier"/>
              </a:rPr>
              <a:t>n.getNationKey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() 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== key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) 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{</a:t>
            </a:r>
          </a:p>
          <a:p>
            <a:pPr lvl="0">
              <a:buClr>
                <a:srgbClr val="000000"/>
              </a:buClr>
            </a:pPr>
            <a:r>
              <a:rPr lang="en-US" sz="1400" dirty="0">
                <a:solidFill>
                  <a:srgbClr val="6B006D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     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 </a:t>
            </a:r>
            <a:r>
              <a:rPr lang="it-IT" sz="1400" dirty="0" err="1" smtClean="0">
                <a:latin typeface="Courier"/>
              </a:rPr>
              <a:t>result.add</a:t>
            </a:r>
            <a:r>
              <a:rPr lang="it-IT" sz="1400" dirty="0" smtClean="0">
                <a:latin typeface="Courier"/>
              </a:rPr>
              <a:t>(</a:t>
            </a:r>
            <a:r>
              <a:rPr lang="it-IT" sz="1400" dirty="0">
                <a:latin typeface="Courier"/>
              </a:rPr>
              <a:t>n</a:t>
            </a:r>
            <a:r>
              <a:rPr lang="it-IT" sz="1400" dirty="0" smtClean="0">
                <a:latin typeface="Courier"/>
              </a:rPr>
              <a:t>);</a:t>
            </a:r>
            <a:endParaRPr lang="en-US" sz="1400" dirty="0" smtClean="0">
              <a:solidFill>
                <a:srgbClr val="6B006D"/>
              </a:solidFill>
              <a:latin typeface="Courier"/>
            </a:endParaRPr>
          </a:p>
          <a:p>
            <a:pPr lvl="0">
              <a:buClr>
                <a:srgbClr val="000000"/>
              </a:buClr>
            </a:pP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   }   </a:t>
            </a:r>
            <a:endParaRPr lang="en-US" sz="1400" dirty="0">
              <a:latin typeface="Courier"/>
            </a:endParaRPr>
          </a:p>
          <a:p>
            <a:pPr lvl="0">
              <a:buClr>
                <a:srgbClr val="000000"/>
              </a:buClr>
            </a:pPr>
            <a:r>
              <a:rPr lang="it-IT" sz="1400" dirty="0" smtClean="0">
                <a:solidFill>
                  <a:srgbClr val="6B006D"/>
                </a:solidFill>
                <a:latin typeface="Courier"/>
              </a:rPr>
              <a:t>}</a:t>
            </a:r>
          </a:p>
          <a:p>
            <a:pPr lvl="0">
              <a:buClr>
                <a:srgbClr val="000000"/>
              </a:buClr>
            </a:pPr>
            <a:r>
              <a:rPr lang="it-IT" sz="1400" b="1" dirty="0" err="1" smtClean="0">
                <a:solidFill>
                  <a:srgbClr val="6B006D"/>
                </a:solidFill>
                <a:latin typeface="Courier"/>
              </a:rPr>
              <a:t>return</a:t>
            </a:r>
            <a:r>
              <a:rPr lang="it-IT" sz="1400" dirty="0" smtClean="0">
                <a:solidFill>
                  <a:srgbClr val="6B006D"/>
                </a:solidFill>
                <a:latin typeface="Courier"/>
              </a:rPr>
              <a:t> </a:t>
            </a:r>
            <a:r>
              <a:rPr lang="it-IT" sz="1400" dirty="0" err="1" smtClean="0">
                <a:solidFill>
                  <a:srgbClr val="6B006D"/>
                </a:solidFill>
                <a:latin typeface="Courier"/>
              </a:rPr>
              <a:t>result</a:t>
            </a:r>
            <a:r>
              <a:rPr lang="it-IT" sz="1400" dirty="0" smtClean="0">
                <a:solidFill>
                  <a:srgbClr val="6B006D"/>
                </a:solidFill>
                <a:latin typeface="Courier"/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it-IT" sz="1400" dirty="0">
                <a:solidFill>
                  <a:srgbClr val="6B006D"/>
                </a:solidFill>
                <a:latin typeface="Courier"/>
              </a:rPr>
              <a:t>}</a:t>
            </a:r>
            <a:endParaRPr lang="it-IT" sz="1400" dirty="0">
              <a:solidFill>
                <a:srgbClr val="6B006D"/>
              </a:solidFill>
              <a:latin typeface="Courier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686472" y="2308581"/>
            <a:ext cx="3457529" cy="1315608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Clr>
                <a:srgbClr val="000000"/>
              </a:buClr>
            </a:pPr>
            <a:r>
              <a:rPr lang="it-IT" b="1" dirty="0" err="1">
                <a:solidFill>
                  <a:srgbClr val="6B006D"/>
                </a:solidFill>
                <a:latin typeface="Courier"/>
              </a:rPr>
              <a:t>return</a:t>
            </a:r>
            <a:r>
              <a:rPr lang="it-IT" dirty="0">
                <a:solidFill>
                  <a:srgbClr val="6B006D"/>
                </a:solidFill>
                <a:latin typeface="Courier"/>
              </a:rPr>
              <a:t> </a:t>
            </a:r>
            <a:r>
              <a:rPr lang="en-US" dirty="0" err="1" smtClean="0">
                <a:latin typeface="Courier"/>
              </a:rPr>
              <a:t>db</a:t>
            </a:r>
            <a:r>
              <a:rPr lang="en-US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dirty="0" err="1" smtClean="0">
                <a:latin typeface="Courier"/>
              </a:rPr>
              <a:t>executeQuery</a:t>
            </a:r>
            <a:r>
              <a:rPr lang="en-US" dirty="0" smtClean="0">
                <a:solidFill>
                  <a:srgbClr val="6D6F24"/>
                </a:solidFill>
                <a:latin typeface="Courier"/>
              </a:rPr>
              <a:t>(</a:t>
            </a:r>
            <a:endParaRPr lang="en-US" dirty="0" smtClean="0">
              <a:latin typeface="Courier"/>
            </a:endParaRPr>
          </a:p>
          <a:p>
            <a:pPr>
              <a:buClr>
                <a:srgbClr val="000000"/>
              </a:buClr>
            </a:pPr>
            <a:r>
              <a:rPr lang="en-US" dirty="0" smtClean="0">
                <a:solidFill>
                  <a:srgbClr val="0000DF"/>
                </a:solidFill>
                <a:latin typeface="Courier"/>
              </a:rPr>
              <a:t>   "SELECT </a:t>
            </a:r>
            <a:r>
              <a:rPr lang="en-US" dirty="0">
                <a:solidFill>
                  <a:srgbClr val="0000DF"/>
                </a:solidFill>
                <a:latin typeface="Courier"/>
              </a:rPr>
              <a:t>n</a:t>
            </a:r>
            <a:r>
              <a:rPr lang="en-US" dirty="0" smtClean="0">
                <a:solidFill>
                  <a:srgbClr val="0000DF"/>
                </a:solidFill>
                <a:latin typeface="Courier"/>
              </a:rPr>
              <a:t>"</a:t>
            </a:r>
            <a:r>
              <a:rPr lang="en-US" dirty="0" smtClean="0">
                <a:latin typeface="Courier"/>
              </a:rPr>
              <a:t> </a:t>
            </a:r>
            <a:r>
              <a:rPr lang="en-US" dirty="0" smtClean="0">
                <a:solidFill>
                  <a:srgbClr val="6D6F24"/>
                </a:solidFill>
                <a:latin typeface="Courier"/>
              </a:rPr>
              <a:t>+</a:t>
            </a:r>
            <a:endParaRPr lang="en-US" dirty="0" smtClean="0">
              <a:latin typeface="Courier"/>
            </a:endParaRPr>
          </a:p>
          <a:p>
            <a:pPr>
              <a:buClr>
                <a:srgbClr val="000000"/>
              </a:buClr>
            </a:pPr>
            <a:r>
              <a:rPr lang="hr-HR" dirty="0" smtClean="0">
                <a:solidFill>
                  <a:srgbClr val="0000DF"/>
                </a:solidFill>
                <a:latin typeface="Courier"/>
              </a:rPr>
              <a:t>   "FROM </a:t>
            </a:r>
            <a:r>
              <a:rPr lang="hr-HR" dirty="0">
                <a:solidFill>
                  <a:srgbClr val="0000DF"/>
                </a:solidFill>
                <a:latin typeface="Courier"/>
              </a:rPr>
              <a:t>N</a:t>
            </a:r>
            <a:r>
              <a:rPr lang="hr-HR" dirty="0" smtClean="0">
                <a:solidFill>
                  <a:srgbClr val="0000DF"/>
                </a:solidFill>
                <a:latin typeface="Courier"/>
              </a:rPr>
              <a:t>ations </a:t>
            </a:r>
            <a:r>
              <a:rPr lang="hr-HR" dirty="0">
                <a:solidFill>
                  <a:srgbClr val="0000DF"/>
                </a:solidFill>
                <a:latin typeface="Courier"/>
              </a:rPr>
              <a:t>n</a:t>
            </a:r>
            <a:r>
              <a:rPr lang="hr-HR" dirty="0" smtClean="0">
                <a:solidFill>
                  <a:srgbClr val="0000DF"/>
                </a:solidFill>
                <a:latin typeface="Courier"/>
              </a:rPr>
              <a:t>"</a:t>
            </a:r>
            <a:r>
              <a:rPr lang="hr-HR" dirty="0" smtClean="0">
                <a:latin typeface="Courier"/>
              </a:rPr>
              <a:t> </a:t>
            </a:r>
            <a:r>
              <a:rPr lang="hr-HR" dirty="0" smtClean="0">
                <a:solidFill>
                  <a:srgbClr val="6D6F24"/>
                </a:solidFill>
                <a:latin typeface="Courier"/>
              </a:rPr>
              <a:t>+</a:t>
            </a:r>
            <a:endParaRPr lang="hr-HR" dirty="0" smtClean="0">
              <a:latin typeface="Courier"/>
            </a:endParaRPr>
          </a:p>
          <a:p>
            <a:pPr>
              <a:buClr>
                <a:srgbClr val="000000"/>
              </a:buClr>
            </a:pPr>
            <a:r>
              <a:rPr lang="en-US" dirty="0" smtClean="0">
                <a:solidFill>
                  <a:srgbClr val="0000DF"/>
                </a:solidFill>
                <a:latin typeface="Courier"/>
              </a:rPr>
              <a:t>   "WHERE </a:t>
            </a:r>
            <a:r>
              <a:rPr lang="en-US" dirty="0" err="1" smtClean="0">
                <a:solidFill>
                  <a:srgbClr val="0000DF"/>
                </a:solidFill>
                <a:latin typeface="Courier"/>
              </a:rPr>
              <a:t>n.nation_key</a:t>
            </a:r>
            <a:r>
              <a:rPr lang="en-US" dirty="0" smtClean="0">
                <a:solidFill>
                  <a:srgbClr val="0000DF"/>
                </a:solidFill>
                <a:latin typeface="Courier"/>
              </a:rPr>
              <a:t> == </a:t>
            </a:r>
            <a:r>
              <a:rPr lang="en-US" dirty="0" smtClean="0">
                <a:solidFill>
                  <a:srgbClr val="0000DF"/>
                </a:solidFill>
                <a:latin typeface="Courier"/>
              </a:rPr>
              <a:t>?</a:t>
            </a:r>
            <a:r>
              <a:rPr lang="hr-HR" dirty="0" smtClean="0">
                <a:solidFill>
                  <a:srgbClr val="0000DF"/>
                </a:solidFill>
                <a:latin typeface="Courier"/>
              </a:rPr>
              <a:t>”, key</a:t>
            </a:r>
            <a:r>
              <a:rPr lang="en-US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dirty="0" smtClean="0">
              <a:latin typeface="Courier"/>
            </a:endParaRPr>
          </a:p>
          <a:p>
            <a:endParaRPr lang="en-US" dirty="0"/>
          </a:p>
        </p:txBody>
      </p:sp>
      <p:cxnSp>
        <p:nvCxnSpPr>
          <p:cNvPr id="10" name="Straight Arrow Connector 9"/>
          <p:cNvCxnSpPr>
            <a:stCxn id="3" idx="3"/>
            <a:endCxn id="7" idx="1"/>
          </p:cNvCxnSpPr>
          <p:nvPr/>
        </p:nvCxnSpPr>
        <p:spPr>
          <a:xfrm flipV="1">
            <a:off x="4592320" y="2966385"/>
            <a:ext cx="1094152" cy="222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3206956" y="3574488"/>
            <a:ext cx="1667933" cy="474133"/>
          </a:xfrm>
          <a:prstGeom prst="wedgeRectCallout">
            <a:avLst>
              <a:gd name="adj1" fmla="val -73625"/>
              <a:gd name="adj2" fmla="val -684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288922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</a:t>
            </a:r>
            <a:r>
              <a:rPr lang="en-US" dirty="0" smtClean="0"/>
              <a:t>Query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2319" y="1716191"/>
            <a:ext cx="6920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"/>
              </a:rPr>
              <a:t>getSumTotalForNation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(Nation nation) 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{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dirty="0" err="1">
                <a:solidFill>
                  <a:srgbClr val="AB6464"/>
                </a:solidFill>
                <a:latin typeface="Courie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nationKey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nation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getKey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customers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customerDao</a:t>
            </a:r>
            <a:r>
              <a:rPr lang="en-US" sz="14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getCustForNation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 err="1" smtClean="0">
                <a:solidFill>
                  <a:srgbClr val="6D6F24"/>
                </a:solidFill>
                <a:latin typeface="Courier"/>
              </a:rPr>
              <a:t>nationKey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b="1" dirty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orders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orderDao</a:t>
            </a:r>
            <a:r>
              <a:rPr lang="en-US" sz="14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getAllOrders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()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dirty="0" err="1">
                <a:solidFill>
                  <a:srgbClr val="AB6464"/>
                </a:solidFill>
                <a:latin typeface="Courie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sum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107D02"/>
                </a:solidFill>
                <a:latin typeface="Courier"/>
              </a:rPr>
              <a:t>0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Customer c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customers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Order o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orders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)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c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getCustKey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o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getCustRef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))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	sum 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+=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o</a:t>
            </a:r>
            <a:r>
              <a:rPr lang="en-US" sz="14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"/>
              </a:rPr>
              <a:t>getTotalPrice</a:t>
            </a:r>
            <a:r>
              <a:rPr lang="en-US" sz="1400" dirty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sum</a:t>
            </a:r>
            <a:r>
              <a:rPr lang="en-US" sz="1400" dirty="0">
                <a:solidFill>
                  <a:srgbClr val="6B006D"/>
                </a:solidFill>
                <a:latin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r>
              <a:rPr lang="en-US" sz="1400" dirty="0">
                <a:solidFill>
                  <a:srgbClr val="6B006D"/>
                </a:solidFill>
                <a:latin typeface="Courier"/>
              </a:rPr>
              <a:t>}</a:t>
            </a:r>
            <a:endParaRPr lang="en-US" sz="1400" dirty="0">
              <a:solidFill>
                <a:srgbClr val="000000"/>
              </a:solidFill>
              <a:latin typeface="Courier"/>
            </a:endParaRPr>
          </a:p>
          <a:p>
            <a:endParaRPr lang="en-US" sz="1400" dirty="0"/>
          </a:p>
        </p:txBody>
      </p:sp>
      <p:sp>
        <p:nvSpPr>
          <p:cNvPr id="9" name="Rectangular Callout 8"/>
          <p:cNvSpPr/>
          <p:nvPr/>
        </p:nvSpPr>
        <p:spPr>
          <a:xfrm>
            <a:off x="6180602" y="2611816"/>
            <a:ext cx="2692400" cy="985520"/>
          </a:xfrm>
          <a:prstGeom prst="wedgeRectCallout">
            <a:avLst>
              <a:gd name="adj1" fmla="val -62500"/>
              <a:gd name="adj2" fmla="val 215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unclear how query synthesis handlers outer references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6221" y="4393847"/>
            <a:ext cx="6981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8000"/>
                </a:solidFill>
                <a:latin typeface="Courier"/>
              </a:rPr>
              <a:t>getSumTotalForNation</a:t>
            </a:r>
            <a:r>
              <a:rPr lang="en-US" dirty="0" smtClean="0">
                <a:solidFill>
                  <a:srgbClr val="008000"/>
                </a:solidFill>
                <a:latin typeface="Courier"/>
              </a:rPr>
              <a:t>(Nation nation) {</a:t>
            </a:r>
            <a:endParaRPr lang="en-US" b="1" dirty="0" smtClean="0">
              <a:solidFill>
                <a:srgbClr val="008000"/>
              </a:solidFill>
              <a:latin typeface="Courier-Bold"/>
            </a:endParaRPr>
          </a:p>
          <a:p>
            <a:pPr lvl="1"/>
            <a:r>
              <a:rPr lang="en-US" b="1" dirty="0" smtClean="0">
                <a:solidFill>
                  <a:srgbClr val="008000"/>
                </a:solidFill>
                <a:latin typeface="Courier-Bold"/>
              </a:rPr>
              <a:t>Return</a:t>
            </a:r>
            <a:r>
              <a:rPr lang="en-US" dirty="0" smtClean="0">
                <a:solidFill>
                  <a:srgbClr val="008000"/>
                </a:solidFill>
                <a:latin typeface="Courier-Bold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urier-Bold"/>
              </a:rPr>
              <a:t>forward.executeQuery</a:t>
            </a:r>
            <a:r>
              <a:rPr lang="en-US" dirty="0" smtClean="0">
                <a:solidFill>
                  <a:srgbClr val="008000"/>
                </a:solidFill>
                <a:latin typeface="Courier-Bold"/>
              </a:rPr>
              <a:t>(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Courier-Bold"/>
              </a:rPr>
              <a:t>"SELECT sum(</a:t>
            </a:r>
            <a:r>
              <a:rPr lang="en-US" dirty="0" err="1" smtClean="0">
                <a:solidFill>
                  <a:srgbClr val="008000"/>
                </a:solidFill>
                <a:latin typeface="Courier-Bold"/>
              </a:rPr>
              <a:t>o.total_price</a:t>
            </a:r>
            <a:r>
              <a:rPr lang="en-US" dirty="0" smtClean="0">
                <a:solidFill>
                  <a:srgbClr val="008000"/>
                </a:solidFill>
                <a:latin typeface="Courier-Bold"/>
              </a:rPr>
              <a:t>) as </a:t>
            </a:r>
            <a:r>
              <a:rPr lang="en-US" dirty="0" err="1" smtClean="0">
                <a:solidFill>
                  <a:srgbClr val="008000"/>
                </a:solidFill>
                <a:latin typeface="Courier-Bold"/>
              </a:rPr>
              <a:t>sumTotal</a:t>
            </a:r>
            <a:endParaRPr lang="en-US" dirty="0" smtClean="0">
              <a:solidFill>
                <a:srgbClr val="008000"/>
              </a:solidFill>
              <a:latin typeface="Courier-Bold"/>
            </a:endParaRP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Courier-Bold"/>
              </a:rPr>
              <a:t>FROM Orders o, Customers c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Courier-Bold"/>
              </a:rPr>
              <a:t>WHERE </a:t>
            </a:r>
            <a:r>
              <a:rPr lang="en-US" dirty="0" err="1" smtClean="0">
                <a:solidFill>
                  <a:srgbClr val="008000"/>
                </a:solidFill>
                <a:latin typeface="Courier-Bold"/>
              </a:rPr>
              <a:t>o.cust_ref</a:t>
            </a:r>
            <a:r>
              <a:rPr lang="en-US" dirty="0" smtClean="0">
                <a:solidFill>
                  <a:srgbClr val="008000"/>
                </a:solidFill>
                <a:latin typeface="Courier-Bold"/>
              </a:rPr>
              <a:t> = </a:t>
            </a:r>
            <a:r>
              <a:rPr lang="en-US" dirty="0" err="1" smtClean="0">
                <a:solidFill>
                  <a:srgbClr val="008000"/>
                </a:solidFill>
                <a:latin typeface="Courier-Bold"/>
              </a:rPr>
              <a:t>c.cust_key</a:t>
            </a:r>
            <a:endParaRPr lang="en-US" dirty="0" smtClean="0">
              <a:solidFill>
                <a:srgbClr val="008000"/>
              </a:solidFill>
              <a:latin typeface="Courier-Bold"/>
            </a:endParaRP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Courier-Bold"/>
              </a:rPr>
              <a:t>AND </a:t>
            </a:r>
            <a:r>
              <a:rPr lang="en-US" dirty="0" err="1" smtClean="0">
                <a:solidFill>
                  <a:srgbClr val="008000"/>
                </a:solidFill>
                <a:latin typeface="Courier-Bold"/>
              </a:rPr>
              <a:t>c.nation_ref</a:t>
            </a:r>
            <a:r>
              <a:rPr lang="en-US" dirty="0" smtClean="0">
                <a:solidFill>
                  <a:srgbClr val="008000"/>
                </a:solidFill>
                <a:latin typeface="Courier-Bold"/>
              </a:rPr>
              <a:t> = ?", </a:t>
            </a:r>
            <a:r>
              <a:rPr lang="en-US" dirty="0" err="1" smtClean="0">
                <a:solidFill>
                  <a:srgbClr val="008000"/>
                </a:solidFill>
                <a:latin typeface="Courier-Bold"/>
              </a:rPr>
              <a:t>nation.getKey</a:t>
            </a:r>
            <a:r>
              <a:rPr lang="en-US" dirty="0" smtClean="0">
                <a:solidFill>
                  <a:srgbClr val="008000"/>
                </a:solidFill>
                <a:latin typeface="Courier-Bold"/>
              </a:rPr>
              <a:t>());</a:t>
            </a:r>
          </a:p>
          <a:p>
            <a:r>
              <a:rPr lang="en-US" dirty="0">
                <a:solidFill>
                  <a:srgbClr val="008000"/>
                </a:solidFill>
                <a:latin typeface="Courier-Bold"/>
              </a:rPr>
              <a:t>}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8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with Nesting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3250" y="5080001"/>
            <a:ext cx="6170083" cy="1655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292934"/>
                </a:solidFill>
                <a:latin typeface="Courier-Bold"/>
              </a:rPr>
              <a:t>return</a:t>
            </a:r>
            <a:r>
              <a:rPr lang="en-US" sz="1800" b="1" dirty="0" smtClean="0">
                <a:solidFill>
                  <a:srgbClr val="6B0001"/>
                </a:solidFill>
                <a:latin typeface="Courier-Bold"/>
              </a:rPr>
              <a:t> </a:t>
            </a:r>
            <a:r>
              <a:rPr lang="en-US" sz="1800" dirty="0" err="1" smtClean="0">
                <a:latin typeface="Courier-Bold"/>
              </a:rPr>
              <a:t>forward.executeQuery</a:t>
            </a:r>
            <a:r>
              <a:rPr lang="en-US" sz="1800" b="1" dirty="0" smtClean="0">
                <a:solidFill>
                  <a:srgbClr val="6B0001"/>
                </a:solidFill>
                <a:latin typeface="Courier-Bold"/>
              </a:rPr>
              <a:t>(“SELECT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srgbClr val="6B0001"/>
                </a:solidFill>
                <a:latin typeface="Courier-Bold"/>
              </a:rPr>
              <a:t>s</a:t>
            </a:r>
            <a:r>
              <a:rPr lang="en-US" sz="1800" dirty="0" smtClean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dirty="0" smtClean="0">
                <a:solidFill>
                  <a:srgbClr val="6D6F24"/>
                </a:solidFill>
                <a:latin typeface="Courier"/>
              </a:rPr>
              <a:t>(</a:t>
            </a:r>
            <a:endParaRPr lang="en-US" sz="1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800" b="1" dirty="0" smtClean="0">
                <a:solidFill>
                  <a:srgbClr val="6B0001"/>
                </a:solidFill>
                <a:latin typeface="Courier-Bold"/>
              </a:rPr>
              <a:t>SELECT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 smtClean="0">
                <a:solidFill>
                  <a:srgbClr val="6B0001"/>
                </a:solidFill>
                <a:latin typeface="Courier-Bold"/>
              </a:rPr>
              <a:t>c</a:t>
            </a:r>
            <a:r>
              <a:rPr lang="en-US" sz="18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</a:rPr>
              <a:t>cid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srgbClr val="6B0001"/>
                </a:solidFill>
                <a:latin typeface="Courier-Bold"/>
              </a:rPr>
              <a:t>FROM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Courses </a:t>
            </a:r>
            <a:r>
              <a:rPr lang="en-US" sz="18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srgbClr val="6B0001"/>
                </a:solidFill>
                <a:latin typeface="Courier-Bold"/>
              </a:rPr>
              <a:t>c</a:t>
            </a:r>
            <a:endParaRPr lang="en-US" sz="1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800" b="1" dirty="0" smtClean="0">
                <a:solidFill>
                  <a:srgbClr val="6B0001"/>
                </a:solidFill>
                <a:latin typeface="Courier-Bold"/>
              </a:rPr>
              <a:t>WHERE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6B0001"/>
                </a:solidFill>
                <a:latin typeface="Courier-Bold"/>
              </a:rPr>
              <a:t>c</a:t>
            </a:r>
            <a:r>
              <a:rPr lang="en-US" sz="1800" dirty="0" err="1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</a:rPr>
              <a:t>sid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err="1" smtClean="0">
                <a:solidFill>
                  <a:srgbClr val="6B0001"/>
                </a:solidFill>
                <a:latin typeface="Courier-Bold"/>
              </a:rPr>
              <a:t>s</a:t>
            </a:r>
            <a:r>
              <a:rPr lang="en-US" sz="18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</a:rPr>
              <a:t>sid</a:t>
            </a:r>
            <a:r>
              <a:rPr lang="en-US" sz="180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</a:rPr>
              <a:t>cids</a:t>
            </a:r>
            <a:endParaRPr lang="en-US" sz="1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6B0001"/>
                </a:solidFill>
                <a:latin typeface="Courier-Bold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Students </a:t>
            </a:r>
            <a:r>
              <a:rPr lang="en-US" sz="1800" b="1" dirty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b="1" dirty="0" smtClean="0">
                <a:solidFill>
                  <a:srgbClr val="6B0001"/>
                </a:solidFill>
                <a:latin typeface="Courier-Bold"/>
              </a:rPr>
              <a:t>s</a:t>
            </a:r>
            <a:r>
              <a:rPr lang="en-US" sz="1800" dirty="0" smtClean="0">
                <a:solidFill>
                  <a:srgbClr val="6D6F24"/>
                </a:solidFill>
                <a:latin typeface="Courier"/>
              </a:rPr>
              <a:t>;</a:t>
            </a:r>
            <a:r>
              <a:rPr lang="en-US" sz="1800" dirty="0" smtClean="0">
                <a:solidFill>
                  <a:srgbClr val="6D6F24"/>
                </a:solidFill>
                <a:latin typeface="Courier"/>
                <a:sym typeface="Wingdings"/>
              </a:rPr>
              <a:t>”);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199" y="1381126"/>
            <a:ext cx="83534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List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findCoursesForStudents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() {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List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listSC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= new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ArrayList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()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List students = query (“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SELECT * FROM students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“);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List enrollments = query (“</a:t>
            </a:r>
            <a:r>
              <a:rPr lang="en-US" sz="1400" dirty="0" smtClean="0">
                <a:solidFill>
                  <a:srgbClr val="6D6F24"/>
                </a:solidFill>
                <a:latin typeface="Courier"/>
              </a:rPr>
              <a:t>SELECT * FROM enrollments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”);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for (Student student : students) </a:t>
            </a:r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{</a:t>
            </a:r>
            <a:endParaRPr lang="en-US" sz="140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cids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new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ArrayList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Enrollment enrollment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enrollments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{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    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if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student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sid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==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enrollment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sid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{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</a:p>
          <a:p>
            <a:pPr lvl="1"/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       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cids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add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enrollment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cid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}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}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listSC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add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1" dirty="0">
                <a:solidFill>
                  <a:srgbClr val="6B0001"/>
                </a:solidFill>
                <a:latin typeface="Courier-Bold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StudentWithCids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student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cids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))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pPr lvl="1"/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}</a:t>
            </a:r>
          </a:p>
          <a:p>
            <a:pPr lvl="1"/>
            <a:r>
              <a:rPr lang="en-US" sz="1400" dirty="0" smtClean="0">
                <a:solidFill>
                  <a:srgbClr val="6B006D"/>
                </a:solidFill>
                <a:latin typeface="Courier"/>
              </a:rPr>
              <a:t>return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listSC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}</a:t>
            </a:r>
            <a:endParaRPr lang="en-US" sz="1400" dirty="0"/>
          </a:p>
        </p:txBody>
      </p:sp>
      <p:sp>
        <p:nvSpPr>
          <p:cNvPr id="11" name="Down Arrow 10"/>
          <p:cNvSpPr/>
          <p:nvPr/>
        </p:nvSpPr>
        <p:spPr>
          <a:xfrm>
            <a:off x="1306209" y="4240009"/>
            <a:ext cx="6159500" cy="67967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Rewrite to SQL++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9176" y="1381126"/>
            <a:ext cx="316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 Application Progra</a:t>
            </a:r>
            <a:r>
              <a:rPr lang="en-US" b="1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5748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Objects</a:t>
            </a:r>
            <a:endParaRPr lang="en-US" dirty="0"/>
          </a:p>
        </p:txBody>
      </p:sp>
      <p:pic>
        <p:nvPicPr>
          <p:cNvPr id="4" name="Picture 3" descr="Screen Shot 2015-11-05 at 6.55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1" y="1137142"/>
            <a:ext cx="7869324" cy="54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06413"/>
            <a:ext cx="5414753" cy="6918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Complex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799404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public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List getSumTotal3Years(List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selectedNations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{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sumTotals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new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ArrayList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Query query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session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createQuery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sz="1400" b="0" dirty="0" smtClean="0">
                <a:solidFill>
                  <a:srgbClr val="0000DF"/>
                </a:solidFill>
                <a:latin typeface="Courier"/>
              </a:rPr>
              <a:t>"SELECT </a:t>
            </a:r>
            <a:r>
              <a:rPr lang="en-US" sz="1400" b="0" dirty="0" err="1" smtClean="0">
                <a:solidFill>
                  <a:srgbClr val="0000DF"/>
                </a:solidFill>
                <a:latin typeface="Courier"/>
              </a:rPr>
              <a:t>order_year</a:t>
            </a:r>
            <a:r>
              <a:rPr lang="en-US" sz="1400" b="0" dirty="0" smtClean="0">
                <a:solidFill>
                  <a:srgbClr val="0000DF"/>
                </a:solidFill>
                <a:latin typeface="Courier"/>
              </a:rPr>
              <a:t>, sum(</a:t>
            </a:r>
            <a:r>
              <a:rPr lang="en-US" sz="1400" b="0" dirty="0" err="1" smtClean="0">
                <a:solidFill>
                  <a:srgbClr val="0000DF"/>
                </a:solidFill>
                <a:latin typeface="Courier"/>
              </a:rPr>
              <a:t>o.total_price</a:t>
            </a:r>
            <a:r>
              <a:rPr lang="en-US" sz="1400" b="0" dirty="0" smtClean="0">
                <a:solidFill>
                  <a:srgbClr val="0000DF"/>
                </a:solidFill>
                <a:latin typeface="Courier"/>
              </a:rPr>
              <a:t>) as </a:t>
            </a:r>
            <a:r>
              <a:rPr lang="en-US" sz="1400" b="0" dirty="0" err="1" smtClean="0">
                <a:solidFill>
                  <a:srgbClr val="0000DF"/>
                </a:solidFill>
                <a:latin typeface="Courier"/>
              </a:rPr>
              <a:t>sumTotal</a:t>
            </a:r>
            <a:r>
              <a:rPr lang="en-US" sz="1400" b="0" dirty="0" smtClean="0">
                <a:solidFill>
                  <a:srgbClr val="0F4DFF"/>
                </a:solidFill>
                <a:latin typeface="Courier"/>
              </a:rPr>
              <a:t>\n</a:t>
            </a:r>
            <a:r>
              <a:rPr lang="en-US" sz="1400" b="0" dirty="0" smtClean="0">
                <a:solidFill>
                  <a:srgbClr val="0000DF"/>
                </a:solidFill>
                <a:latin typeface="Courier"/>
              </a:rPr>
              <a:t>"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+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0000DF"/>
                </a:solidFill>
                <a:latin typeface="Courier"/>
              </a:rPr>
              <a:t>"FROM Orders o, Customers c</a:t>
            </a:r>
            <a:r>
              <a:rPr lang="en-US" sz="1400" b="0" dirty="0" smtClean="0">
                <a:solidFill>
                  <a:srgbClr val="0F4DFF"/>
                </a:solidFill>
                <a:latin typeface="Courier"/>
              </a:rPr>
              <a:t>\n</a:t>
            </a:r>
            <a:r>
              <a:rPr lang="en-US" sz="1400" b="0" dirty="0" smtClean="0">
                <a:solidFill>
                  <a:srgbClr val="0000DF"/>
                </a:solidFill>
                <a:latin typeface="Courier"/>
              </a:rPr>
              <a:t>"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+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0000DF"/>
                </a:solidFill>
                <a:latin typeface="Courier"/>
              </a:rPr>
              <a:t>"WHERE </a:t>
            </a:r>
            <a:r>
              <a:rPr lang="en-US" sz="1400" b="0" dirty="0" err="1" smtClean="0">
                <a:solidFill>
                  <a:srgbClr val="0000DF"/>
                </a:solidFill>
                <a:latin typeface="Courier"/>
              </a:rPr>
              <a:t>o.cust_ref</a:t>
            </a:r>
            <a:r>
              <a:rPr lang="en-US" sz="1400" b="0" dirty="0" smtClean="0">
                <a:solidFill>
                  <a:srgbClr val="0000DF"/>
                </a:solidFill>
                <a:latin typeface="Courier"/>
              </a:rPr>
              <a:t> = </a:t>
            </a:r>
            <a:r>
              <a:rPr lang="en-US" sz="1400" b="0" dirty="0" err="1" smtClean="0">
                <a:solidFill>
                  <a:srgbClr val="0000DF"/>
                </a:solidFill>
                <a:latin typeface="Courier"/>
              </a:rPr>
              <a:t>c.cust_key</a:t>
            </a:r>
            <a:r>
              <a:rPr lang="en-US" sz="1400" b="0" dirty="0" smtClean="0">
                <a:solidFill>
                  <a:srgbClr val="0F4DFF"/>
                </a:solidFill>
                <a:latin typeface="Courier"/>
              </a:rPr>
              <a:t>\n</a:t>
            </a:r>
            <a:r>
              <a:rPr lang="en-US" sz="1400" b="0" dirty="0" smtClean="0">
                <a:solidFill>
                  <a:srgbClr val="0000DF"/>
                </a:solidFill>
                <a:latin typeface="Courier"/>
              </a:rPr>
              <a:t>"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+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0000DF"/>
                </a:solidFill>
                <a:latin typeface="Courier"/>
              </a:rPr>
              <a:t>"AND </a:t>
            </a:r>
            <a:r>
              <a:rPr lang="en-US" sz="1400" b="0" dirty="0" err="1" smtClean="0">
                <a:solidFill>
                  <a:srgbClr val="0000DF"/>
                </a:solidFill>
                <a:latin typeface="Courier"/>
              </a:rPr>
              <a:t>c.nation_ref</a:t>
            </a:r>
            <a:r>
              <a:rPr lang="en-US" sz="1400" b="0" dirty="0" smtClean="0">
                <a:solidFill>
                  <a:srgbClr val="0000DF"/>
                </a:solidFill>
                <a:latin typeface="Courier"/>
              </a:rPr>
              <a:t> = :nation</a:t>
            </a:r>
            <a:r>
              <a:rPr lang="en-US" sz="1400" b="0" dirty="0" smtClean="0">
                <a:solidFill>
                  <a:srgbClr val="0F4DFF"/>
                </a:solidFill>
                <a:latin typeface="Courier"/>
              </a:rPr>
              <a:t>\n</a:t>
            </a:r>
            <a:r>
              <a:rPr lang="en-US" sz="1400" b="0" dirty="0" smtClean="0">
                <a:solidFill>
                  <a:srgbClr val="0000DF"/>
                </a:solidFill>
                <a:latin typeface="Courier"/>
              </a:rPr>
              <a:t>"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+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0000DF"/>
                </a:solidFill>
                <a:latin typeface="Courier"/>
              </a:rPr>
              <a:t>"GROUP BY </a:t>
            </a:r>
            <a:r>
              <a:rPr lang="en-US" sz="1400" b="0" dirty="0" err="1" smtClean="0">
                <a:solidFill>
                  <a:srgbClr val="0000DF"/>
                </a:solidFill>
                <a:latin typeface="Courier"/>
              </a:rPr>
              <a:t>o.order_year</a:t>
            </a:r>
            <a:r>
              <a:rPr lang="en-US" sz="1400" b="0" dirty="0" smtClean="0">
                <a:solidFill>
                  <a:srgbClr val="0F4DFF"/>
                </a:solidFill>
                <a:latin typeface="Courier"/>
              </a:rPr>
              <a:t>\n</a:t>
            </a:r>
            <a:r>
              <a:rPr lang="en-US" sz="1400" b="0" dirty="0" smtClean="0">
                <a:solidFill>
                  <a:srgbClr val="0000DF"/>
                </a:solidFill>
                <a:latin typeface="Courier"/>
              </a:rPr>
              <a:t>"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+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0000DF"/>
                </a:solidFill>
                <a:latin typeface="Courier"/>
              </a:rPr>
              <a:t>"ORDER BY </a:t>
            </a:r>
            <a:r>
              <a:rPr lang="en-US" sz="1400" b="0" dirty="0" err="1" smtClean="0">
                <a:solidFill>
                  <a:srgbClr val="0000DF"/>
                </a:solidFill>
                <a:latin typeface="Courier"/>
              </a:rPr>
              <a:t>sumTotal</a:t>
            </a:r>
            <a:r>
              <a:rPr lang="en-US" sz="1400" b="0" dirty="0" smtClean="0">
                <a:solidFill>
                  <a:srgbClr val="0000DF"/>
                </a:solidFill>
                <a:latin typeface="Courier"/>
              </a:rPr>
              <a:t> DESC</a:t>
            </a:r>
            <a:r>
              <a:rPr lang="en-US" sz="1400" b="0" dirty="0" smtClean="0">
                <a:solidFill>
                  <a:srgbClr val="0F4DFF"/>
                </a:solidFill>
                <a:latin typeface="Courier"/>
              </a:rPr>
              <a:t>\n</a:t>
            </a:r>
            <a:r>
              <a:rPr lang="en-US" sz="1400" b="0" dirty="0" smtClean="0">
                <a:solidFill>
                  <a:srgbClr val="0000DF"/>
                </a:solidFill>
                <a:latin typeface="Courier"/>
              </a:rPr>
              <a:t>"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+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0000DF"/>
                </a:solidFill>
                <a:latin typeface="Courier"/>
              </a:rPr>
              <a:t>"LIMIT 3"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for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Nation nation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selectedNations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{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query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setInt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smtClean="0">
                <a:solidFill>
                  <a:srgbClr val="0000DF"/>
                </a:solidFill>
                <a:latin typeface="Courier"/>
              </a:rPr>
              <a:t>"nation"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nation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getNationKey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())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rgbClr val="AB6464"/>
                </a:solidFill>
                <a:latin typeface="Courier-Bold"/>
              </a:rPr>
              <a:t>List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pairs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Pair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q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list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()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sumTotals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add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Pair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of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nation</a:t>
            </a:r>
            <a:r>
              <a:rPr lang="en-US" sz="1400" b="0" dirty="0" err="1" smtClean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pairs</a:t>
            </a:r>
            <a:r>
              <a:rPr lang="en-US" sz="1400" b="0" dirty="0" smtClean="0">
                <a:solidFill>
                  <a:srgbClr val="6D6F24"/>
                </a:solidFill>
                <a:latin typeface="Courier"/>
              </a:rPr>
              <a:t>))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}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6B0001"/>
                </a:solidFill>
                <a:latin typeface="Courier-Bold"/>
              </a:rPr>
              <a:t>return</a:t>
            </a: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Courier"/>
              </a:rPr>
              <a:t>sumTotals</a:t>
            </a:r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400" b="0" dirty="0" smtClean="0">
                <a:solidFill>
                  <a:srgbClr val="6B006D"/>
                </a:solidFill>
                <a:latin typeface="Courier"/>
              </a:rPr>
              <a:t>}</a:t>
            </a:r>
            <a:endParaRPr lang="en-US" sz="14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410200" y="2853720"/>
            <a:ext cx="3733800" cy="4004280"/>
          </a:xfrm>
          <a:prstGeom prst="rect">
            <a:avLst/>
          </a:prstGeom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6B0001"/>
                </a:solidFill>
                <a:latin typeface="Courier-Bold"/>
              </a:rPr>
              <a:t>S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ELECT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n</a:t>
            </a:r>
            <a:r>
              <a:rPr lang="en-US" sz="12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nation_key</a:t>
            </a:r>
            <a:r>
              <a:rPr lang="en-US" sz="1200" dirty="0" smtClean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n</a:t>
            </a:r>
            <a:r>
              <a:rPr lang="en-US" sz="12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en-US" sz="1200" dirty="0" smtClean="0">
                <a:solidFill>
                  <a:srgbClr val="6D6F24"/>
                </a:solidFill>
                <a:latin typeface="Courier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6D6F24"/>
                </a:solidFill>
                <a:latin typeface="Courier"/>
              </a:rPr>
              <a:t>(</a:t>
            </a:r>
            <a:endParaRPr lang="en-US" sz="1200" dirty="0" smtClean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order_year</a:t>
            </a:r>
            <a:r>
              <a:rPr lang="en-US" sz="1200" dirty="0" smtClean="0">
                <a:solidFill>
                  <a:srgbClr val="6D6F24"/>
                </a:solidFill>
                <a:latin typeface="Courier"/>
              </a:rPr>
              <a:t>,</a:t>
            </a:r>
            <a:endParaRPr lang="en-US" sz="1200" dirty="0" smtClean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        </a:t>
            </a:r>
            <a:r>
              <a:rPr lang="en-US" sz="1200" b="1" dirty="0" smtClean="0">
                <a:solidFill>
                  <a:srgbClr val="AB6464"/>
                </a:solidFill>
                <a:latin typeface="Courier-Bold"/>
              </a:rPr>
              <a:t>sum</a:t>
            </a:r>
            <a:r>
              <a:rPr lang="en-US" sz="1200" dirty="0" smtClean="0">
                <a:solidFill>
                  <a:srgbClr val="6D6F24"/>
                </a:solidFill>
                <a:latin typeface="Courier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total_price</a:t>
            </a:r>
            <a:r>
              <a:rPr lang="en-US" sz="120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sum_price</a:t>
            </a:r>
            <a:endParaRPr lang="en-US" sz="1200" dirty="0" smtClean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db</a:t>
            </a:r>
            <a:r>
              <a:rPr lang="en-US" sz="12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orders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o</a:t>
            </a:r>
            <a:r>
              <a:rPr lang="en-US" sz="1200" dirty="0" smtClean="0">
                <a:solidFill>
                  <a:srgbClr val="6D6F24"/>
                </a:solidFill>
                <a:latin typeface="Courier"/>
              </a:rPr>
              <a:t>,</a:t>
            </a:r>
            <a:endParaRPr lang="en-US" sz="1200" dirty="0" smtClean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db</a:t>
            </a:r>
            <a:r>
              <a:rPr lang="en-US" sz="12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customers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c</a:t>
            </a:r>
            <a:endParaRPr lang="en-US" sz="1200" dirty="0" smtClean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o</a:t>
            </a:r>
            <a:r>
              <a:rPr lang="en-US" sz="12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cust_ref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 err="1" smtClean="0">
                <a:solidFill>
                  <a:srgbClr val="6B0001"/>
                </a:solidFill>
                <a:latin typeface="Courier-Bold"/>
              </a:rPr>
              <a:t>c</a:t>
            </a:r>
            <a:r>
              <a:rPr lang="en-US" sz="12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cust_key</a:t>
            </a:r>
            <a:endParaRPr lang="en-US" sz="1200" dirty="0" smtClean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 err="1" smtClean="0">
                <a:solidFill>
                  <a:srgbClr val="6B0001"/>
                </a:solidFill>
                <a:latin typeface="Courier-Bold"/>
              </a:rPr>
              <a:t>c</a:t>
            </a:r>
            <a:r>
              <a:rPr lang="en-US" sz="12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nation_ref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n</a:t>
            </a:r>
            <a:r>
              <a:rPr lang="en-US" sz="12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nation_key</a:t>
            </a:r>
            <a:endParaRPr lang="en-US" sz="1200" dirty="0" smtClean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GROUP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BY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order_year</a:t>
            </a:r>
            <a:endParaRPr lang="en-US" sz="1200" dirty="0" smtClean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ORDER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BY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sum_price</a:t>
            </a:r>
            <a:endParaRPr lang="en-US" sz="1200" dirty="0" smtClean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LIMIT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107D02"/>
                </a:solidFill>
                <a:latin typeface="Courier"/>
              </a:rPr>
              <a:t>3</a:t>
            </a:r>
            <a:endParaRPr lang="en-US" sz="1200" dirty="0" smtClean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6D6F24"/>
                </a:solidFill>
                <a:latin typeface="Courier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aggregates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 err="1" smtClean="0">
                <a:solidFill>
                  <a:srgbClr val="6B0001"/>
                </a:solidFill>
                <a:latin typeface="Courier-Bold"/>
              </a:rPr>
              <a:t>session</a:t>
            </a:r>
            <a:r>
              <a:rPr lang="en-US" sz="12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selected_nations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s</a:t>
            </a:r>
            <a:r>
              <a:rPr lang="en-US" sz="1200" dirty="0" smtClean="0">
                <a:solidFill>
                  <a:srgbClr val="6D6F24"/>
                </a:solidFill>
                <a:latin typeface="Courier"/>
              </a:rPr>
              <a:t>,</a:t>
            </a:r>
            <a:endParaRPr lang="en-US" sz="1200" dirty="0" smtClean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db</a:t>
            </a:r>
            <a:r>
              <a:rPr lang="en-US" sz="12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nations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n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 err="1" smtClean="0">
                <a:solidFill>
                  <a:srgbClr val="6B0001"/>
                </a:solidFill>
                <a:latin typeface="Courier-Bold"/>
              </a:rPr>
              <a:t>s</a:t>
            </a:r>
            <a:r>
              <a:rPr lang="en-US" sz="12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nation_ref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n</a:t>
            </a:r>
            <a:r>
              <a:rPr lang="en-US" sz="12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nation_key</a:t>
            </a:r>
            <a:endParaRPr lang="en-US" sz="1200" dirty="0" smtClean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200" b="1" dirty="0" err="1" smtClean="0">
                <a:solidFill>
                  <a:srgbClr val="6B0001"/>
                </a:solidFill>
                <a:latin typeface="Courier-Bold"/>
              </a:rPr>
              <a:t>s</a:t>
            </a:r>
            <a:r>
              <a:rPr lang="en-US" sz="1200" dirty="0" err="1" smtClean="0">
                <a:solidFill>
                  <a:srgbClr val="6D6F24"/>
                </a:solidFill>
                <a:latin typeface="Courier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selected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b="1" dirty="0" smtClean="0">
                <a:solidFill>
                  <a:srgbClr val="6B0001"/>
                </a:solidFill>
                <a:latin typeface="Courier-Bold"/>
              </a:rPr>
              <a:t>true</a:t>
            </a:r>
            <a:endParaRPr lang="en-US" sz="1200" dirty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3094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582</Words>
  <Application>Microsoft Macintosh PowerPoint</Application>
  <PresentationFormat>On-screen Show (4:3)</PresentationFormat>
  <Paragraphs>97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PL &amp; FORWARD Meeting</vt:lpstr>
      <vt:lpstr>Parameterized Query </vt:lpstr>
      <vt:lpstr>Parameterized Query 2</vt:lpstr>
      <vt:lpstr>Query with Nesting</vt:lpstr>
      <vt:lpstr>Session Objects</vt:lpstr>
      <vt:lpstr>Complex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Testard</dc:creator>
  <cp:lastModifiedBy>Jules Testard</cp:lastModifiedBy>
  <cp:revision>8</cp:revision>
  <dcterms:created xsi:type="dcterms:W3CDTF">2015-11-05T05:06:04Z</dcterms:created>
  <dcterms:modified xsi:type="dcterms:W3CDTF">2015-11-06T05:35:04Z</dcterms:modified>
</cp:coreProperties>
</file>