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8" r:id="rId11"/>
    <p:sldId id="289" r:id="rId12"/>
    <p:sldId id="290" r:id="rId13"/>
    <p:sldId id="291" r:id="rId14"/>
    <p:sldId id="283" r:id="rId15"/>
    <p:sldId id="284" r:id="rId16"/>
    <p:sldId id="270" r:id="rId17"/>
    <p:sldId id="292" r:id="rId18"/>
    <p:sldId id="288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D02"/>
    <a:srgbClr val="6B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3E700-FFBF-FF47-94EA-7473C2C546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1D12-D88E-9242-A48B-EA84DD09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</a:t>
            </a:r>
            <a:r>
              <a:rPr lang="en-US" i="0" baseline="0" dirty="0" smtClean="0"/>
              <a:t>nalytics web applications are very complex applications which includes rich visuals obtained by issuing complex queries over large databases.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31D12-D88E-9242-A48B-EA84DD099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</a:t>
            </a:r>
            <a:r>
              <a:rPr lang="en-US" i="0" baseline="0" dirty="0" smtClean="0"/>
              <a:t>nalytics web applications are very complex applications which includes rich visuals obtained by issuing complex queries over large databases.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Describe</a:t>
            </a:r>
            <a:r>
              <a:rPr lang="en-US" baseline="0" dirty="0" smtClean="0"/>
              <a:t> how</a:t>
            </a:r>
            <a:r>
              <a:rPr lang="en-US" dirty="0" smtClean="0"/>
              <a:t> the left column</a:t>
            </a:r>
            <a:r>
              <a:rPr lang="en-US" baseline="0" dirty="0" smtClean="0"/>
              <a:t> selection gives you the selected nations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right tables will return the total amount spent by customers of </a:t>
            </a:r>
            <a:r>
              <a:rPr lang="en-US" baseline="0" smtClean="0"/>
              <a:t>each nation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Maybe keep application server around to make sure people are not lost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1 corresponds to the amount spent by customers</a:t>
            </a:r>
            <a:r>
              <a:rPr lang="en-US" baseline="0" dirty="0" smtClean="0"/>
              <a:t> from Country given by Query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previous</a:t>
            </a:r>
            <a:r>
              <a:rPr lang="en-US" sz="1800" baseline="0" dirty="0" smtClean="0"/>
              <a:t> example was synthetic and unlikely in a real application, which would more likely use a parameterized function.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previous</a:t>
            </a:r>
            <a:r>
              <a:rPr lang="en-US" sz="1800" baseline="0" dirty="0" smtClean="0"/>
              <a:t> example was synthetic and unlikely in a real application, which would more likely use a parameterized function.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previous</a:t>
            </a:r>
            <a:r>
              <a:rPr lang="en-US" sz="1800" baseline="0" dirty="0" smtClean="0"/>
              <a:t> example was synthetic and unlikely in a real application, which would more likely use a parameterized function.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Describe</a:t>
            </a:r>
            <a:r>
              <a:rPr lang="en-US" baseline="0" dirty="0" smtClean="0"/>
              <a:t> how</a:t>
            </a:r>
            <a:r>
              <a:rPr lang="en-US" dirty="0" smtClean="0"/>
              <a:t> the left column</a:t>
            </a:r>
            <a:r>
              <a:rPr lang="en-US" baseline="0" dirty="0" smtClean="0"/>
              <a:t> selection gives you the selected nations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right tables will return the total amount spent by customers of </a:t>
            </a:r>
            <a:r>
              <a:rPr lang="en-US" baseline="0" smtClean="0"/>
              <a:t>each nation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7.emf"/><Relationship Id="rId6" Type="http://schemas.openxmlformats.org/officeDocument/2006/relationships/image" Target="../media/image10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0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8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7.emf"/><Relationship Id="rId7" Type="http://schemas.openxmlformats.org/officeDocument/2006/relationships/image" Target="../media/image20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8.emf"/><Relationship Id="rId5" Type="http://schemas.openxmlformats.org/officeDocument/2006/relationships/image" Target="../media/image24.emf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analysis &amp; </a:t>
            </a:r>
            <a:r>
              <a:rPr lang="en-US" dirty="0" err="1" smtClean="0"/>
              <a:t>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Jules Testard &amp; Ben </a:t>
            </a:r>
            <a:r>
              <a:rPr lang="en-US" dirty="0" err="1" smtClean="0"/>
              <a:t>Cosman</a:t>
            </a:r>
            <a:r>
              <a:rPr lang="en-US" dirty="0" smtClean="0"/>
              <a:t>, PL Lunch November 18th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2989" y="1850888"/>
            <a:ext cx="554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/>
              </a:rPr>
              <a:t>getSumTotalForAlgeria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customerDao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orderDao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getAllOrders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Customer c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 o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</a:t>
            </a:r>
          </a:p>
          <a:p>
            <a:r>
              <a:rPr lang="en-US" sz="1400" dirty="0">
                <a:solidFill>
                  <a:srgbClr val="6D6F24"/>
                </a:solidFill>
                <a:latin typeface="Courier"/>
              </a:rPr>
              <a:t>	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// key of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A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lgeria is 1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is-IS" sz="1400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is-IS" sz="1400" dirty="0" smtClean="0">
                <a:solidFill>
                  <a:srgbClr val="000000"/>
                </a:solidFill>
                <a:latin typeface="Courier"/>
              </a:rPr>
              <a:t>result </a:t>
            </a:r>
            <a:r>
              <a:rPr lang="is-IS" sz="140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 o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.</a:t>
            </a:r>
            <a:r>
              <a:rPr lang="is-IS" sz="1400" dirty="0">
                <a:solidFill>
                  <a:srgbClr val="00000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is-IS" sz="1400" dirty="0">
                <a:solidFill>
                  <a:srgbClr val="6B006D"/>
                </a:solidFill>
                <a:latin typeface="Courier"/>
              </a:rPr>
              <a:t>;</a:t>
            </a:r>
            <a:endParaRPr lang="is-I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result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6B006D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 : Query Synthesis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95182" y="3958946"/>
            <a:ext cx="5003212" cy="2593767"/>
            <a:chOff x="3595182" y="3958946"/>
            <a:chExt cx="5003212" cy="2593767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182" y="3958946"/>
              <a:ext cx="5003212" cy="2193658"/>
              <a:chOff x="3595182" y="3958946"/>
              <a:chExt cx="5003212" cy="21936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95182" y="4336722"/>
                <a:ext cx="500321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err="1">
                    <a:solidFill>
                      <a:srgbClr val="000000"/>
                    </a:solidFill>
                    <a:latin typeface="Courier"/>
                  </a:rPr>
                  <a:t>getSumTotalForAlgeria</a:t>
                </a:r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() </a:t>
                </a:r>
                <a:r>
                  <a:rPr lang="en-US" sz="1400" dirty="0">
                    <a:solidFill>
                      <a:srgbClr val="6B006D"/>
                    </a:solidFill>
                    <a:latin typeface="Courier"/>
                  </a:rPr>
                  <a:t>{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 </a:t>
                </a:r>
                <a:r>
                  <a:rPr lang="en-US" sz="1400" b="1" dirty="0">
                    <a:solidFill>
                      <a:srgbClr val="6B0001"/>
                    </a:solidFill>
                    <a:latin typeface="Courier-Bold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"/>
                  </a:rPr>
                  <a:t>db</a:t>
                </a:r>
                <a:r>
                  <a:rPr lang="en-US" sz="1400" dirty="0" err="1" smtClean="0">
                    <a:solidFill>
                      <a:srgbClr val="6D6F24"/>
                    </a:solidFill>
                    <a:latin typeface="Courier"/>
                  </a:rPr>
                  <a:t>.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"/>
                  </a:rPr>
                  <a:t>executeQuery</a:t>
                </a:r>
                <a:r>
                  <a:rPr lang="en-US" sz="1400" dirty="0">
                    <a:solidFill>
                      <a:srgbClr val="6D6F24"/>
                    </a:solidFill>
                    <a:latin typeface="Courier"/>
                  </a:rPr>
                  <a:t>(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   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"SELECT sum</a:t>
                </a:r>
                <a:r>
                  <a:rPr lang="en-US" sz="1400" dirty="0" smtClean="0">
                    <a:solidFill>
                      <a:srgbClr val="0000DF"/>
                    </a:solidFill>
                    <a:latin typeface="Courier"/>
                  </a:rPr>
                  <a:t>(</a:t>
                </a:r>
                <a:r>
                  <a:rPr lang="en-US" sz="1400" dirty="0" err="1">
                    <a:solidFill>
                      <a:srgbClr val="0000DF"/>
                    </a:solidFill>
                    <a:latin typeface="Courier"/>
                  </a:rPr>
                  <a:t>o</a:t>
                </a:r>
                <a:r>
                  <a:rPr lang="en-US" sz="1400" dirty="0" err="1" smtClean="0">
                    <a:solidFill>
                      <a:srgbClr val="0000DF"/>
                    </a:solidFill>
                    <a:latin typeface="Courier"/>
                  </a:rPr>
                  <a:t>total_price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) as </a:t>
                </a:r>
                <a:r>
                  <a:rPr lang="en-US" sz="1400" dirty="0" err="1">
                    <a:solidFill>
                      <a:srgbClr val="0000DF"/>
                    </a:solidFill>
                    <a:latin typeface="Courier"/>
                  </a:rPr>
                  <a:t>sumTotal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 "</a:t>
                </a:r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400" dirty="0">
                    <a:solidFill>
                      <a:srgbClr val="6D6F24"/>
                    </a:solidFill>
                    <a:latin typeface="Courier"/>
                  </a:rPr>
                  <a:t>+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   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"FROM Orders o, Customers c "</a:t>
                </a:r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400" dirty="0">
                    <a:solidFill>
                      <a:srgbClr val="6D6F24"/>
                    </a:solidFill>
                    <a:latin typeface="Courier"/>
                  </a:rPr>
                  <a:t>+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   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"WHERE </a:t>
                </a:r>
                <a:r>
                  <a:rPr lang="en-US" sz="1400" dirty="0" err="1">
                    <a:solidFill>
                      <a:srgbClr val="0000DF"/>
                    </a:solidFill>
                    <a:latin typeface="Courier"/>
                  </a:rPr>
                  <a:t>o.cust_ref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 = </a:t>
                </a:r>
                <a:r>
                  <a:rPr lang="en-US" sz="1400" dirty="0" err="1">
                    <a:solidFill>
                      <a:srgbClr val="0000DF"/>
                    </a:solidFill>
                    <a:latin typeface="Courier"/>
                  </a:rPr>
                  <a:t>c.cust_key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 "</a:t>
                </a:r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</a:t>
                </a:r>
                <a:r>
                  <a:rPr lang="en-US" sz="1400" dirty="0">
                    <a:solidFill>
                      <a:srgbClr val="6D6F24"/>
                    </a:solidFill>
                    <a:latin typeface="Courier"/>
                  </a:rPr>
                  <a:t>+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"/>
                  </a:rPr>
                  <a:t>    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"AND </a:t>
                </a:r>
                <a:r>
                  <a:rPr lang="en-US" sz="1400" dirty="0" err="1">
                    <a:solidFill>
                      <a:srgbClr val="0000DF"/>
                    </a:solidFill>
                    <a:latin typeface="Courier"/>
                  </a:rPr>
                  <a:t>c.nation_ref</a:t>
                </a:r>
                <a:r>
                  <a:rPr lang="en-US" sz="1400" dirty="0">
                    <a:solidFill>
                      <a:srgbClr val="0000DF"/>
                    </a:solidFill>
                    <a:latin typeface="Courier"/>
                  </a:rPr>
                  <a:t> = </a:t>
                </a:r>
                <a:r>
                  <a:rPr lang="en-US" sz="1400" dirty="0" smtClean="0">
                    <a:solidFill>
                      <a:srgbClr val="0000DF"/>
                    </a:solidFill>
                    <a:latin typeface="Courier"/>
                  </a:rPr>
                  <a:t>1"</a:t>
                </a:r>
              </a:p>
              <a:p>
                <a:r>
                  <a:rPr lang="en-US" sz="1400" dirty="0" smtClean="0">
                    <a:solidFill>
                      <a:srgbClr val="6D6F24"/>
                    </a:solidFill>
                    <a:latin typeface="Courier"/>
                  </a:rPr>
                  <a:t> )</a:t>
                </a:r>
                <a:r>
                  <a:rPr lang="en-US" sz="1400" dirty="0" smtClean="0">
                    <a:solidFill>
                      <a:srgbClr val="6B006D"/>
                    </a:solidFill>
                    <a:latin typeface="Courier"/>
                  </a:rPr>
                  <a:t>;</a:t>
                </a:r>
                <a:endParaRPr lang="en-US" sz="1400" dirty="0" smtClean="0">
                  <a:solidFill>
                    <a:srgbClr val="000000"/>
                  </a:solidFill>
                  <a:latin typeface="Courier"/>
                </a:endParaRPr>
              </a:p>
              <a:p>
                <a:r>
                  <a:rPr lang="en-US" sz="1400" dirty="0" smtClean="0">
                    <a:solidFill>
                      <a:srgbClr val="6B006D"/>
                    </a:solidFill>
                    <a:latin typeface="Courier"/>
                  </a:rPr>
                  <a:t>}</a:t>
                </a:r>
                <a:endParaRPr lang="en-US" sz="1400" dirty="0">
                  <a:solidFill>
                    <a:srgbClr val="000000"/>
                  </a:solidFill>
                  <a:latin typeface="Courier"/>
                </a:endParaRPr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4882816" y="3958946"/>
                <a:ext cx="3691467" cy="399493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translation</a:t>
                </a:r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882816" y="6183381"/>
              <a:ext cx="279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Rewritten Code</a:t>
              </a:r>
              <a:endParaRPr lang="en-US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989" y="1481556"/>
            <a:ext cx="53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ode fragment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40788" y="2065869"/>
            <a:ext cx="4871465" cy="1647610"/>
            <a:chOff x="4140788" y="2065869"/>
            <a:chExt cx="4871465" cy="1647610"/>
          </a:xfrm>
        </p:grpSpPr>
        <p:sp>
          <p:nvSpPr>
            <p:cNvPr id="10" name="Right Arrow 9"/>
            <p:cNvSpPr/>
            <p:nvPr/>
          </p:nvSpPr>
          <p:spPr>
            <a:xfrm>
              <a:off x="4140788" y="2630877"/>
              <a:ext cx="1439040" cy="62388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synthesis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25070" y="2065869"/>
              <a:ext cx="3186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Theory of ordered relations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664491" y="2776264"/>
              <a:ext cx="2752165" cy="657608"/>
              <a:chOff x="5124215" y="2827765"/>
              <a:chExt cx="3394301" cy="81625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124215" y="2827765"/>
                <a:ext cx="3394301" cy="816252"/>
                <a:chOff x="2311400" y="4741335"/>
                <a:chExt cx="3644900" cy="901689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11400" y="5401724"/>
                  <a:ext cx="3644900" cy="241300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400" y="4741335"/>
                  <a:ext cx="584200" cy="165100"/>
                </a:xfrm>
                <a:prstGeom prst="rect">
                  <a:avLst/>
                </a:prstGeom>
              </p:spPr>
            </p:pic>
          </p:grp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3966" y="3073785"/>
                <a:ext cx="2120900" cy="241300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889" y="3550246"/>
              <a:ext cx="1002711" cy="1632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491" y="2510770"/>
              <a:ext cx="3347762" cy="280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59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90148" y="1955847"/>
            <a:ext cx="5653852" cy="3716829"/>
            <a:chOff x="3490148" y="1955847"/>
            <a:chExt cx="5653852" cy="3716829"/>
          </a:xfrm>
        </p:grpSpPr>
        <p:sp>
          <p:nvSpPr>
            <p:cNvPr id="10" name="TextBox 9"/>
            <p:cNvSpPr txBox="1"/>
            <p:nvPr/>
          </p:nvSpPr>
          <p:spPr>
            <a:xfrm>
              <a:off x="3490148" y="2379466"/>
              <a:ext cx="5653852" cy="3293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01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getSumTotalForAlgeria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()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02   List customers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A90E1A"/>
                  </a:solidFill>
                  <a:latin typeface="Courier"/>
                </a:rPr>
                <a:t>"SELECT * FROM Customers"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03   List orders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A90E1A"/>
                  </a:solidFill>
                  <a:latin typeface="Courier"/>
                </a:rPr>
                <a:t>"SELECT * FROM Orders"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04   </a:t>
              </a:r>
              <a:r>
                <a:rPr lang="fr-FR" sz="13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result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0;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fr-FR" sz="1300" dirty="0" err="1">
                  <a:solidFill>
                    <a:srgbClr val="535353"/>
                  </a:solidFill>
                  <a:latin typeface="Courier"/>
                </a:rPr>
                <a:t>,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0;</a:t>
              </a:r>
              <a:endParaRPr lang="fr-FR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05  </a:t>
              </a:r>
              <a:r>
                <a:rPr lang="fr-FR" sz="1300" b="1" dirty="0" err="1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i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300" dirty="0" err="1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{</a:t>
              </a:r>
              <a:r>
                <a:rPr lang="fr-FR" sz="1300" dirty="0">
                  <a:solidFill>
                    <a:srgbClr val="262626"/>
                  </a:solidFill>
                  <a:latin typeface="Courier"/>
                </a:rPr>
                <a:t> j</a:t>
              </a:r>
              <a:r>
                <a:rPr lang="fr-FR" sz="1300" dirty="0">
                  <a:solidFill>
                    <a:srgbClr val="535353"/>
                  </a:solidFill>
                  <a:latin typeface="Courier"/>
                </a:rPr>
                <a:t>=0;</a:t>
              </a:r>
              <a:endParaRPr lang="fr-FR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06 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j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orders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07   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if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cust_key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08      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orders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cust_ref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09      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&amp;&amp;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customers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nation_ref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1)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10         result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+=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o</a:t>
              </a:r>
              <a:r>
                <a:rPr lang="en-US" sz="1300" dirty="0" err="1">
                  <a:solidFill>
                    <a:srgbClr val="535353"/>
                  </a:solidFill>
                  <a:latin typeface="Courier"/>
                </a:rPr>
                <a:t>.</a:t>
              </a:r>
              <a:r>
                <a:rPr lang="en-US" sz="1300" dirty="0" err="1">
                  <a:solidFill>
                    <a:srgbClr val="6A801F"/>
                  </a:solidFill>
                  <a:latin typeface="Courier"/>
                </a:rPr>
                <a:t>total_price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11     j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++;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12    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}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13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  </a:t>
              </a:r>
              <a:r>
                <a:rPr lang="en-US" sz="13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++;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14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  }</a:t>
              </a:r>
              <a:endParaRPr lang="en-US" sz="13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15   </a:t>
              </a:r>
              <a:r>
                <a:rPr lang="en-US" sz="1300" b="1" dirty="0">
                  <a:solidFill>
                    <a:srgbClr val="0F7001"/>
                  </a:solidFill>
                  <a:latin typeface="Courier-Bold"/>
                </a:rPr>
                <a:t>return</a:t>
              </a:r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 result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;</a:t>
              </a:r>
            </a:p>
            <a:p>
              <a:r>
                <a:rPr lang="en-US" sz="1300" dirty="0">
                  <a:solidFill>
                    <a:srgbClr val="262626"/>
                  </a:solidFill>
                  <a:latin typeface="Courier"/>
                </a:rPr>
                <a:t>16 </a:t>
              </a:r>
              <a:r>
                <a:rPr lang="en-US" sz="1300" dirty="0">
                  <a:solidFill>
                    <a:srgbClr val="535353"/>
                  </a:solidFill>
                  <a:latin typeface="Courier"/>
                </a:rPr>
                <a:t>}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8955" y="1955847"/>
              <a:ext cx="472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Code fragment expressed in kernel code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29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33428" y="939285"/>
            <a:ext cx="4936859" cy="3032713"/>
            <a:chOff x="3490148" y="1955847"/>
            <a:chExt cx="5653852" cy="3224385"/>
          </a:xfrm>
        </p:grpSpPr>
        <p:sp>
          <p:nvSpPr>
            <p:cNvPr id="10" name="TextBox 9"/>
            <p:cNvSpPr txBox="1"/>
            <p:nvPr/>
          </p:nvSpPr>
          <p:spPr>
            <a:xfrm>
              <a:off x="3490148" y="2379466"/>
              <a:ext cx="5653852" cy="2800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01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getSumTotalForAlgeria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()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02   List customers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A90E1A"/>
                  </a:solidFill>
                  <a:latin typeface="Courier"/>
                </a:rPr>
                <a:t>"SELECT * FROM Customers"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03   List orders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query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A90E1A"/>
                  </a:solidFill>
                  <a:latin typeface="Courier"/>
                </a:rPr>
                <a:t>"SELECT * FROM Orders"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04   </a:t>
              </a:r>
              <a:r>
                <a:rPr lang="fr-FR" sz="11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result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0;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9E0031"/>
                  </a:solidFill>
                  <a:latin typeface="Courier"/>
                </a:rPr>
                <a:t>int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fr-FR" sz="1100" dirty="0" err="1">
                  <a:solidFill>
                    <a:srgbClr val="535353"/>
                  </a:solidFill>
                  <a:latin typeface="Courier"/>
                </a:rPr>
                <a:t>,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0;</a:t>
              </a:r>
              <a:endParaRPr lang="fr-FR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05  </a:t>
              </a:r>
              <a:r>
                <a:rPr lang="fr-FR" sz="1100" b="1" dirty="0" err="1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i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fr-FR" sz="1100" dirty="0" err="1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{</a:t>
              </a:r>
              <a:r>
                <a:rPr lang="fr-FR" sz="1100" dirty="0">
                  <a:solidFill>
                    <a:srgbClr val="262626"/>
                  </a:solidFill>
                  <a:latin typeface="Courier"/>
                </a:rPr>
                <a:t> j</a:t>
              </a:r>
              <a:r>
                <a:rPr lang="fr-FR" sz="1100" dirty="0">
                  <a:solidFill>
                    <a:srgbClr val="535353"/>
                  </a:solidFill>
                  <a:latin typeface="Courier"/>
                </a:rPr>
                <a:t>=0;</a:t>
              </a:r>
              <a:endParaRPr lang="fr-FR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06 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while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j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&lt;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size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orders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))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{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07   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if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(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customers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cust_key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08      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orders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j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cust_ref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09      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&amp;&amp;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customers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[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].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nation_ref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==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1)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10         result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+=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o</a:t>
              </a:r>
              <a:r>
                <a:rPr lang="en-US" sz="1100" dirty="0" err="1">
                  <a:solidFill>
                    <a:srgbClr val="535353"/>
                  </a:solidFill>
                  <a:latin typeface="Courier"/>
                </a:rPr>
                <a:t>.</a:t>
              </a:r>
              <a:r>
                <a:rPr lang="en-US" sz="1100" dirty="0" err="1">
                  <a:solidFill>
                    <a:srgbClr val="6A801F"/>
                  </a:solidFill>
                  <a:latin typeface="Courier"/>
                </a:rPr>
                <a:t>total_price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11     j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++;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12    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}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13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  </a:t>
              </a:r>
              <a:r>
                <a:rPr lang="en-US" sz="1100" dirty="0" err="1">
                  <a:solidFill>
                    <a:srgbClr val="262626"/>
                  </a:solidFill>
                  <a:latin typeface="Courier"/>
                </a:rPr>
                <a:t>i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++;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14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  }</a:t>
              </a:r>
              <a:endParaRPr lang="en-US" sz="1100" dirty="0">
                <a:solidFill>
                  <a:srgbClr val="262626"/>
                </a:solidFill>
                <a:latin typeface="Courier"/>
              </a:endParaRP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15   </a:t>
              </a:r>
              <a:r>
                <a:rPr lang="en-US" sz="1100" b="1" dirty="0">
                  <a:solidFill>
                    <a:srgbClr val="0F7001"/>
                  </a:solidFill>
                  <a:latin typeface="Courier-Bold"/>
                </a:rPr>
                <a:t>return</a:t>
              </a:r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 result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;</a:t>
              </a:r>
            </a:p>
            <a:p>
              <a:r>
                <a:rPr lang="en-US" sz="1100" dirty="0">
                  <a:solidFill>
                    <a:srgbClr val="262626"/>
                  </a:solidFill>
                  <a:latin typeface="Courier"/>
                </a:rPr>
                <a:t>16 </a:t>
              </a:r>
              <a:r>
                <a:rPr lang="en-US" sz="1100" dirty="0">
                  <a:solidFill>
                    <a:srgbClr val="535353"/>
                  </a:solidFill>
                  <a:latin typeface="Courier"/>
                </a:rPr>
                <a:t>}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48955" y="1955847"/>
              <a:ext cx="4724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Code fragment expressed in kernel code</a:t>
              </a:r>
              <a:endParaRPr lang="en-US" sz="15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7148" y="4864280"/>
            <a:ext cx="4378205" cy="1034349"/>
            <a:chOff x="4241800" y="4338697"/>
            <a:chExt cx="4699000" cy="1034349"/>
          </a:xfrm>
        </p:grpSpPr>
        <p:sp>
          <p:nvSpPr>
            <p:cNvPr id="15" name="TextBox 14"/>
            <p:cNvSpPr txBox="1"/>
            <p:nvPr/>
          </p:nvSpPr>
          <p:spPr>
            <a:xfrm>
              <a:off x="4241800" y="4338697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Outer loop exit condition</a:t>
              </a:r>
              <a:endParaRPr lang="en-US" i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1800" y="4890446"/>
              <a:ext cx="4699000" cy="482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624873" y="4830228"/>
            <a:ext cx="4445938" cy="1522590"/>
            <a:chOff x="215433" y="3380738"/>
            <a:chExt cx="4445938" cy="1522590"/>
          </a:xfrm>
        </p:grpSpPr>
        <p:sp>
          <p:nvSpPr>
            <p:cNvPr id="12" name="TextBox 11"/>
            <p:cNvSpPr txBox="1"/>
            <p:nvPr/>
          </p:nvSpPr>
          <p:spPr>
            <a:xfrm>
              <a:off x="215433" y="3380738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Inner loop exit condition</a:t>
              </a:r>
              <a:endParaRPr lang="en-US" i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1" y="3971998"/>
              <a:ext cx="4241800" cy="482600"/>
            </a:xfrm>
            <a:prstGeom prst="rect">
              <a:avLst/>
            </a:prstGeom>
          </p:spPr>
        </p:pic>
        <p:sp>
          <p:nvSpPr>
            <p:cNvPr id="17" name="Rounded Rectangular Callout 16"/>
            <p:cNvSpPr/>
            <p:nvPr/>
          </p:nvSpPr>
          <p:spPr>
            <a:xfrm>
              <a:off x="635004" y="4566068"/>
              <a:ext cx="3359384" cy="337260"/>
            </a:xfrm>
            <a:prstGeom prst="wedgeRoundRectCallout">
              <a:avLst>
                <a:gd name="adj1" fmla="val -22513"/>
                <a:gd name="adj2" fmla="val -8812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“hole” in verification conditions</a:t>
              </a:r>
              <a:endParaRPr lang="en-US" sz="1600" dirty="0"/>
            </a:p>
          </p:txBody>
        </p:sp>
      </p:grpSp>
      <p:sp>
        <p:nvSpPr>
          <p:cNvPr id="18" name="Down Arrow Callout 17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9" y="3555986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0518" y="745971"/>
            <a:ext cx="345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Constraint-based synthesis</a:t>
            </a:r>
            <a:endParaRPr lang="en-US" dirty="0" smtClean="0"/>
          </a:p>
          <a:p>
            <a:r>
              <a:rPr lang="en-US" dirty="0" smtClean="0"/>
              <a:t>Each invariant is assumed to be </a:t>
            </a:r>
          </a:p>
          <a:p>
            <a:r>
              <a:rPr lang="en-US" dirty="0" smtClean="0"/>
              <a:t>a conjunction of predicates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60" y="2461260"/>
            <a:ext cx="3378200" cy="48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8160" y="182880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Templates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460" y="3225800"/>
            <a:ext cx="29083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60" y="3936987"/>
            <a:ext cx="2844800" cy="4826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77148" y="4864280"/>
            <a:ext cx="4378205" cy="1034349"/>
            <a:chOff x="4241800" y="4338697"/>
            <a:chExt cx="4699000" cy="1034349"/>
          </a:xfrm>
        </p:grpSpPr>
        <p:sp>
          <p:nvSpPr>
            <p:cNvPr id="25" name="TextBox 24"/>
            <p:cNvSpPr txBox="1"/>
            <p:nvPr/>
          </p:nvSpPr>
          <p:spPr>
            <a:xfrm>
              <a:off x="4241800" y="4338697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Outer loop exit condition</a:t>
              </a:r>
              <a:endParaRPr lang="en-US" i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800" y="4890446"/>
              <a:ext cx="4699000" cy="4826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624873" y="4830228"/>
            <a:ext cx="4445938" cy="1073860"/>
            <a:chOff x="215433" y="3380738"/>
            <a:chExt cx="4445938" cy="1073860"/>
          </a:xfrm>
        </p:grpSpPr>
        <p:sp>
          <p:nvSpPr>
            <p:cNvPr id="28" name="TextBox 27"/>
            <p:cNvSpPr txBox="1"/>
            <p:nvPr/>
          </p:nvSpPr>
          <p:spPr>
            <a:xfrm>
              <a:off x="215433" y="3380738"/>
              <a:ext cx="43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Inner loop exit condition</a:t>
              </a:r>
              <a:endParaRPr lang="en-US" i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571" y="3971998"/>
              <a:ext cx="42418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72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9" y="3555986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491075" y="4487304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valid set of candidates using Z3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0518" y="745971"/>
            <a:ext cx="345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Constraint-based synthesis</a:t>
            </a:r>
            <a:endParaRPr lang="en-US" dirty="0" smtClean="0"/>
          </a:p>
          <a:p>
            <a:r>
              <a:rPr lang="en-US" dirty="0" smtClean="0"/>
              <a:t>Each invariant is assumed to be </a:t>
            </a:r>
          </a:p>
          <a:p>
            <a:r>
              <a:rPr lang="en-US" dirty="0" smtClean="0"/>
              <a:t>a conjunction of predicates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87237" y="5328804"/>
            <a:ext cx="3470190" cy="829174"/>
            <a:chOff x="5124215" y="2827766"/>
            <a:chExt cx="3394301" cy="816252"/>
          </a:xfrm>
        </p:grpSpPr>
        <p:grpSp>
          <p:nvGrpSpPr>
            <p:cNvPr id="18" name="Group 17"/>
            <p:cNvGrpSpPr/>
            <p:nvPr/>
          </p:nvGrpSpPr>
          <p:grpSpPr>
            <a:xfrm>
              <a:off x="5124215" y="2827766"/>
              <a:ext cx="3394301" cy="816252"/>
              <a:chOff x="2311400" y="4741335"/>
              <a:chExt cx="3644900" cy="901689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1400" y="5401724"/>
                <a:ext cx="3644900" cy="2413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1400" y="4741335"/>
                <a:ext cx="584200" cy="165100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3966" y="3073785"/>
              <a:ext cx="2120900" cy="2413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044" y="3236386"/>
            <a:ext cx="4127500" cy="876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717" y="6323926"/>
            <a:ext cx="1238203" cy="201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044" y="1767839"/>
            <a:ext cx="4127500" cy="1282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7044" y="4419587"/>
            <a:ext cx="3149600" cy="5969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91075" y="5418637"/>
            <a:ext cx="3132664" cy="524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post-condition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0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Process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57200" y="1676399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code fragment, convert to kernel code</a:t>
            </a:r>
            <a:endParaRPr lang="en-US" dirty="0"/>
          </a:p>
        </p:txBody>
      </p:sp>
      <p:sp>
        <p:nvSpPr>
          <p:cNvPr id="7" name="Down Arrow Callout 6"/>
          <p:cNvSpPr/>
          <p:nvPr/>
        </p:nvSpPr>
        <p:spPr>
          <a:xfrm>
            <a:off x="457203" y="2607735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verification conditions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474139" y="3555986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loop invariants and post-condition candidates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491075" y="4487304"/>
            <a:ext cx="3149600" cy="86360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a valid set of candidates using Z3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1075" y="5418637"/>
            <a:ext cx="3132664" cy="524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post-condition to SQL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07609" y="3081846"/>
            <a:ext cx="2322927" cy="15578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Exponential time algorithm. May take minutes for some code fragments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860800" y="2760134"/>
            <a:ext cx="795866" cy="2184400"/>
          </a:xfrm>
          <a:prstGeom prst="rightBrace">
            <a:avLst/>
          </a:prstGeom>
          <a:ln w="128016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synthesis in our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1737360"/>
            <a:ext cx="89746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01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 public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b="1" dirty="0" err="1">
                <a:solidFill>
                  <a:srgbClr val="0950AD"/>
                </a:solidFill>
                <a:latin typeface="Courier-Bold"/>
              </a:rPr>
              <a:t>getSumTotalsImperative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(List&lt;Integer&gt;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selectedKeys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02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&lt;&gt;();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03  List&lt;Nation&gt; nations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getAllNations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04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(Nation nation : nations)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05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Courier"/>
              </a:rPr>
              <a:t>selectedKeys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contains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()))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06      </a:t>
            </a:r>
            <a:r>
              <a:rPr lang="en-US" sz="1400" b="1" dirty="0" err="1">
                <a:solidFill>
                  <a:srgbClr val="262087"/>
                </a:solidFill>
                <a:latin typeface="Courier-Bold"/>
              </a:rPr>
              <a:t>int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key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07      </a:t>
            </a:r>
            <a:r>
              <a:rPr lang="en-US" sz="1400" b="1" dirty="0">
                <a:solidFill>
                  <a:srgbClr val="262087"/>
                </a:solidFill>
                <a:latin typeface="Courier-Bold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result = </a:t>
            </a:r>
            <a:r>
              <a:rPr lang="en-US" sz="1400" b="1" dirty="0">
                <a:solidFill>
                  <a:srgbClr val="0000D5"/>
                </a:solidFill>
                <a:latin typeface="Courier-Bold"/>
              </a:rPr>
              <a:t>0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08      List&lt;Customer&gt; customers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CustomerDao.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09    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10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(Customer c : customers)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11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o :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12  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13              &amp;&amp;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b="1" dirty="0">
                <a:solidFill>
                  <a:srgbClr val="FF0000"/>
                </a:solidFill>
                <a:latin typeface="Courier"/>
              </a:rPr>
              <a:t>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is-IS" sz="1400" dirty="0">
                <a:solidFill>
                  <a:srgbClr val="262626"/>
                </a:solidFill>
                <a:latin typeface="Courier"/>
              </a:rPr>
              <a:t>14           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r</a:t>
            </a:r>
            <a:r>
              <a:rPr lang="is-IS" sz="1400" dirty="0" smtClean="0">
                <a:solidFill>
                  <a:srgbClr val="262626"/>
                </a:solidFill>
                <a:latin typeface="Courier"/>
              </a:rPr>
              <a:t>esult +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= o.</a:t>
            </a:r>
            <a:r>
              <a:rPr lang="is-IS" sz="1400" dirty="0">
                <a:solidFill>
                  <a:srgbClr val="0000C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15     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add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,result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16    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17  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18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19 }</a:t>
            </a:r>
            <a:endParaRPr lang="en-US" sz="1400" dirty="0"/>
          </a:p>
        </p:txBody>
      </p:sp>
      <p:sp>
        <p:nvSpPr>
          <p:cNvPr id="5" name="Rectangular Callout 4"/>
          <p:cNvSpPr/>
          <p:nvPr/>
        </p:nvSpPr>
        <p:spPr>
          <a:xfrm>
            <a:off x="3044611" y="2235201"/>
            <a:ext cx="2966719" cy="748454"/>
          </a:xfrm>
          <a:prstGeom prst="wedgeRectCallout">
            <a:avLst>
              <a:gd name="adj1" fmla="val -62500"/>
              <a:gd name="adj2" fmla="val 21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comes from application, not database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144345" y="3945467"/>
            <a:ext cx="2966719" cy="748454"/>
          </a:xfrm>
          <a:prstGeom prst="wedgeRectCallout">
            <a:avLst>
              <a:gd name="adj1" fmla="val -62500"/>
              <a:gd name="adj2" fmla="val 21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comes from application, not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63733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Alvin Cheung only considers variables coming from the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1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1737360"/>
            <a:ext cx="89746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01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public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List&lt;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&gt;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-Bold"/>
              </a:rPr>
              <a:t>getSumTotalsImperative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(List&lt;Integer&gt;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selectedKeys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02  List&lt;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&lt;&gt;();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03  List&lt;Nation&gt; nations =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NationDao.getAllNations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04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(Nation nation : nations) {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05  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if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selectedKeys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.contains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nation.getNationKey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()))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06      </a:t>
            </a:r>
            <a:r>
              <a:rPr lang="en-US" sz="1400" b="1" dirty="0" err="1">
                <a:solidFill>
                  <a:srgbClr val="262087"/>
                </a:solidFill>
                <a:latin typeface="Courier-Bold"/>
              </a:rPr>
              <a:t>int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key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07      </a:t>
            </a:r>
            <a:r>
              <a:rPr lang="en-US" sz="1400" b="1" dirty="0">
                <a:solidFill>
                  <a:srgbClr val="262087"/>
                </a:solidFill>
                <a:latin typeface="Courier-Bold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result = </a:t>
            </a:r>
            <a:r>
              <a:rPr lang="en-US" sz="1400" b="1" dirty="0">
                <a:solidFill>
                  <a:srgbClr val="0000D5"/>
                </a:solidFill>
                <a:latin typeface="Courier-Bold"/>
              </a:rPr>
              <a:t>0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08      List&lt;Customer&gt; customers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CustomerDao.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09    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10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(Customer c : customers)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11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o :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12  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13              &amp;&amp;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b="1" dirty="0">
                <a:solidFill>
                  <a:srgbClr val="FF0000"/>
                </a:solidFill>
                <a:latin typeface="Courier"/>
              </a:rPr>
              <a:t>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is-IS" sz="1400" dirty="0">
                <a:solidFill>
                  <a:srgbClr val="262626"/>
                </a:solidFill>
                <a:latin typeface="Courier"/>
              </a:rPr>
              <a:t>14           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r</a:t>
            </a:r>
            <a:r>
              <a:rPr lang="is-IS" sz="1400" dirty="0" smtClean="0">
                <a:solidFill>
                  <a:srgbClr val="262626"/>
                </a:solidFill>
                <a:latin typeface="Courier"/>
              </a:rPr>
              <a:t>esult +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= o.</a:t>
            </a:r>
            <a:r>
              <a:rPr lang="is-IS" sz="1400" dirty="0">
                <a:solidFill>
                  <a:srgbClr val="0000C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15     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add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,result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16    }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17  }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18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/>
              </a:rPr>
              <a:t>19 }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5465" y="5283199"/>
            <a:ext cx="6282266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Allow query synthesis to consider data generated by the application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Break down fragments into smaller pieces on which query synthesis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75021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loop fragment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4" y="1737360"/>
            <a:ext cx="8297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06      </a:t>
            </a:r>
            <a:r>
              <a:rPr lang="en-US" sz="1400" b="1" dirty="0" err="1">
                <a:solidFill>
                  <a:srgbClr val="262087"/>
                </a:solidFill>
                <a:latin typeface="Courier-Bold"/>
              </a:rPr>
              <a:t>int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key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07      </a:t>
            </a:r>
            <a:r>
              <a:rPr lang="en-US" sz="1400" b="1" dirty="0">
                <a:solidFill>
                  <a:srgbClr val="262087"/>
                </a:solidFill>
                <a:latin typeface="Courier-Bold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result = </a:t>
            </a:r>
            <a:r>
              <a:rPr lang="en-US" sz="1400" b="1" dirty="0">
                <a:solidFill>
                  <a:srgbClr val="0000D5"/>
                </a:solidFill>
                <a:latin typeface="Courier-Bold"/>
              </a:rPr>
              <a:t>0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08      List&lt;Customer&gt; customers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CustomerDao.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09    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10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(Customer c : customers)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11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o :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12  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13              &amp;&amp;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</a:rPr>
              <a:t>key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</a:t>
            </a:r>
            <a:endParaRPr lang="en-US" sz="1400" dirty="0">
              <a:solidFill>
                <a:srgbClr val="262626"/>
              </a:solidFill>
              <a:latin typeface="Courier"/>
            </a:endParaRPr>
          </a:p>
          <a:p>
            <a:r>
              <a:rPr lang="is-IS" sz="1400" dirty="0">
                <a:solidFill>
                  <a:srgbClr val="262626"/>
                </a:solidFill>
                <a:latin typeface="Courier"/>
              </a:rPr>
              <a:t>14           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r</a:t>
            </a:r>
            <a:r>
              <a:rPr lang="is-IS" sz="1400" dirty="0" smtClean="0">
                <a:solidFill>
                  <a:srgbClr val="262626"/>
                </a:solidFill>
                <a:latin typeface="Courier"/>
              </a:rPr>
              <a:t>esult +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= o.</a:t>
            </a:r>
            <a:r>
              <a:rPr lang="is-IS" sz="1400" dirty="0">
                <a:solidFill>
                  <a:srgbClr val="0000C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()</a:t>
            </a:r>
            <a:r>
              <a:rPr lang="is-IS" sz="1400" dirty="0" smtClean="0">
                <a:solidFill>
                  <a:srgbClr val="262626"/>
                </a:solidFill>
                <a:latin typeface="Courier"/>
              </a:rPr>
              <a:t>;</a:t>
            </a:r>
            <a:endParaRPr lang="is-IS" sz="1400" dirty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681483" y="3759199"/>
            <a:ext cx="3691467" cy="3994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0018" y="4292160"/>
            <a:ext cx="6396334" cy="1657522"/>
            <a:chOff x="260018" y="4292160"/>
            <a:chExt cx="6396334" cy="1657522"/>
          </a:xfrm>
        </p:grpSpPr>
        <p:sp>
          <p:nvSpPr>
            <p:cNvPr id="16" name="TextBox 15"/>
            <p:cNvSpPr txBox="1"/>
            <p:nvPr/>
          </p:nvSpPr>
          <p:spPr>
            <a:xfrm>
              <a:off x="260018" y="4821770"/>
              <a:ext cx="1949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Inner Fragment</a:t>
              </a:r>
            </a:p>
            <a:p>
              <a:r>
                <a:rPr lang="en-US" b="1" dirty="0" smtClean="0"/>
                <a:t>Post Condition</a:t>
              </a:r>
              <a:endParaRPr lang="en-US" b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11400" y="4292160"/>
              <a:ext cx="4344952" cy="1657522"/>
              <a:chOff x="2311400" y="4292160"/>
              <a:chExt cx="4344952" cy="165752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311400" y="4656670"/>
                <a:ext cx="4129282" cy="901689"/>
                <a:chOff x="2311400" y="4656670"/>
                <a:chExt cx="4129282" cy="90168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311400" y="4656670"/>
                  <a:ext cx="3644900" cy="901689"/>
                  <a:chOff x="2311400" y="4741335"/>
                  <a:chExt cx="3644900" cy="901689"/>
                </a:xfrm>
              </p:grpSpPr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311400" y="5401724"/>
                    <a:ext cx="3644900" cy="2413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311400" y="4741335"/>
                    <a:ext cx="584200" cy="1651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8582" y="4957227"/>
                  <a:ext cx="4102100" cy="24130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582" y="5731243"/>
                <a:ext cx="1341832" cy="218439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1400" y="4292160"/>
                <a:ext cx="4344952" cy="36451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300568" y="5338228"/>
            <a:ext cx="8166100" cy="1168405"/>
            <a:chOff x="300568" y="5338228"/>
            <a:chExt cx="8166100" cy="116840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568" y="6265333"/>
              <a:ext cx="8166100" cy="241300"/>
            </a:xfrm>
            <a:prstGeom prst="rect">
              <a:avLst/>
            </a:prstGeom>
          </p:spPr>
        </p:pic>
        <p:sp>
          <p:nvSpPr>
            <p:cNvPr id="14" name="Rounded Rectangular Callout 13"/>
            <p:cNvSpPr/>
            <p:nvPr/>
          </p:nvSpPr>
          <p:spPr>
            <a:xfrm>
              <a:off x="5448301" y="5338228"/>
              <a:ext cx="2967563" cy="419089"/>
            </a:xfrm>
            <a:prstGeom prst="wedgeRoundRectCallout">
              <a:avLst>
                <a:gd name="adj1" fmla="val -41652"/>
                <a:gd name="adj2" fmla="val -73974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Treat as constant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70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7"/>
            <a:ext cx="8775700" cy="1143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Analytics Web Applications</a:t>
            </a:r>
            <a:endParaRPr lang="en-US" sz="3600" dirty="0"/>
          </a:p>
        </p:txBody>
      </p:sp>
      <p:pic>
        <p:nvPicPr>
          <p:cNvPr id="4" name="Picture 3" descr="Screen Shot 2015-11-05 at 11.0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333500"/>
            <a:ext cx="9144000" cy="4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fragment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1737360"/>
            <a:ext cx="89746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01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 public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b="1" dirty="0" err="1">
                <a:solidFill>
                  <a:srgbClr val="0950AD"/>
                </a:solidFill>
                <a:latin typeface="Courier-Bold"/>
              </a:rPr>
              <a:t>getSumTotalsImperative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(List&lt;Integer&gt;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selectedKeys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02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&lt;&gt;();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03  List&lt;Nation&gt; nations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getAllNations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04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(Nation nation : nations) {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05    </a:t>
            </a:r>
            <a:r>
              <a:rPr lang="en-US" sz="1400" b="1" dirty="0" smtClean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"/>
              </a:rPr>
              <a:t>selectedKeys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contains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())) {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07      </a:t>
            </a:r>
            <a:r>
              <a:rPr lang="en-US" sz="1400" b="1" dirty="0" smtClean="0">
                <a:solidFill>
                  <a:srgbClr val="262087"/>
                </a:solidFill>
                <a:latin typeface="Courier-Bold"/>
              </a:rPr>
              <a:t>long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result =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subQuery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"/>
              </a:rPr>
              <a:t>“…</a:t>
            </a:r>
            <a:r>
              <a:rPr lang="en-US" sz="1400" dirty="0" smtClean="0">
                <a:solidFill>
                  <a:srgbClr val="A53926"/>
                </a:solidFill>
                <a:latin typeface="Courier"/>
              </a:rPr>
              <a:t>”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"/>
              </a:rPr>
              <a:t>nation.getNationKey</a:t>
            </a:r>
            <a:r>
              <a:rPr lang="en-US" sz="14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15     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sumTotals.</a:t>
            </a:r>
            <a:r>
              <a:rPr lang="en-US" sz="1400" dirty="0" err="1" smtClean="0">
                <a:solidFill>
                  <a:srgbClr val="0000C0"/>
                </a:solidFill>
                <a:latin typeface="Courier"/>
              </a:rPr>
              <a:t>add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nation,result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));</a:t>
            </a:r>
          </a:p>
          <a:p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16   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17  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18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19 }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39730" y="3725332"/>
            <a:ext cx="4639733" cy="1033452"/>
            <a:chOff x="4504266" y="3539069"/>
            <a:chExt cx="4639733" cy="1033452"/>
          </a:xfrm>
        </p:grpSpPr>
        <p:sp>
          <p:nvSpPr>
            <p:cNvPr id="23" name="TextBox 22"/>
            <p:cNvSpPr txBox="1"/>
            <p:nvPr/>
          </p:nvSpPr>
          <p:spPr>
            <a:xfrm>
              <a:off x="4504266" y="3539069"/>
              <a:ext cx="463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New </a:t>
              </a:r>
              <a:r>
                <a:rPr lang="en-US" b="1" dirty="0" err="1" smtClean="0"/>
                <a:t>judgement</a:t>
              </a:r>
              <a:r>
                <a:rPr lang="en-US" b="1" dirty="0" smtClean="0"/>
                <a:t> for projection axiom</a:t>
              </a:r>
              <a:endParaRPr lang="en-US" b="1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9633" y="4026421"/>
              <a:ext cx="3327400" cy="5461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40267" y="4350270"/>
            <a:ext cx="5448300" cy="1699165"/>
            <a:chOff x="440267" y="4350270"/>
            <a:chExt cx="5448300" cy="1699165"/>
          </a:xfrm>
        </p:grpSpPr>
        <p:grpSp>
          <p:nvGrpSpPr>
            <p:cNvPr id="22" name="Group 21"/>
            <p:cNvGrpSpPr/>
            <p:nvPr/>
          </p:nvGrpSpPr>
          <p:grpSpPr>
            <a:xfrm>
              <a:off x="444500" y="4350270"/>
              <a:ext cx="4381500" cy="1354128"/>
              <a:chOff x="444500" y="4350270"/>
              <a:chExt cx="4381500" cy="135412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117599" y="4350270"/>
                <a:ext cx="3708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Outer Fragment Post condition</a:t>
                </a:r>
                <a:endParaRPr lang="en-US" b="1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444500" y="4840807"/>
                <a:ext cx="4381500" cy="863591"/>
                <a:chOff x="444500" y="4739209"/>
                <a:chExt cx="4381500" cy="86359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7200" y="4739209"/>
                  <a:ext cx="2984500" cy="355600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200" y="5077877"/>
                  <a:ext cx="584200" cy="16510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500" y="5361500"/>
                  <a:ext cx="4381500" cy="2413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267" y="5808135"/>
              <a:ext cx="54483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0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to SQL++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3079" y="1634977"/>
            <a:ext cx="3860796" cy="32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Inner Fragment Post Condition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4004" y="1727199"/>
            <a:ext cx="4665582" cy="1495906"/>
            <a:chOff x="440267" y="4350270"/>
            <a:chExt cx="5448300" cy="1699165"/>
          </a:xfrm>
        </p:grpSpPr>
        <p:grpSp>
          <p:nvGrpSpPr>
            <p:cNvPr id="13" name="Group 12"/>
            <p:cNvGrpSpPr/>
            <p:nvPr/>
          </p:nvGrpSpPr>
          <p:grpSpPr>
            <a:xfrm>
              <a:off x="444500" y="4350270"/>
              <a:ext cx="5354562" cy="1354128"/>
              <a:chOff x="444500" y="4350270"/>
              <a:chExt cx="5354562" cy="135412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57201" y="4350270"/>
                <a:ext cx="5341861" cy="419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Outer Fragment Post Condition</a:t>
                </a:r>
                <a:endParaRPr lang="en-US" b="1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44500" y="4840807"/>
                <a:ext cx="4381500" cy="863591"/>
                <a:chOff x="444500" y="4739209"/>
                <a:chExt cx="4381500" cy="863591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57200" y="4739209"/>
                  <a:ext cx="2984500" cy="355600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7200" y="5077877"/>
                  <a:ext cx="584200" cy="165100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500" y="5361500"/>
                  <a:ext cx="4381500" cy="2413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267" y="5808135"/>
              <a:ext cx="5448300" cy="241300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2424300" y="4447742"/>
            <a:ext cx="43518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107902"/>
                </a:solidFill>
                <a:latin typeface="Courier-Bold"/>
              </a:rPr>
              <a:t>SELECT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n.name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, (</a:t>
            </a:r>
          </a:p>
          <a:p>
            <a:r>
              <a:rPr lang="en-US" sz="15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SELECT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sum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o.total_price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5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FROM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FF6600"/>
                </a:solidFill>
                <a:latin typeface="Courier"/>
              </a:rPr>
              <a:t>db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.Orders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o, </a:t>
            </a:r>
            <a:r>
              <a:rPr lang="en-US" sz="1500" b="1" dirty="0" err="1">
                <a:solidFill>
                  <a:srgbClr val="FF6600"/>
                </a:solidFill>
                <a:latin typeface="Courier"/>
              </a:rPr>
              <a:t>db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.Customers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c</a:t>
            </a:r>
            <a:endParaRPr lang="en-US" sz="1500" dirty="0">
              <a:solidFill>
                <a:srgbClr val="262626"/>
              </a:solidFill>
              <a:latin typeface="Courier"/>
            </a:endParaRPr>
          </a:p>
          <a:p>
            <a:r>
              <a:rPr lang="en-US" sz="15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WHERE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o.cust_ref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500" b="1" dirty="0" err="1">
                <a:solidFill>
                  <a:srgbClr val="107902"/>
                </a:solidFill>
                <a:latin typeface="Courier-Bold"/>
              </a:rPr>
              <a:t>c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.cust_key</a:t>
            </a:r>
            <a:endParaRPr lang="en-US" sz="1500" dirty="0">
              <a:solidFill>
                <a:srgbClr val="262626"/>
              </a:solidFill>
              <a:latin typeface="Courier"/>
            </a:endParaRPr>
          </a:p>
          <a:p>
            <a:r>
              <a:rPr lang="en-US" sz="1500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AND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107902"/>
                </a:solidFill>
                <a:latin typeface="Courier-Bold"/>
              </a:rPr>
              <a:t>c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.nation_ref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500" b="1" dirty="0" err="1">
                <a:solidFill>
                  <a:srgbClr val="FF0000"/>
                </a:solidFill>
                <a:latin typeface="Courier"/>
              </a:rPr>
              <a:t>n.nation_key</a:t>
            </a:r>
            <a:endParaRPr lang="en-US" sz="1500" b="1" dirty="0">
              <a:solidFill>
                <a:srgbClr val="FF0000"/>
              </a:solidFill>
              <a:latin typeface="Courier"/>
            </a:endParaRPr>
          </a:p>
          <a:p>
            <a:r>
              <a:rPr lang="en-US" sz="1500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sumTotal</a:t>
            </a:r>
            <a:endParaRPr lang="en-US" sz="1500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>
                <a:solidFill>
                  <a:srgbClr val="107902"/>
                </a:solidFill>
                <a:latin typeface="Courier-Bold"/>
              </a:rPr>
              <a:t>FROM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Nations </a:t>
            </a:r>
            <a:r>
              <a:rPr lang="en-US" sz="1500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n </a:t>
            </a:r>
          </a:p>
          <a:p>
            <a:r>
              <a:rPr lang="en-US" sz="1500" b="1" dirty="0">
                <a:solidFill>
                  <a:srgbClr val="107902"/>
                </a:solidFill>
                <a:latin typeface="Courier-Bold"/>
              </a:rPr>
              <a:t>WHERE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n.nation_key</a:t>
            </a:r>
            <a:r>
              <a:rPr lang="en-US" sz="1500" dirty="0">
                <a:solidFill>
                  <a:srgbClr val="262626"/>
                </a:solidFill>
                <a:latin typeface="Courier"/>
              </a:rPr>
              <a:t> </a:t>
            </a:r>
            <a:endParaRPr lang="en-US" sz="1500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107902"/>
                </a:solidFill>
                <a:latin typeface="Courier-Bold"/>
              </a:rPr>
              <a:t>IN</a:t>
            </a:r>
            <a:r>
              <a:rPr lang="en-US" sz="15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latin typeface="Courier-Bold"/>
              </a:rPr>
              <a:t>session</a:t>
            </a:r>
            <a:r>
              <a:rPr lang="en-US" sz="1500" dirty="0" err="1">
                <a:solidFill>
                  <a:srgbClr val="262626"/>
                </a:solidFill>
                <a:latin typeface="Courier"/>
              </a:rPr>
              <a:t>.SelectedKeys</a:t>
            </a:r>
            <a:endParaRPr lang="en-US" sz="1500" b="1" dirty="0">
              <a:solidFill>
                <a:schemeClr val="bg1">
                  <a:lumMod val="65000"/>
                </a:schemeClr>
              </a:solidFill>
              <a:latin typeface="Courier-Bold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681483" y="3759199"/>
            <a:ext cx="3691467" cy="3994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5731" y="5232400"/>
            <a:ext cx="162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Generated SQL++ code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27320" y="2109078"/>
            <a:ext cx="3696555" cy="1449303"/>
            <a:chOff x="2311400" y="4292160"/>
            <a:chExt cx="4344952" cy="1657522"/>
          </a:xfrm>
        </p:grpSpPr>
        <p:grpSp>
          <p:nvGrpSpPr>
            <p:cNvPr id="23" name="Group 22"/>
            <p:cNvGrpSpPr/>
            <p:nvPr/>
          </p:nvGrpSpPr>
          <p:grpSpPr>
            <a:xfrm>
              <a:off x="2311400" y="4656670"/>
              <a:ext cx="4129282" cy="901689"/>
              <a:chOff x="2311400" y="4656670"/>
              <a:chExt cx="4129282" cy="90168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311400" y="4656670"/>
                <a:ext cx="3644900" cy="901689"/>
                <a:chOff x="2311400" y="4741335"/>
                <a:chExt cx="3644900" cy="901689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11400" y="5401724"/>
                  <a:ext cx="3644900" cy="24130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1400" y="4741335"/>
                  <a:ext cx="584200" cy="165100"/>
                </a:xfrm>
                <a:prstGeom prst="rect">
                  <a:avLst/>
                </a:prstGeom>
              </p:spPr>
            </p:pic>
          </p:grp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8582" y="4957227"/>
                <a:ext cx="4102100" cy="241300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8582" y="5731243"/>
              <a:ext cx="1341832" cy="21843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11400" y="4292160"/>
              <a:ext cx="4344952" cy="364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34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</a:p>
          <a:p>
            <a:pPr lvl="1"/>
            <a:r>
              <a:rPr lang="en-US" dirty="0" smtClean="0"/>
              <a:t>We made two extensions to the TOR</a:t>
            </a:r>
          </a:p>
          <a:p>
            <a:pPr lvl="2"/>
            <a:r>
              <a:rPr lang="en-US" dirty="0" smtClean="0"/>
              <a:t>Add one new type of constant</a:t>
            </a:r>
          </a:p>
          <a:p>
            <a:pPr lvl="2"/>
            <a:r>
              <a:rPr lang="en-US" dirty="0" smtClean="0"/>
              <a:t>Add one new </a:t>
            </a:r>
            <a:r>
              <a:rPr lang="en-US" dirty="0" err="1" smtClean="0"/>
              <a:t>judgement</a:t>
            </a:r>
            <a:r>
              <a:rPr lang="en-US" dirty="0" smtClean="0"/>
              <a:t> for the projection axiom</a:t>
            </a:r>
          </a:p>
          <a:p>
            <a:pPr lvl="1"/>
            <a:r>
              <a:rPr lang="en-US" dirty="0" smtClean="0"/>
              <a:t>Extension should not impact run-time significantly because search space is only increased by variables added to scope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Unknowns</a:t>
            </a:r>
          </a:p>
          <a:p>
            <a:pPr lvl="1"/>
            <a:r>
              <a:rPr lang="en-US" dirty="0" smtClean="0"/>
              <a:t>How to identify new fragments</a:t>
            </a:r>
          </a:p>
          <a:p>
            <a:pPr lvl="1"/>
            <a:r>
              <a:rPr lang="en-US" dirty="0" smtClean="0"/>
              <a:t>How to decompose fragments into “inner” and “outer” fragments</a:t>
            </a:r>
          </a:p>
          <a:p>
            <a:pPr lvl="1"/>
            <a:r>
              <a:rPr lang="en-US" dirty="0" smtClean="0"/>
              <a:t>How to minimize the number of variables added to scope for the analysis to work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3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Beyond SQL : </a:t>
            </a:r>
            <a:br>
              <a:rPr lang="en-US" sz="3600" dirty="0" smtClean="0"/>
            </a:br>
            <a:r>
              <a:rPr lang="en-US" sz="3600" dirty="0" smtClean="0"/>
              <a:t>Complex Analytics Web Applications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528320" y="2063871"/>
            <a:ext cx="8229600" cy="4193591"/>
            <a:chOff x="528320" y="1312335"/>
            <a:chExt cx="8229600" cy="4612950"/>
          </a:xfrm>
        </p:grpSpPr>
        <p:pic>
          <p:nvPicPr>
            <p:cNvPr id="3" name="Picture 2" descr="Screen Shot 2015-11-03 at 8.33.4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68" y="1976950"/>
              <a:ext cx="7640862" cy="394833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28320" y="1312335"/>
              <a:ext cx="8229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Example </a:t>
              </a:r>
              <a:r>
                <a:rPr lang="en-US" b="1" dirty="0" smtClean="0"/>
                <a:t>2 </a:t>
              </a:r>
              <a:r>
                <a:rPr lang="en-US" b="1" dirty="0"/>
                <a:t>:  Monitor </a:t>
              </a:r>
              <a:r>
                <a:rPr lang="en-US" b="1" dirty="0" smtClean="0"/>
                <a:t>top 3 years in terms of amount </a:t>
              </a:r>
              <a:r>
                <a:rPr lang="en-US" b="1" dirty="0"/>
                <a:t>spent by customers from selected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1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667" y="1710270"/>
            <a:ext cx="8398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"/>
              </a:rPr>
              <a:t>01</a:t>
            </a:r>
            <a:r>
              <a:rPr lang="en-US" sz="1600" b="1" dirty="0">
                <a:solidFill>
                  <a:srgbClr val="0F7001"/>
                </a:solidFill>
                <a:latin typeface="Courier-Bold"/>
              </a:rPr>
              <a:t> public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List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SumForNationTopYears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&gt;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</a:rPr>
              <a:t>getSumTotal3Years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(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02   List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&lt;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Nation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&gt;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F7001"/>
                </a:solidFill>
                <a:latin typeface="Courier-Bold"/>
              </a:rPr>
              <a:t>throws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Exception 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{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03   List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SumForNationTopYears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&gt;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262626"/>
                </a:solidFill>
                <a:latin typeface="Courier"/>
              </a:rPr>
              <a:t>sumTotalsTopY</a:t>
            </a:r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53535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F7001"/>
                </a:solidFill>
                <a:latin typeface="Courier-Bold"/>
              </a:rPr>
              <a:t>new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ArrayList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&lt;&gt;();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04   </a:t>
            </a:r>
            <a:r>
              <a:rPr lang="en-US" sz="1600" b="1" dirty="0">
                <a:solidFill>
                  <a:srgbClr val="0F7001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Nation nation 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: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selectedNations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{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05     List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&lt;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YearData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&gt;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</a:rPr>
              <a:t>yearsData</a:t>
            </a:r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53535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NationDao</a:t>
            </a:r>
            <a:r>
              <a:rPr lang="en-US" sz="1600" dirty="0" err="1">
                <a:solidFill>
                  <a:srgbClr val="535353"/>
                </a:solidFill>
                <a:latin typeface="Courier"/>
              </a:rPr>
              <a:t>.</a:t>
            </a:r>
            <a:r>
              <a:rPr lang="en-US" sz="1600" dirty="0" err="1">
                <a:solidFill>
                  <a:srgbClr val="6A801F"/>
                </a:solidFill>
                <a:latin typeface="Courier"/>
              </a:rPr>
              <a:t>doComplexQuery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nation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);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06     </a:t>
            </a:r>
            <a:r>
              <a:rPr lang="en-US" sz="1600" dirty="0" err="1" smtClean="0">
                <a:solidFill>
                  <a:srgbClr val="262626"/>
                </a:solidFill>
                <a:latin typeface="Courier"/>
              </a:rPr>
              <a:t>sumTotalsTopY</a:t>
            </a:r>
            <a:r>
              <a:rPr lang="en-US" sz="1600" dirty="0" err="1" smtClean="0">
                <a:solidFill>
                  <a:srgbClr val="535353"/>
                </a:solidFill>
                <a:latin typeface="Courier"/>
              </a:rPr>
              <a:t>.</a:t>
            </a:r>
            <a:r>
              <a:rPr lang="en-US" sz="1600" dirty="0" err="1" smtClean="0">
                <a:solidFill>
                  <a:srgbClr val="6A801F"/>
                </a:solidFill>
                <a:latin typeface="Courier"/>
              </a:rPr>
              <a:t>add</a:t>
            </a:r>
            <a:r>
              <a:rPr lang="en-US" sz="1600" dirty="0" smtClean="0">
                <a:solidFill>
                  <a:srgbClr val="535353"/>
                </a:solidFill>
                <a:latin typeface="Courier"/>
              </a:rPr>
              <a:t>(</a:t>
            </a:r>
          </a:p>
          <a:p>
            <a:r>
              <a:rPr lang="en-US" sz="1600" b="1" dirty="0" smtClean="0">
                <a:solidFill>
                  <a:srgbClr val="0F7001"/>
                </a:solidFill>
                <a:latin typeface="Courier-Bold"/>
              </a:rPr>
              <a:t>           new</a:t>
            </a:r>
            <a:r>
              <a:rPr lang="en-US" sz="1600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SumForNationTopYears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(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nation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,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"/>
              </a:rPr>
              <a:t>yearsData</a:t>
            </a:r>
            <a:r>
              <a:rPr lang="en-US" sz="1600" dirty="0" smtClean="0">
                <a:solidFill>
                  <a:srgbClr val="535353"/>
                </a:solidFill>
                <a:latin typeface="Courier"/>
              </a:rPr>
              <a:t>)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);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07   </a:t>
            </a:r>
            <a:r>
              <a:rPr lang="en-US" sz="1600" dirty="0">
                <a:solidFill>
                  <a:srgbClr val="535353"/>
                </a:solidFill>
                <a:latin typeface="Courier"/>
              </a:rPr>
              <a:t>}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262626"/>
                </a:solidFill>
                <a:latin typeface="Courier"/>
              </a:rPr>
              <a:t>08   </a:t>
            </a:r>
            <a:r>
              <a:rPr lang="en-US" sz="1600" b="1" dirty="0">
                <a:solidFill>
                  <a:srgbClr val="0F7001"/>
                </a:solidFill>
                <a:latin typeface="Courier-Bold"/>
              </a:rPr>
              <a:t>return</a:t>
            </a:r>
            <a:r>
              <a:rPr lang="en-US" sz="16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Courier"/>
              </a:rPr>
              <a:t>sumTotalsTopY</a:t>
            </a:r>
            <a:r>
              <a:rPr lang="en-US" sz="1600" dirty="0" smtClean="0">
                <a:solidFill>
                  <a:srgbClr val="535353"/>
                </a:solidFill>
                <a:latin typeface="Courier"/>
              </a:rPr>
              <a:t>;</a:t>
            </a:r>
            <a:endParaRPr lang="en-US" sz="1600" dirty="0">
              <a:solidFill>
                <a:srgbClr val="262626"/>
              </a:solidFill>
              <a:latin typeface="Courier"/>
            </a:endParaRPr>
          </a:p>
          <a:p>
            <a:r>
              <a:rPr lang="en-US" sz="1600" dirty="0">
                <a:solidFill>
                  <a:srgbClr val="535353"/>
                </a:solidFill>
                <a:latin typeface="Courier"/>
              </a:rPr>
              <a:t>09 }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58237" y="4825998"/>
            <a:ext cx="4406900" cy="1191666"/>
            <a:chOff x="444500" y="4825998"/>
            <a:chExt cx="4406900" cy="11916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137" y="4825998"/>
              <a:ext cx="3556000" cy="355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5179475"/>
              <a:ext cx="584200" cy="165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500" y="5463098"/>
              <a:ext cx="4381500" cy="241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500" y="5776364"/>
              <a:ext cx="4406900" cy="2413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28133" y="4402669"/>
            <a:ext cx="178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 condition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17062" y="4816372"/>
            <a:ext cx="4030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SELECT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n.name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dirty="0" smtClean="0">
                <a:solidFill>
                  <a:srgbClr val="262626"/>
                </a:solidFill>
                <a:latin typeface="Courier"/>
              </a:rPr>
              <a:t>(…)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262626"/>
                </a:solidFill>
                <a:latin typeface="Courier"/>
              </a:rPr>
              <a:t>data</a:t>
            </a:r>
            <a:endParaRPr lang="en-US" dirty="0">
              <a:solidFill>
                <a:srgbClr val="262626"/>
              </a:solidFill>
              <a:latin typeface="Courier"/>
            </a:endParaRP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FROM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Nations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n 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WHERE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n.nation_key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-Bold"/>
              </a:rPr>
              <a:t>session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.SelectedKeys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-Bold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5209" y="4097867"/>
            <a:ext cx="4064000" cy="3048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843874" y="4893730"/>
            <a:ext cx="1473188" cy="6371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370403"/>
            <a:ext cx="15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SQL++ Code</a:t>
            </a:r>
            <a:endParaRPr lang="en-US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588000" y="3826933"/>
            <a:ext cx="3149600" cy="728134"/>
          </a:xfrm>
          <a:prstGeom prst="wedgeRoundRectCallout">
            <a:avLst>
              <a:gd name="adj1" fmla="val 11288"/>
              <a:gd name="adj2" fmla="val 904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is a list, fragment is not valid SQL but valid SQL++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8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637"/>
            <a:ext cx="8775700" cy="1143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Performance matters for analytics applications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14400" y="5679440"/>
            <a:ext cx="2611120" cy="74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applications require short latency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6160" y="5689600"/>
            <a:ext cx="3672840" cy="741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applications require complex, time-consuming queries</a:t>
            </a:r>
            <a:endParaRPr lang="en-US" dirty="0"/>
          </a:p>
        </p:txBody>
      </p:sp>
      <p:pic>
        <p:nvPicPr>
          <p:cNvPr id="4" name="Picture 3" descr="Screen Shot 2015-11-05 at 11.0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333500"/>
            <a:ext cx="9144000" cy="4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11-03 at 10.39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948934"/>
            <a:ext cx="8585200" cy="3911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Analytics </a:t>
            </a:r>
            <a:r>
              <a:rPr lang="en-US" sz="3600" dirty="0"/>
              <a:t>Web</a:t>
            </a:r>
            <a:r>
              <a:rPr lang="en-US" sz="3600" dirty="0" smtClean="0"/>
              <a:t> Application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1549400"/>
            <a:ext cx="830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1 :  Monitor amount spent by customers from selected countries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64506"/>
              </p:ext>
            </p:extLst>
          </p:nvPr>
        </p:nvGraphicFramePr>
        <p:xfrm>
          <a:off x="4643120" y="5398532"/>
          <a:ext cx="188633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59"/>
                <a:gridCol w="686771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nation_key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name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3280" y="5406905"/>
            <a:ext cx="100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07646"/>
              </p:ext>
            </p:extLst>
          </p:nvPr>
        </p:nvGraphicFramePr>
        <p:xfrm>
          <a:off x="4643120" y="5962134"/>
          <a:ext cx="2895601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25"/>
                <a:gridCol w="1005161"/>
                <a:gridCol w="857615"/>
              </a:tblGrid>
              <a:tr h="278368">
                <a:tc>
                  <a:txBody>
                    <a:bodyPr/>
                    <a:lstStyle/>
                    <a:p>
                      <a:r>
                        <a:rPr lang="en-US" sz="1400" b="0" u="sng" dirty="0" err="1" smtClean="0"/>
                        <a:t>cust_key</a:t>
                      </a:r>
                      <a:endParaRPr lang="en-US" sz="14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nation_ref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address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51200" y="589760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9640" y="636420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97121"/>
              </p:ext>
            </p:extLst>
          </p:nvPr>
        </p:nvGraphicFramePr>
        <p:xfrm>
          <a:off x="4643120" y="6510018"/>
          <a:ext cx="4155440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60"/>
                <a:gridCol w="1038860"/>
                <a:gridCol w="1038860"/>
                <a:gridCol w="1038860"/>
              </a:tblGrid>
              <a:tr h="215902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Order_key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Cust_ref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order_year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Total_price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54240" y="54912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Schema</a:t>
            </a:r>
            <a:endParaRPr lang="en-US" b="1" dirty="0"/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252720" y="6266936"/>
            <a:ext cx="924560" cy="243083"/>
          </a:xfrm>
          <a:prstGeom prst="curvedConnector3">
            <a:avLst>
              <a:gd name="adj1" fmla="val 9945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5252719" y="5703331"/>
            <a:ext cx="924560" cy="248266"/>
          </a:xfrm>
          <a:prstGeom prst="curvedConnector3">
            <a:avLst>
              <a:gd name="adj1" fmla="val 9945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Three Tier Architecture (for Java)</a:t>
            </a:r>
            <a:endParaRPr lang="en" sz="3600" dirty="0"/>
          </a:p>
        </p:txBody>
      </p:sp>
      <p:pic>
        <p:nvPicPr>
          <p:cNvPr id="9" name="Picture 8" descr="Screen Shot 2015-11-03 at 4.4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412754"/>
            <a:ext cx="5638800" cy="50134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04000" y="4353558"/>
            <a:ext cx="457200" cy="431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6334758"/>
            <a:ext cx="457200" cy="431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0640" y="4297676"/>
            <a:ext cx="457200" cy="431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4440" y="2499356"/>
            <a:ext cx="457200" cy="4318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04000" y="2453634"/>
            <a:ext cx="457200" cy="4318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23627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9333" y="1771226"/>
            <a:ext cx="89746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01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 public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b="1" dirty="0" err="1">
                <a:solidFill>
                  <a:srgbClr val="0950AD"/>
                </a:solidFill>
                <a:latin typeface="Courier-Bold"/>
              </a:rPr>
              <a:t>getSumTotalsImperative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(List&lt;Integer&gt;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selectedKeys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02  List&lt;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ArrayList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&lt;&gt;();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03  List&lt;Nation&gt; nations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getAllNations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04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(Nation nation : nations)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05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Courier"/>
              </a:rPr>
              <a:t>selectedKeys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contains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())) {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06      </a:t>
            </a:r>
            <a:r>
              <a:rPr lang="en-US" sz="1400" b="1" dirty="0" err="1">
                <a:solidFill>
                  <a:srgbClr val="262087"/>
                </a:solidFill>
                <a:latin typeface="Courier-Bold"/>
              </a:rPr>
              <a:t>int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key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nation.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07      </a:t>
            </a:r>
            <a:r>
              <a:rPr lang="en-US" sz="1400" b="1" dirty="0">
                <a:solidFill>
                  <a:srgbClr val="262087"/>
                </a:solidFill>
                <a:latin typeface="Courier-Bold"/>
              </a:rPr>
              <a:t>long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result = </a:t>
            </a:r>
            <a:r>
              <a:rPr lang="en-US" sz="1400" b="1" dirty="0">
                <a:solidFill>
                  <a:srgbClr val="0000D5"/>
                </a:solidFill>
                <a:latin typeface="Courier-Bold"/>
              </a:rPr>
              <a:t>0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08      List&lt;Customer&gt; customers 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CustomerDao.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getAllCustomers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09      List&lt;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Order&gt;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OrderDao.</a:t>
            </a:r>
            <a:r>
              <a:rPr lang="en-US" sz="1400" dirty="0" err="1" smtClean="0">
                <a:solidFill>
                  <a:srgbClr val="0000C0"/>
                </a:solidFill>
                <a:latin typeface="Courier"/>
              </a:rPr>
              <a:t>getAllOrderItems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10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(Customer c : customers)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11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o :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orderItems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12        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o.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getCustomerRef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13              &amp;&amp;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c.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getNationRef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() == </a:t>
            </a:r>
            <a:r>
              <a:rPr lang="en-US" sz="1400" b="1" dirty="0">
                <a:solidFill>
                  <a:srgbClr val="FF0000"/>
                </a:solidFill>
                <a:latin typeface="Courier"/>
              </a:rPr>
              <a:t>key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is-IS" sz="1400" dirty="0">
                <a:solidFill>
                  <a:srgbClr val="262626"/>
                </a:solidFill>
                <a:latin typeface="Courier"/>
              </a:rPr>
              <a:t>14            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r</a:t>
            </a:r>
            <a:r>
              <a:rPr lang="is-IS" sz="1400" dirty="0" smtClean="0">
                <a:solidFill>
                  <a:srgbClr val="262626"/>
                </a:solidFill>
                <a:latin typeface="Courier"/>
              </a:rPr>
              <a:t>esult +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= o.</a:t>
            </a:r>
            <a:r>
              <a:rPr lang="is-IS" sz="1400" dirty="0">
                <a:solidFill>
                  <a:srgbClr val="0000C0"/>
                </a:solidFill>
                <a:latin typeface="Courier"/>
              </a:rPr>
              <a:t>getTotalPrice</a:t>
            </a:r>
            <a:r>
              <a:rPr lang="is-IS" sz="1400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15     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sumTotals.</a:t>
            </a:r>
            <a:r>
              <a:rPr lang="en-US" sz="1400" dirty="0" err="1">
                <a:solidFill>
                  <a:srgbClr val="0000C0"/>
                </a:solidFill>
                <a:latin typeface="Courier"/>
              </a:rPr>
              <a:t>add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SumForNation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dirty="0" err="1" smtClean="0">
                <a:solidFill>
                  <a:srgbClr val="262626"/>
                </a:solidFill>
                <a:latin typeface="Courier"/>
              </a:rPr>
              <a:t>nation.getName</a:t>
            </a:r>
            <a:r>
              <a:rPr lang="en-US" sz="1400" dirty="0" smtClean="0">
                <a:solidFill>
                  <a:srgbClr val="262626"/>
                </a:solidFill>
                <a:latin typeface="Courier"/>
              </a:rPr>
              <a:t>(),result)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16    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17  }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18  </a:t>
            </a:r>
            <a:r>
              <a:rPr lang="en-US" sz="1400" b="1" dirty="0">
                <a:solidFill>
                  <a:srgbClr val="107902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ourier"/>
              </a:rPr>
              <a:t>sumTotals</a:t>
            </a:r>
            <a:r>
              <a:rPr lang="en-US" sz="1400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dirty="0">
                <a:solidFill>
                  <a:srgbClr val="262626"/>
                </a:solidFill>
                <a:latin typeface="Courier"/>
              </a:rPr>
              <a:t>19 }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 Program for Example 1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36664" y="2192645"/>
            <a:ext cx="8339150" cy="584776"/>
            <a:chOff x="636664" y="2192645"/>
            <a:chExt cx="8339150" cy="584776"/>
          </a:xfrm>
        </p:grpSpPr>
        <p:sp>
          <p:nvSpPr>
            <p:cNvPr id="13" name="Rectangle 12"/>
            <p:cNvSpPr/>
            <p:nvPr/>
          </p:nvSpPr>
          <p:spPr>
            <a:xfrm>
              <a:off x="636664" y="2269791"/>
              <a:ext cx="6569477" cy="21524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1800" y="2192645"/>
              <a:ext cx="1604014" cy="58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materializing entire relation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664" y="3190371"/>
            <a:ext cx="8339150" cy="584776"/>
            <a:chOff x="636664" y="3190371"/>
            <a:chExt cx="8339150" cy="584776"/>
          </a:xfrm>
        </p:grpSpPr>
        <p:sp>
          <p:nvSpPr>
            <p:cNvPr id="12" name="TextBox 11"/>
            <p:cNvSpPr txBox="1"/>
            <p:nvPr/>
          </p:nvSpPr>
          <p:spPr>
            <a:xfrm>
              <a:off x="7371800" y="3190371"/>
              <a:ext cx="1604014" cy="58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materializing entire relation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664" y="3269522"/>
              <a:ext cx="6569478" cy="48869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664" y="3776408"/>
            <a:ext cx="8339150" cy="1032659"/>
            <a:chOff x="636664" y="3776408"/>
            <a:chExt cx="8339150" cy="1032659"/>
          </a:xfrm>
        </p:grpSpPr>
        <p:sp>
          <p:nvSpPr>
            <p:cNvPr id="16" name="Rectangle 15"/>
            <p:cNvSpPr/>
            <p:nvPr/>
          </p:nvSpPr>
          <p:spPr>
            <a:xfrm>
              <a:off x="636664" y="3776408"/>
              <a:ext cx="6569477" cy="10326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71800" y="3955390"/>
              <a:ext cx="1604014" cy="5847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Application side</a:t>
              </a:r>
            </a:p>
            <a:p>
              <a:r>
                <a:rPr lang="en-US" sz="1600" dirty="0" smtClean="0"/>
                <a:t>join </a:t>
              </a:r>
              <a:r>
                <a:rPr lang="en-US" sz="1600" dirty="0"/>
                <a:t>algorithm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9333" y="5956987"/>
            <a:ext cx="88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uses the Hibernate ORM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39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Approach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7201" y="1600201"/>
            <a:ext cx="4216400" cy="4967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</a:t>
            </a:r>
            <a:endParaRPr lang="en-US" dirty="0"/>
          </a:p>
          <a:p>
            <a:r>
              <a:rPr lang="en-US" dirty="0"/>
              <a:t>Web application framework</a:t>
            </a:r>
          </a:p>
          <a:p>
            <a:r>
              <a:rPr lang="en-US" dirty="0"/>
              <a:t>Single language: SQL++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Benefit</a:t>
            </a:r>
          </a:p>
          <a:p>
            <a:r>
              <a:rPr lang="en-US" dirty="0" smtClean="0"/>
              <a:t>Web application development is entirely declarative</a:t>
            </a:r>
          </a:p>
          <a:p>
            <a:r>
              <a:rPr lang="en-US" dirty="0" smtClean="0"/>
              <a:t>Database-style query optimization is available on the client</a:t>
            </a:r>
          </a:p>
          <a:p>
            <a:r>
              <a:rPr lang="en-US" dirty="0" smtClean="0"/>
              <a:t>Can interact with SQL and  </a:t>
            </a:r>
            <a:r>
              <a:rPr lang="en-US" dirty="0" err="1" smtClean="0"/>
              <a:t>NoSQL</a:t>
            </a:r>
            <a:r>
              <a:rPr lang="en-US" dirty="0" smtClean="0"/>
              <a:t> data sources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842729"/>
            <a:ext cx="4013200" cy="40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520" y="1818640"/>
            <a:ext cx="653288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&lt;</a:t>
            </a:r>
            <a:r>
              <a:rPr lang="en-US" b="1" dirty="0" err="1" smtClean="0">
                <a:solidFill>
                  <a:srgbClr val="A6A6A6"/>
                </a:solidFill>
                <a:latin typeface="Courier-Bold"/>
              </a:rPr>
              <a:t>fstmt:with</a:t>
            </a:r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 target=“</a:t>
            </a:r>
            <a:r>
              <a:rPr lang="en-US" b="1" dirty="0" err="1" smtClean="0">
                <a:solidFill>
                  <a:srgbClr val="A6A6A6"/>
                </a:solidFill>
                <a:latin typeface="Courier-Bold"/>
              </a:rPr>
              <a:t>shown_nations</a:t>
            </a:r>
            <a:r>
              <a:rPr lang="en-US" b="1" dirty="0" smtClean="0">
                <a:solidFill>
                  <a:srgbClr val="A6A6A6"/>
                </a:solidFill>
                <a:latin typeface="Courier-Bold"/>
              </a:rPr>
              <a:t>”&gt;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SELECT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n.name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, (</a:t>
            </a:r>
          </a:p>
          <a:p>
            <a:r>
              <a:rPr lang="en-US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SELECT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sum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o.total_price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FROM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FF66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.Orders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o, </a:t>
            </a:r>
            <a:r>
              <a:rPr lang="en-US" b="1" dirty="0" err="1">
                <a:solidFill>
                  <a:srgbClr val="FF6600"/>
                </a:solidFill>
                <a:latin typeface="Courier"/>
              </a:rPr>
              <a:t>db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.Customers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c</a:t>
            </a:r>
            <a:endParaRPr lang="en-US" dirty="0">
              <a:solidFill>
                <a:srgbClr val="262626"/>
              </a:solidFill>
              <a:latin typeface="Courier"/>
            </a:endParaRPr>
          </a:p>
          <a:p>
            <a:r>
              <a:rPr lang="en-US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WHERE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o.cust_ref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>
                <a:solidFill>
                  <a:srgbClr val="107902"/>
                </a:solidFill>
                <a:latin typeface="Courier-Bold"/>
              </a:rPr>
              <a:t>c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.cust_key</a:t>
            </a:r>
            <a:endParaRPr lang="en-US" dirty="0">
              <a:solidFill>
                <a:srgbClr val="262626"/>
              </a:solidFill>
              <a:latin typeface="Courier"/>
            </a:endParaRPr>
          </a:p>
          <a:p>
            <a:r>
              <a:rPr lang="en-US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AND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107902"/>
                </a:solidFill>
                <a:latin typeface="Courier-Bold"/>
              </a:rPr>
              <a:t>c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.nation_ref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n.nation_key</a:t>
            </a:r>
            <a:endParaRPr lang="en-US" dirty="0">
              <a:solidFill>
                <a:srgbClr val="262626"/>
              </a:solidFill>
              <a:latin typeface="Courier"/>
            </a:endParaRPr>
          </a:p>
          <a:p>
            <a:r>
              <a:rPr lang="en-US" dirty="0">
                <a:solidFill>
                  <a:srgbClr val="262626"/>
                </a:solidFill>
                <a:latin typeface="Courier"/>
              </a:rPr>
              <a:t>)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sumTotal</a:t>
            </a:r>
            <a:endParaRPr lang="en-US" dirty="0">
              <a:solidFill>
                <a:srgbClr val="262626"/>
              </a:solidFill>
              <a:latin typeface="Courier"/>
            </a:endParaRP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FROM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Nations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as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n </a:t>
            </a:r>
          </a:p>
          <a:p>
            <a:r>
              <a:rPr lang="en-US" b="1" dirty="0">
                <a:solidFill>
                  <a:srgbClr val="107902"/>
                </a:solidFill>
                <a:latin typeface="Courier-Bold"/>
              </a:rPr>
              <a:t>WHERE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n.nation_key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107902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-Bold"/>
              </a:rPr>
              <a:t>session</a:t>
            </a:r>
            <a:r>
              <a:rPr lang="en-US" dirty="0" err="1">
                <a:solidFill>
                  <a:srgbClr val="262626"/>
                </a:solidFill>
                <a:latin typeface="Courier"/>
              </a:rPr>
              <a:t>.SelectedKeys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latin typeface="Courier-Bold"/>
            </a:endParaRP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fstmt:with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funit:bar_chart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fstmt:for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 source=“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shown_nations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”&gt;</a:t>
            </a:r>
          </a:p>
          <a:p>
            <a:pPr lvl="2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&lt;column&gt;</a:t>
            </a:r>
          </a:p>
          <a:p>
            <a:pPr lvl="3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&lt;label&gt; {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sn.name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} &lt;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-Bold"/>
              </a:rPr>
              <a:t>/label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pPr lvl="3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&lt;value&gt; {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sumTotal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} &lt;/value&gt;</a:t>
            </a:r>
          </a:p>
          <a:p>
            <a:pPr lvl="2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&lt;/column&gt;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fstmt:for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&lt;/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funit:bar_chart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-Bold"/>
              </a:rPr>
              <a:t>&gt;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-Bold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495673" y="4495800"/>
            <a:ext cx="3972560" cy="477520"/>
          </a:xfrm>
          <a:prstGeom prst="wedgeRoundRectCallout">
            <a:avLst>
              <a:gd name="adj1" fmla="val 10985"/>
              <a:gd name="adj2" fmla="val -831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comes from browser session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14240" y="2011680"/>
            <a:ext cx="3972560" cy="477520"/>
          </a:xfrm>
          <a:prstGeom prst="wedgeRoundRectCallout">
            <a:avLst>
              <a:gd name="adj1" fmla="val -46048"/>
              <a:gd name="adj2" fmla="val 1019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comes from SQL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2400" y="1524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SQL++ Code for example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64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: rewrite java program</a:t>
            </a:r>
            <a:endParaRPr lang="en-US" dirty="0"/>
          </a:p>
        </p:txBody>
      </p:sp>
      <p:pic>
        <p:nvPicPr>
          <p:cNvPr id="4" name="Picture 3" descr="Screen Shot 2015-11-15 at 12.2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7" y="2184399"/>
            <a:ext cx="8531785" cy="261999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334729" y="4521379"/>
            <a:ext cx="3699705" cy="434882"/>
          </a:xfrm>
          <a:prstGeom prst="wedgeRoundRectCallout">
            <a:avLst>
              <a:gd name="adj1" fmla="val -32598"/>
              <a:gd name="adj2" fmla="val -765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relation to the query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1867" y="1676400"/>
            <a:ext cx="530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Rewritten Java program</a:t>
            </a:r>
            <a:endParaRPr lang="en-US" b="1" dirty="0"/>
          </a:p>
        </p:txBody>
      </p:sp>
      <p:sp>
        <p:nvSpPr>
          <p:cNvPr id="3" name="Rectangular Callout 2"/>
          <p:cNvSpPr/>
          <p:nvPr/>
        </p:nvSpPr>
        <p:spPr>
          <a:xfrm>
            <a:off x="5418667" y="2929467"/>
            <a:ext cx="1405467" cy="541866"/>
          </a:xfrm>
          <a:prstGeom prst="wedgeRectCallout">
            <a:avLst>
              <a:gd name="adj1" fmla="val -60833"/>
              <a:gd name="adj2" fmla="val 62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</a:t>
            </a:r>
            <a:r>
              <a:rPr lang="en-US" dirty="0" err="1" smtClean="0"/>
              <a:t>Subquery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2284</TotalTime>
  <Words>2046</Words>
  <Application>Microsoft Macintosh PowerPoint</Application>
  <PresentationFormat>On-screen Show (4:3)</PresentationFormat>
  <Paragraphs>324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Static analysis &amp; FOrward</vt:lpstr>
      <vt:lpstr>Analytics Web Applications</vt:lpstr>
      <vt:lpstr>Performance matters for analytics applications</vt:lpstr>
      <vt:lpstr>Analytics Web Application</vt:lpstr>
      <vt:lpstr>Three Tier Architecture (for Java)</vt:lpstr>
      <vt:lpstr>Java Program for Example 1</vt:lpstr>
      <vt:lpstr>FORWARD Approach</vt:lpstr>
      <vt:lpstr>FORWARD Approach</vt:lpstr>
      <vt:lpstr>Goal : rewrite java program</vt:lpstr>
      <vt:lpstr>Existing work : Query Synthesis</vt:lpstr>
      <vt:lpstr>Translation Process</vt:lpstr>
      <vt:lpstr>Translation Process</vt:lpstr>
      <vt:lpstr>Translation Process</vt:lpstr>
      <vt:lpstr>Translation Process</vt:lpstr>
      <vt:lpstr>Translation Process</vt:lpstr>
      <vt:lpstr>Query synthesis in our example</vt:lpstr>
      <vt:lpstr>Our Idea</vt:lpstr>
      <vt:lpstr>Our ideas</vt:lpstr>
      <vt:lpstr>Inner loop fragment</vt:lpstr>
      <vt:lpstr>Intermediate fragment</vt:lpstr>
      <vt:lpstr>Translate to SQL++</vt:lpstr>
      <vt:lpstr>Summary</vt:lpstr>
      <vt:lpstr>Beyond SQL :  Complex Analytics Web Applications</vt:lpstr>
      <vt:lpstr>Complex Example</vt:lpstr>
      <vt:lpstr>Backup</vt:lpstr>
      <vt:lpstr>Performance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 &amp; FOrward</dc:title>
  <dc:creator>Jules Testard</dc:creator>
  <cp:lastModifiedBy>Jules Testard</cp:lastModifiedBy>
  <cp:revision>55</cp:revision>
  <dcterms:created xsi:type="dcterms:W3CDTF">2015-11-15T19:28:17Z</dcterms:created>
  <dcterms:modified xsi:type="dcterms:W3CDTF">2015-12-01T23:17:00Z</dcterms:modified>
</cp:coreProperties>
</file>