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73" r:id="rId4"/>
    <p:sldId id="260" r:id="rId5"/>
    <p:sldId id="272" r:id="rId6"/>
    <p:sldId id="266" r:id="rId7"/>
    <p:sldId id="274" r:id="rId8"/>
    <p:sldId id="263" r:id="rId9"/>
    <p:sldId id="264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47" autoAdjust="0"/>
  </p:normalViewPr>
  <p:slideViewPr>
    <p:cSldViewPr snapToGrid="0" snapToObjects="1">
      <p:cViewPr>
        <p:scale>
          <a:sx n="135" d="100"/>
          <a:sy n="135" d="100"/>
        </p:scale>
        <p:origin x="-158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8ABD4-B788-8645-8B02-E151933F3A64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861E6-33E1-D44F-8AB9-7F8824E44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2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Given expression E is not taken into account, we have cost(loj([]),E,X) = cost(loj([]),X) (we use the latter in the rewritings)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861E6-33E1-D44F-8AB9-7F8824E44C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97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r>
              <a:rPr lang="en-US" baseline="0" dirty="0" smtClean="0"/>
              <a:t> time will come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861E6-33E1-D44F-8AB9-7F8824E44C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6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|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(2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cost</a:t>
            </a:r>
            <a:r>
              <a:rPr kumimoji="0" lang="en-US" sz="2600" b="0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en-US" sz="26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cost</a:t>
            </a:r>
            <a:r>
              <a:rPr kumimoji="0" lang="en-US" sz="2600" b="0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en-US" sz="26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cost</a:t>
            </a:r>
            <a:r>
              <a:rPr kumimoji="0" lang="en-US" sz="2600" b="0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en-US" sz="26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cost</a:t>
            </a:r>
            <a:r>
              <a:rPr kumimoji="0" lang="en-US" sz="2600" b="0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en-US" sz="26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l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cost(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p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800" baseline="0" dirty="0" smtClean="0"/>
              <a:t>Cost to process all </a:t>
            </a:r>
            <a:r>
              <a:rPr lang="en-US" sz="2800" baseline="0" dirty="0" err="1" smtClean="0"/>
              <a:t>subplans</a:t>
            </a:r>
            <a:r>
              <a:rPr lang="en-US" sz="2800" baseline="0" dirty="0" smtClean="0"/>
              <a:t> will be |key(E)| (cost(</a:t>
            </a:r>
            <a:r>
              <a:rPr lang="en-US" sz="2800" dirty="0" smtClean="0">
                <a:latin typeface="Symbol" charset="2"/>
                <a:cs typeface="Symbol" charset="2"/>
              </a:rPr>
              <a:t>t</a:t>
            </a:r>
            <a:r>
              <a:rPr lang="en-US" sz="2800" baseline="0" dirty="0" smtClean="0"/>
              <a:t>), </a:t>
            </a:r>
            <a:r>
              <a:rPr lang="en-US" sz="2400" dirty="0" smtClean="0"/>
              <a:t>N</a:t>
            </a:r>
            <a:r>
              <a:rPr lang="en-US" sz="2400" baseline="-25000" dirty="0" smtClean="0"/>
              <a:t>g</a:t>
            </a:r>
            <a:r>
              <a:rPr lang="en-US" sz="2800" baseline="0" dirty="0" smtClean="0"/>
              <a:t>). </a:t>
            </a:r>
            <a:endParaRPr lang="en-US" sz="280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861E6-33E1-D44F-8AB9-7F8824E44C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98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6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|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(2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cost</a:t>
            </a:r>
            <a:r>
              <a:rPr kumimoji="0" lang="en-US" sz="2600" b="0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en-US" sz="26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cost</a:t>
            </a:r>
            <a:r>
              <a:rPr kumimoji="0" lang="en-US" sz="2600" b="0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en-US" sz="26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cost</a:t>
            </a:r>
            <a:r>
              <a:rPr kumimoji="0" lang="en-US" sz="2600" b="0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en-US" sz="26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cost</a:t>
            </a:r>
            <a:r>
              <a:rPr kumimoji="0" lang="en-US" sz="2600" b="0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en-US" sz="26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l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cost(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p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800" baseline="0" dirty="0" smtClean="0"/>
              <a:t>Cost to process all </a:t>
            </a:r>
            <a:r>
              <a:rPr lang="en-US" sz="2800" baseline="0" dirty="0" err="1" smtClean="0"/>
              <a:t>subplans</a:t>
            </a:r>
            <a:r>
              <a:rPr lang="en-US" sz="2800" baseline="0" dirty="0" smtClean="0"/>
              <a:t> will be |key(E)| (cost(</a:t>
            </a:r>
            <a:r>
              <a:rPr lang="en-US" sz="2800" dirty="0" smtClean="0">
                <a:latin typeface="Symbol" charset="2"/>
                <a:cs typeface="Symbol" charset="2"/>
              </a:rPr>
              <a:t>t</a:t>
            </a:r>
            <a:r>
              <a:rPr lang="en-US" sz="2800" baseline="0" dirty="0" smtClean="0"/>
              <a:t>), </a:t>
            </a:r>
            <a:r>
              <a:rPr lang="en-US" sz="2400" dirty="0" smtClean="0"/>
              <a:t>N</a:t>
            </a:r>
            <a:r>
              <a:rPr lang="en-US" sz="2400" baseline="-25000" dirty="0" smtClean="0"/>
              <a:t>g</a:t>
            </a:r>
            <a:r>
              <a:rPr lang="en-US" sz="2800" baseline="0" dirty="0" smtClean="0"/>
              <a:t>). </a:t>
            </a:r>
            <a:endParaRPr lang="en-US" sz="280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861E6-33E1-D44F-8AB9-7F8824E44C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98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6E286-B9EE-624D-8221-0BFBAF8112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9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29A9-AC11-1D4A-AB5B-5F7B48DD02B5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B213-984E-0642-A7C8-EA05AF46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29A9-AC11-1D4A-AB5B-5F7B48DD02B5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B213-984E-0642-A7C8-EA05AF46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4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29A9-AC11-1D4A-AB5B-5F7B48DD02B5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B213-984E-0642-A7C8-EA05AF46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8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29A9-AC11-1D4A-AB5B-5F7B48DD02B5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B213-984E-0642-A7C8-EA05AF46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5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29A9-AC11-1D4A-AB5B-5F7B48DD02B5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B213-984E-0642-A7C8-EA05AF46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5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29A9-AC11-1D4A-AB5B-5F7B48DD02B5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B213-984E-0642-A7C8-EA05AF46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2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29A9-AC11-1D4A-AB5B-5F7B48DD02B5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B213-984E-0642-A7C8-EA05AF46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3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29A9-AC11-1D4A-AB5B-5F7B48DD02B5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B213-984E-0642-A7C8-EA05AF46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9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29A9-AC11-1D4A-AB5B-5F7B48DD02B5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B213-984E-0642-A7C8-EA05AF46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2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29A9-AC11-1D4A-AB5B-5F7B48DD02B5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B213-984E-0642-A7C8-EA05AF46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6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29A9-AC11-1D4A-AB5B-5F7B48DD02B5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B213-984E-0642-A7C8-EA05AF46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2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A29A9-AC11-1D4A-AB5B-5F7B48DD02B5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CB213-984E-0642-A7C8-EA05AF46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9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5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Apply-Plan Rewritings in Middleware and </a:t>
            </a:r>
            <a:r>
              <a:rPr lang="en-US" dirty="0" err="1" smtClean="0"/>
              <a:t>AsterixDB</a:t>
            </a:r>
            <a:r>
              <a:rPr lang="en-US" dirty="0" smtClean="0"/>
              <a:t> (Part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8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/>
              <a:t>AsterixDB: I/O Operator Costs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957473"/>
              </p:ext>
            </p:extLst>
          </p:nvPr>
        </p:nvGraphicFramePr>
        <p:xfrm>
          <a:off x="457200" y="1102360"/>
          <a:ext cx="8229600" cy="5201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620520"/>
                <a:gridCol w="1940560"/>
                <a:gridCol w="2611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Input </a:t>
                      </a:r>
                      <a:r>
                        <a:rPr lang="en-US" sz="1400" baseline="0"/>
                        <a:t>Cost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Transform + Output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Restrictions</a:t>
                      </a:r>
                      <a:r>
                        <a:rPr lang="en-US" sz="1400" baseline="0"/>
                        <a:t> and/or Notes</a:t>
                      </a:r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s</a:t>
                      </a:r>
                      <a:r>
                        <a:rPr lang="en-US" sz="1400" baseline="-25000" dirty="0">
                          <a:latin typeface="+mj-lt"/>
                          <a:cs typeface="Symbol" charset="2"/>
                        </a:rPr>
                        <a:t>w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(</a:t>
                      </a:r>
                      <a:r>
                        <a:rPr lang="en-US" sz="1400" dirty="0">
                          <a:latin typeface="+mj-lt"/>
                          <a:cs typeface="Symbol" charset="2"/>
                        </a:rPr>
                        <a:t>R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), p</a:t>
                      </a:r>
                      <a:r>
                        <a:rPr lang="en-US" sz="1400" baseline="-250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(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Symbol" charset="2"/>
                        </a:rPr>
                        <a:t>R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)</a:t>
                      </a:r>
                      <a:r>
                        <a:rPr lang="en-US" sz="1400" dirty="0"/>
                        <a:t> and 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l</a:t>
                      </a:r>
                      <a:r>
                        <a:rPr lang="en-US" sz="1400" baseline="-250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(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Symbol" charset="2"/>
                        </a:rPr>
                        <a:t>R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Pipelined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s</a:t>
                      </a:r>
                      <a:r>
                        <a:rPr lang="en-US" sz="14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Symbol" charset="2"/>
                        </a:rPr>
                        <a:t>w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(</a:t>
                      </a:r>
                      <a:r>
                        <a:rPr lang="en-US" sz="1400" dirty="0">
                          <a:latin typeface="Calibri"/>
                          <a:cs typeface="Calibri"/>
                        </a:rPr>
                        <a:t>Scan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(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Symbol" charset="2"/>
                        </a:rPr>
                        <a:t>R)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 + fanout(R, 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s</a:t>
                      </a:r>
                      <a:r>
                        <a:rPr lang="en-US" sz="14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Symbol" charset="2"/>
                        </a:rPr>
                        <a:t>w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(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Symbol" charset="2"/>
                        </a:rPr>
                        <a:t>R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Need index which exactly identifies</a:t>
                      </a:r>
                      <a:r>
                        <a:rPr lang="en-US" sz="1200" baseline="0"/>
                        <a:t> tuples which satisfy </a:t>
                      </a:r>
                      <a:r>
                        <a:rPr lang="en-US" sz="1200" i="1" baseline="0"/>
                        <a:t>w</a:t>
                      </a:r>
                      <a:endParaRPr lang="en-US" sz="1200" i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join</a:t>
                      </a:r>
                      <a:r>
                        <a:rPr lang="en-US" sz="1400" baseline="30000"/>
                        <a:t>NL</a:t>
                      </a:r>
                      <a:r>
                        <a:rPr lang="en-US" sz="1400" baseline="-25000"/>
                        <a:t>c</a:t>
                      </a:r>
                      <a:r>
                        <a:rPr lang="en-US" sz="1400" baseline="0"/>
                        <a:t>(S,R</a:t>
                      </a:r>
                      <a:r>
                        <a:rPr lang="en-US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/>
                        <a:t>#S.#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 baseline="0"/>
                        <a:t>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 &lt; M (one pass)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join</a:t>
                      </a:r>
                      <a:r>
                        <a:rPr lang="en-US" sz="1400" baseline="30000"/>
                        <a:t>H</a:t>
                      </a:r>
                      <a:r>
                        <a:rPr lang="en-US" sz="1400" baseline="-25000"/>
                        <a:t>c</a:t>
                      </a:r>
                      <a:r>
                        <a:rPr lang="en-US" sz="1400"/>
                        <a:t> (S,R)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S</a:t>
                      </a:r>
                      <a:r>
                        <a:rPr lang="en-US" sz="1400" baseline="0"/>
                        <a:t> + </a:t>
                      </a: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S</a:t>
                      </a:r>
                      <a:r>
                        <a:rPr lang="en-US" sz="1400" baseline="0"/>
                        <a:t> + </a:t>
                      </a: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 memory,</a:t>
                      </a:r>
                      <a:r>
                        <a:rPr lang="en-US" sz="1200" baseline="0"/>
                        <a:t> S + R &lt; M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join</a:t>
                      </a:r>
                      <a:r>
                        <a:rPr lang="en-US" sz="1400" baseline="30000"/>
                        <a:t>SM</a:t>
                      </a:r>
                      <a:r>
                        <a:rPr lang="en-US" sz="1400" baseline="-25000"/>
                        <a:t>c</a:t>
                      </a:r>
                      <a:r>
                        <a:rPr lang="en-US" sz="1400"/>
                        <a:t> (S,R)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S</a:t>
                      </a:r>
                      <a:r>
                        <a:rPr lang="en-US" sz="1400" baseline="0"/>
                        <a:t> + </a:t>
                      </a: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 + merge(R)</a:t>
                      </a:r>
                      <a:r>
                        <a:rPr lang="en-US" sz="1400" baseline="0"/>
                        <a:t> </a:t>
                      </a:r>
                      <a:r>
                        <a:rPr lang="en-US" sz="1400"/>
                        <a:t>+ </a:t>
                      </a: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 baseline="0"/>
                        <a:t>S</a:t>
                      </a:r>
                      <a:r>
                        <a:rPr lang="en-US" sz="1400"/>
                        <a:t> + merge(S)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No assumption on</a:t>
                      </a:r>
                      <a:r>
                        <a:rPr lang="en-US" sz="1200" baseline="0"/>
                        <a:t> </a:t>
                      </a:r>
                      <a:r>
                        <a:rPr lang="en-US" sz="1200"/>
                        <a:t>order of incoming tuples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join</a:t>
                      </a:r>
                      <a:r>
                        <a:rPr lang="en-US" sz="1400" baseline="30000"/>
                        <a:t>RI</a:t>
                      </a:r>
                      <a:r>
                        <a:rPr lang="en-US" sz="1400" baseline="-25000"/>
                        <a:t>c</a:t>
                      </a:r>
                      <a:r>
                        <a:rPr lang="en-US" sz="1400"/>
                        <a:t> (S,R)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/>
                        <a:t>#S.(1 + fanout(S, R, c))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Need index on key(T), S &lt; 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Symbol" charset="2"/>
                          <a:cs typeface="Symbol" charset="2"/>
                        </a:rPr>
                        <a:t>c</a:t>
                      </a:r>
                      <a:r>
                        <a:rPr lang="en-US" sz="1400"/>
                        <a:t>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 + merge(R)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Symbol" charset="2"/>
                          <a:cs typeface="Symbol" charset="2"/>
                        </a:rPr>
                        <a:t>g</a:t>
                      </a:r>
                      <a:r>
                        <a:rPr lang="en-US" sz="1400" baseline="30000">
                          <a:latin typeface="Calibri"/>
                          <a:cs typeface="Calibri"/>
                        </a:rPr>
                        <a:t>PC</a:t>
                      </a:r>
                      <a:r>
                        <a:rPr lang="en-US" sz="1400" baseline="-25000"/>
                        <a:t>NEST</a:t>
                      </a:r>
                      <a:r>
                        <a:rPr lang="en-US" sz="1400"/>
                        <a:t>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 baseline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Input</a:t>
                      </a:r>
                      <a:r>
                        <a:rPr lang="en-US" sz="1200" baseline="0"/>
                        <a:t> must be sorted by grouping key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Symbol" charset="2"/>
                          <a:cs typeface="Symbol" charset="2"/>
                        </a:rPr>
                        <a:t>g</a:t>
                      </a:r>
                      <a:r>
                        <a:rPr lang="en-US" sz="1400" baseline="30000">
                          <a:latin typeface="+mn-lt"/>
                          <a:cs typeface="Calibri"/>
                        </a:rPr>
                        <a:t>SB</a:t>
                      </a:r>
                      <a:r>
                        <a:rPr lang="en-US" sz="1400" baseline="-25000"/>
                        <a:t>NEST</a:t>
                      </a:r>
                      <a:r>
                        <a:rPr lang="en-US" sz="1400"/>
                        <a:t>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</a:t>
                      </a:r>
                      <a:r>
                        <a:rPr lang="en-US" sz="1400"/>
                        <a:t> + merge(R)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Symbol" charset="2"/>
                          <a:cs typeface="Symbol" charset="2"/>
                        </a:rPr>
                        <a:t>g</a:t>
                      </a:r>
                      <a:r>
                        <a:rPr lang="en-US" sz="1400" baseline="30000">
                          <a:latin typeface="Calibri"/>
                          <a:cs typeface="Calibri"/>
                        </a:rPr>
                        <a:t>PC</a:t>
                      </a:r>
                      <a:r>
                        <a:rPr lang="en-US" sz="1400" baseline="-25000">
                          <a:latin typeface="Calibri"/>
                          <a:cs typeface="Calibri"/>
                        </a:rPr>
                        <a:t>BS</a:t>
                      </a:r>
                      <a:r>
                        <a:rPr lang="en-US" sz="1400" baseline="0">
                          <a:latin typeface="Calibri"/>
                          <a:cs typeface="Calibri"/>
                        </a:rPr>
                        <a:t>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 baseline="0">
                          <a:latin typeface="Symbol" charset="2"/>
                          <a:cs typeface="Symbol" charset="2"/>
                        </a:rPr>
                        <a:t>d</a:t>
                      </a:r>
                      <a:r>
                        <a:rPr lang="en-US" sz="1400" baseline="0"/>
                        <a:t>(</a:t>
                      </a:r>
                      <a:r>
                        <a:rPr lang="en-US" sz="1400" baseline="0">
                          <a:latin typeface="Symbol" charset="2"/>
                          <a:cs typeface="Symbol" charset="2"/>
                        </a:rPr>
                        <a:t>p</a:t>
                      </a:r>
                      <a:r>
                        <a:rPr lang="en-US" sz="1400" baseline="-25000"/>
                        <a:t>g</a:t>
                      </a:r>
                      <a:r>
                        <a:rPr lang="en-US" sz="1400" baseline="0"/>
                        <a:t>(R))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Symbol" charset="2"/>
                          <a:cs typeface="Symbol" charset="2"/>
                        </a:rPr>
                        <a:t>g</a:t>
                      </a:r>
                      <a:r>
                        <a:rPr lang="en-US" sz="1400" baseline="30000">
                          <a:latin typeface="+mn-lt"/>
                          <a:cs typeface="Calibri"/>
                        </a:rPr>
                        <a:t>SB</a:t>
                      </a:r>
                      <a:r>
                        <a:rPr lang="en-US" sz="1400" baseline="-25000">
                          <a:latin typeface="+mn-lt"/>
                          <a:cs typeface="Calibri"/>
                        </a:rPr>
                        <a:t>BS</a:t>
                      </a:r>
                      <a:r>
                        <a:rPr lang="en-US" sz="1400" baseline="0">
                          <a:latin typeface="+mn-lt"/>
                          <a:cs typeface="Calibri"/>
                        </a:rPr>
                        <a:t>(R)</a:t>
                      </a:r>
                      <a:endParaRPr lang="en-US" sz="1400" baseline="-25000">
                        <a:latin typeface="+mn-lt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 baseline="0">
                          <a:latin typeface="Symbol" charset="2"/>
                          <a:cs typeface="Symbol" charset="2"/>
                        </a:rPr>
                        <a:t>d</a:t>
                      </a:r>
                      <a:r>
                        <a:rPr lang="en-US" sz="1400" baseline="0"/>
                        <a:t>(</a:t>
                      </a:r>
                      <a:r>
                        <a:rPr lang="en-US" sz="1400" baseline="0">
                          <a:latin typeface="Symbol" charset="2"/>
                          <a:cs typeface="Symbol" charset="2"/>
                        </a:rPr>
                        <a:t>p</a:t>
                      </a:r>
                      <a:r>
                        <a:rPr lang="en-US" sz="1400" baseline="-25000"/>
                        <a:t>g</a:t>
                      </a:r>
                      <a:r>
                        <a:rPr lang="en-US" sz="1400" baseline="0"/>
                        <a:t>(R))</a:t>
                      </a:r>
                      <a:r>
                        <a:rPr lang="en-US" sz="1400"/>
                        <a:t> + merge(R)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Symbol" charset="2"/>
                          <a:cs typeface="Symbol" charset="2"/>
                        </a:rPr>
                        <a:t>t</a:t>
                      </a:r>
                      <a:r>
                        <a:rPr lang="en-US" sz="1400"/>
                        <a:t>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 + merge(R)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17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/>
              <a:t>Bounded state aggregation function</a:t>
            </a:r>
            <a:r>
              <a:rPr lang="en-US" sz="2000"/>
              <a:t> : single grouping state needs to be maintained in main memory, no matter how many records belong to the group. </a:t>
            </a:r>
            <a:r>
              <a:rPr lang="en-US" sz="2000">
                <a:latin typeface="Andale Mono"/>
                <a:cs typeface="Andale Mono"/>
              </a:rPr>
              <a:t>NEST</a:t>
            </a:r>
            <a:r>
              <a:rPr lang="en-US" sz="2000"/>
              <a:t> is not a bounded state function.</a:t>
            </a:r>
          </a:p>
        </p:txBody>
      </p:sp>
    </p:spTree>
    <p:extLst>
      <p:ext uri="{BB962C8B-B14F-4D97-AF65-F5344CB8AC3E}">
        <p14:creationId xmlns:p14="http://schemas.microsoft.com/office/powerpoint/2010/main" val="19263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960"/>
            <a:ext cx="8229600" cy="5196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Considerations:</a:t>
            </a:r>
          </a:p>
          <a:p>
            <a:r>
              <a:rPr lang="en-US" sz="1700" dirty="0"/>
              <a:t>We consider I/O only (though </a:t>
            </a:r>
            <a:r>
              <a:rPr lang="en-US" sz="1700" dirty="0" err="1"/>
              <a:t>AsterixDB</a:t>
            </a:r>
            <a:r>
              <a:rPr lang="en-US" sz="1700" dirty="0"/>
              <a:t> researchers consider both I/O and CPU)</a:t>
            </a:r>
          </a:p>
          <a:p>
            <a:pPr marL="0" indent="0">
              <a:buNone/>
            </a:pPr>
            <a:r>
              <a:rPr lang="en-US" sz="2400" b="1" dirty="0" smtClean="0"/>
              <a:t>Notation:</a:t>
            </a:r>
          </a:p>
          <a:p>
            <a:r>
              <a:rPr lang="en-US" sz="1700" i="1" dirty="0" smtClean="0"/>
              <a:t>M</a:t>
            </a:r>
            <a:r>
              <a:rPr lang="en-US" sz="1700" i="1" baseline="-25000" dirty="0" smtClean="0"/>
              <a:t>DB</a:t>
            </a:r>
            <a:r>
              <a:rPr lang="en-US" sz="1700" dirty="0" smtClean="0"/>
              <a:t>: number of frames in </a:t>
            </a:r>
            <a:r>
              <a:rPr lang="en-US" sz="1700" i="1" dirty="0" smtClean="0"/>
              <a:t>database</a:t>
            </a:r>
            <a:r>
              <a:rPr lang="en-US" sz="1700" dirty="0" smtClean="0"/>
              <a:t> memory</a:t>
            </a:r>
          </a:p>
          <a:p>
            <a:r>
              <a:rPr lang="en-US" sz="1800" dirty="0"/>
              <a:t>M</a:t>
            </a:r>
            <a:r>
              <a:rPr lang="en-US" sz="1800" baseline="-25000" dirty="0"/>
              <a:t>M</a:t>
            </a:r>
            <a:r>
              <a:rPr lang="en-US" sz="1800" dirty="0"/>
              <a:t>: number of frames in </a:t>
            </a:r>
            <a:r>
              <a:rPr lang="en-US" sz="1800" i="1" dirty="0"/>
              <a:t>middleware</a:t>
            </a:r>
            <a:r>
              <a:rPr lang="en-US" sz="1800" dirty="0"/>
              <a:t> memory available for query processing</a:t>
            </a:r>
            <a:endParaRPr lang="en-US" sz="1700" dirty="0" smtClean="0"/>
          </a:p>
          <a:p>
            <a:r>
              <a:rPr lang="en-US" sz="1700"/>
              <a:t>Denote </a:t>
            </a:r>
            <a:r>
              <a:rPr lang="en-US" sz="1700" i="1"/>
              <a:t>R</a:t>
            </a:r>
            <a:r>
              <a:rPr lang="en-US" sz="1700" baseline="-25000"/>
              <a:t>g</a:t>
            </a:r>
            <a:r>
              <a:rPr lang="en-US" sz="1700"/>
              <a:t> the group of tuples in the output of R with grouping attribute values equal to g for some g.</a:t>
            </a:r>
          </a:p>
          <a:p>
            <a:r>
              <a:rPr lang="en-US" sz="1700"/>
              <a:t>Denote </a:t>
            </a:r>
            <a:r>
              <a:rPr lang="en-US" sz="1700" i="1"/>
              <a:t>m</a:t>
            </a:r>
            <a:r>
              <a:rPr lang="en-US" sz="1700"/>
              <a:t> the size of a frame in Hyracks (size of database memory in bytes : </a:t>
            </a:r>
            <a:r>
              <a:rPr lang="en-US" sz="1700" i="1"/>
              <a:t>m.M</a:t>
            </a:r>
            <a:r>
              <a:rPr lang="en-US" sz="1700" i="1" baseline="-25000"/>
              <a:t>DB</a:t>
            </a:r>
            <a:r>
              <a:rPr lang="en-US" sz="1700"/>
              <a:t>)</a:t>
            </a:r>
          </a:p>
          <a:p>
            <a:r>
              <a:rPr lang="en-US" sz="1700"/>
              <a:t>Loj stands for the left outer join operator. </a:t>
            </a:r>
          </a:p>
          <a:p>
            <a:r>
              <a:rPr lang="en-US" sz="1700" dirty="0"/>
              <a:t>#</a:t>
            </a:r>
            <a:r>
              <a:rPr lang="en-US" sz="1700" baseline="-25000" dirty="0"/>
              <a:t>f</a:t>
            </a:r>
            <a:r>
              <a:rPr lang="en-US" sz="1700" dirty="0"/>
              <a:t>P/#P denotes the number of frames/tuples in output of plan P, respectively</a:t>
            </a:r>
          </a:p>
          <a:p>
            <a:pPr marL="0" indent="0">
              <a:buNone/>
            </a:pPr>
            <a:r>
              <a:rPr lang="en-US" sz="2400" b="1" dirty="0"/>
              <a:t>Implementations:</a:t>
            </a:r>
          </a:p>
          <a:p>
            <a:r>
              <a:rPr lang="en-US" sz="1700" dirty="0"/>
              <a:t>Join : </a:t>
            </a:r>
            <a:r>
              <a:rPr lang="en-US" sz="1700" dirty="0" err="1"/>
              <a:t>NLJoin</a:t>
            </a:r>
            <a:r>
              <a:rPr lang="en-US" sz="1700" dirty="0"/>
              <a:t>, </a:t>
            </a:r>
            <a:r>
              <a:rPr lang="en-US" sz="1700" dirty="0" err="1"/>
              <a:t>HybridHashJoin, Index Join, SortMergeJoin</a:t>
            </a:r>
            <a:endParaRPr lang="en-US" sz="1700" dirty="0"/>
          </a:p>
          <a:p>
            <a:r>
              <a:rPr lang="en-US" sz="1700" dirty="0">
                <a:latin typeface="Symbol" charset="2"/>
                <a:cs typeface="Symbol" charset="2"/>
              </a:rPr>
              <a:t>g</a:t>
            </a:r>
            <a:r>
              <a:rPr lang="en-US" sz="1700" dirty="0"/>
              <a:t> : pre-clustered, sort-based (note: two other algorithms available in AsterixDB)</a:t>
            </a:r>
          </a:p>
          <a:p>
            <a:r>
              <a:rPr lang="en-US" sz="1700" dirty="0">
                <a:latin typeface="Symbol" charset="2"/>
                <a:cs typeface="Symbol" charset="2"/>
              </a:rPr>
              <a:t>t</a:t>
            </a:r>
            <a:r>
              <a:rPr lang="en-US" sz="1700" dirty="0"/>
              <a:t> : stable-sort</a:t>
            </a:r>
          </a:p>
          <a:p>
            <a:r>
              <a:rPr lang="en-US" sz="1700" dirty="0">
                <a:latin typeface="Symbol" charset="2"/>
                <a:cs typeface="Symbol" charset="2"/>
              </a:rPr>
              <a:t>s, p</a:t>
            </a:r>
            <a:r>
              <a:rPr lang="en-US" sz="1700" dirty="0"/>
              <a:t> and </a:t>
            </a:r>
            <a:r>
              <a:rPr lang="en-US" sz="1700" dirty="0">
                <a:latin typeface="Symbol" charset="2"/>
                <a:cs typeface="Symbol" charset="2"/>
              </a:rPr>
              <a:t>l</a:t>
            </a:r>
            <a:r>
              <a:rPr lang="en-US" sz="1700" dirty="0"/>
              <a:t> have IO cost 0 and only one physical implementation (stream select, project, limit</a:t>
            </a:r>
            <a:r>
              <a:rPr lang="en-US" sz="1700" dirty="0" smtClean="0"/>
              <a:t>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676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2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2000" b="1" dirty="0" smtClean="0"/>
              <a:t>Assumptions (all contexts):</a:t>
            </a:r>
          </a:p>
          <a:p>
            <a:r>
              <a:rPr lang="en-US" sz="1600" dirty="0" smtClean="0"/>
              <a:t>|E| &lt; M-1, M ≤ </a:t>
            </a:r>
            <a:r>
              <a:rPr lang="en-US" sz="1600"/>
              <a:t>F</a:t>
            </a:r>
            <a:r>
              <a:rPr lang="en-US" sz="1600" dirty="0" smtClean="0"/>
              <a:t> &lt; M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 (E fits in memory, </a:t>
            </a:r>
            <a:r>
              <a:rPr lang="en-US" sz="1600" i="1" dirty="0"/>
              <a:t>F</a:t>
            </a:r>
            <a:r>
              <a:rPr lang="en-US" sz="1600" dirty="0" smtClean="0"/>
              <a:t> doesn't but isn't too huge either)</a:t>
            </a:r>
          </a:p>
          <a:p>
            <a:r>
              <a:rPr lang="en-US" sz="1600"/>
              <a:t>F</a:t>
            </a:r>
            <a:r>
              <a:rPr lang="en-US" sz="1600" baseline="-25000"/>
              <a:t>g </a:t>
            </a:r>
            <a:r>
              <a:rPr lang="en-US" sz="1600"/>
              <a:t>&lt; m for all </a:t>
            </a:r>
            <a:r>
              <a:rPr lang="en-US" sz="1600" i="1"/>
              <a:t>g</a:t>
            </a:r>
            <a:r>
              <a:rPr lang="en-US" sz="1600"/>
              <a:t>, and L</a:t>
            </a:r>
            <a:r>
              <a:rPr lang="en-US" sz="1600" baseline="-25000"/>
              <a:t>f </a:t>
            </a:r>
            <a:r>
              <a:rPr lang="en-US" sz="1600"/>
              <a:t>&lt; m</a:t>
            </a:r>
            <a:endParaRPr lang="en-US" sz="1600" baseline="-25000" dirty="0" smtClean="0"/>
          </a:p>
          <a:p>
            <a:r>
              <a:rPr lang="en-US" sz="1600" dirty="0" smtClean="0"/>
              <a:t>No skew in grouping keys (R</a:t>
            </a:r>
            <a:r>
              <a:rPr lang="en-US" sz="1600" baseline="-25000" dirty="0" smtClean="0"/>
              <a:t>g1</a:t>
            </a:r>
            <a:r>
              <a:rPr lang="en-US" sz="1600" dirty="0" smtClean="0"/>
              <a:t> = R</a:t>
            </a:r>
            <a:r>
              <a:rPr lang="en-US" sz="1600" baseline="-25000" dirty="0"/>
              <a:t>g2</a:t>
            </a:r>
            <a:r>
              <a:rPr lang="en-US" sz="1600" dirty="0" smtClean="0"/>
              <a:t> for g1 != g2)</a:t>
            </a:r>
          </a:p>
          <a:p>
            <a:r>
              <a:rPr lang="en-US" sz="1600" dirty="0" smtClean="0"/>
              <a:t>No nested apply plan </a:t>
            </a:r>
            <a:r>
              <a:rPr lang="en-US" sz="1600" dirty="0" smtClean="0">
                <a:latin typeface="Symbol" charset="2"/>
                <a:cs typeface="Symbol" charset="2"/>
              </a:rPr>
              <a:t>a</a:t>
            </a:r>
          </a:p>
          <a:p>
            <a:r>
              <a:rPr lang="en-US" sz="1600" dirty="0" smtClean="0"/>
              <a:t>Limit clause expression value always less then L</a:t>
            </a:r>
            <a:r>
              <a:rPr lang="en-US" sz="1600" i="1" baseline="-25000" dirty="0" smtClean="0"/>
              <a:t>f</a:t>
            </a:r>
          </a:p>
          <a:p>
            <a:r>
              <a:rPr lang="en-US" sz="1600" dirty="0" smtClean="0">
                <a:latin typeface="Symbol" charset="2"/>
                <a:cs typeface="Symbol" charset="2"/>
              </a:rPr>
              <a:t>g</a:t>
            </a:r>
            <a:r>
              <a:rPr lang="en-US" sz="1600" baseline="-25000" dirty="0" smtClean="0">
                <a:cs typeface="Symbol" charset="2"/>
              </a:rPr>
              <a:t>inner  </a:t>
            </a:r>
            <a:r>
              <a:rPr lang="en-US" sz="1600" dirty="0" smtClean="0"/>
              <a:t>is a bounded-state aggregation</a:t>
            </a:r>
          </a:p>
          <a:p>
            <a:r>
              <a:rPr lang="en-US" sz="1600" dirty="0"/>
              <a:t>Frame size in memory = block size on disk. </a:t>
            </a:r>
            <a:r>
              <a:rPr lang="en-US" sz="1600" dirty="0"/>
              <a:t>Costs are expressed in number of memory frames/disk blocks loaded.</a:t>
            </a:r>
          </a:p>
          <a:p>
            <a:pPr marL="0" indent="0">
              <a:buNone/>
            </a:pPr>
            <a:r>
              <a:rPr lang="en-US" sz="2000" b="1" dirty="0"/>
              <a:t>Asterix-Specific</a:t>
            </a:r>
          </a:p>
          <a:p>
            <a:r>
              <a:rPr lang="en-US" sz="1600" dirty="0"/>
              <a:t>Single Machine Cluster. Exchange operator costs are ignored</a:t>
            </a:r>
            <a:endParaRPr lang="en-US" sz="1600" b="1" dirty="0"/>
          </a:p>
          <a:p>
            <a:pPr marL="0" indent="0">
              <a:buNone/>
            </a:pPr>
            <a:r>
              <a:rPr lang="en-US" sz="2000" b="1" dirty="0"/>
              <a:t>Middelware-Specific</a:t>
            </a:r>
          </a:p>
          <a:p>
            <a:r>
              <a:rPr lang="en-US" sz="1600" dirty="0"/>
              <a:t>All operators are pushed down to the database if possible. Only the </a:t>
            </a:r>
            <a:r>
              <a:rPr lang="en-US" sz="1600" dirty="0">
                <a:latin typeface="Symbol" charset="2"/>
                <a:cs typeface="Symbol" charset="2"/>
              </a:rPr>
              <a:t>a</a:t>
            </a:r>
            <a:r>
              <a:rPr lang="en-US" sz="1600" baseline="-25000" dirty="0"/>
              <a:t>P</a:t>
            </a:r>
            <a:r>
              <a:rPr lang="en-US" sz="1600" dirty="0"/>
              <a:t> and </a:t>
            </a:r>
            <a:r>
              <a:rPr lang="en-US" sz="1600" dirty="0">
                <a:latin typeface="Symbol" charset="2"/>
                <a:cs typeface="Symbol" charset="2"/>
              </a:rPr>
              <a:t>g</a:t>
            </a:r>
            <a:r>
              <a:rPr lang="en-US" sz="1600" baseline="-25000" dirty="0"/>
              <a:t>NEST</a:t>
            </a:r>
            <a:r>
              <a:rPr lang="en-US" sz="1600" dirty="0"/>
              <a:t> operators and their parent operators are executed in middleware.</a:t>
            </a:r>
          </a:p>
        </p:txBody>
      </p:sp>
    </p:spTree>
    <p:extLst>
      <p:ext uri="{BB962C8B-B14F-4D97-AF65-F5344CB8AC3E}">
        <p14:creationId xmlns:p14="http://schemas.microsoft.com/office/powerpoint/2010/main" val="327290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AsterixDB I/O Cost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716439"/>
              </p:ext>
            </p:extLst>
          </p:nvPr>
        </p:nvGraphicFramePr>
        <p:xfrm>
          <a:off x="165101" y="1526155"/>
          <a:ext cx="8788400" cy="3760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172"/>
                <a:gridCol w="6863228"/>
              </a:tblGrid>
              <a:tr h="51751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Rewriting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smtClean="0"/>
                        <a:t>Cost</a:t>
                      </a:r>
                      <a:r>
                        <a:rPr lang="en-US" sz="1800" b="1" baseline="-25000" dirty="0" smtClean="0"/>
                        <a:t>IO</a:t>
                      </a:r>
                      <a:endParaRPr lang="en-US" b="1" dirty="0" smtClean="0"/>
                    </a:p>
                  </a:txBody>
                  <a:tcPr/>
                </a:tc>
              </a:tr>
              <a:tr h="586332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/>
                        <a:t>Tuple-At-A-Time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cost(E) + |</a:t>
                      </a:r>
                      <a:r>
                        <a:rPr lang="en-US" sz="1400" i="1" dirty="0" smtClean="0"/>
                        <a:t>E</a:t>
                      </a:r>
                      <a:r>
                        <a:rPr lang="en-US" sz="1400" dirty="0" smtClean="0"/>
                        <a:t>| ( </a:t>
                      </a:r>
                      <a:r>
                        <a:rPr lang="en-US" sz="1400" dirty="0" err="1" smtClean="0"/>
                        <a:t>cost</a:t>
                      </a:r>
                      <a:r>
                        <a:rPr lang="en-US" sz="1400" baseline="-25000" dirty="0" smtClean="0"/>
                        <a:t> 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i="1" dirty="0" smtClean="0"/>
                        <a:t>F</a:t>
                      </a:r>
                      <a:r>
                        <a:rPr lang="en-US" sz="1400" dirty="0" smtClean="0"/>
                        <a:t>) + </a:t>
                      </a:r>
                      <a:r>
                        <a:rPr lang="en-US" sz="1400" dirty="0" err="1" smtClean="0"/>
                        <a:t>cost</a:t>
                      </a:r>
                      <a:r>
                        <a:rPr lang="en-US" sz="1400" baseline="-25000" dirty="0" smtClean="0"/>
                        <a:t> 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smtClean="0">
                          <a:latin typeface="Symbol" charset="2"/>
                          <a:cs typeface="Symbol" charset="2"/>
                        </a:rPr>
                        <a:t>t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smtClean="0">
                          <a:latin typeface="Symbol" charset="2"/>
                          <a:cs typeface="Symbol" charset="2"/>
                        </a:rPr>
                        <a:t>g</a:t>
                      </a:r>
                      <a:r>
                        <a:rPr lang="en-US" sz="1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Symbol" charset="2"/>
                        </a:rPr>
                        <a:t>inner </a:t>
                      </a:r>
                      <a:r>
                        <a:rPr lang="en-US" sz="1400" dirty="0" smtClean="0"/>
                        <a:t>([])), </a:t>
                      </a:r>
                      <a:r>
                        <a:rPr lang="en-US" sz="1400" i="1" dirty="0" smtClean="0"/>
                        <a:t>F</a:t>
                      </a:r>
                      <a:r>
                        <a:rPr lang="en-US" sz="1400" dirty="0" smtClean="0"/>
                        <a:t>) )</a:t>
                      </a:r>
                    </a:p>
                  </a:txBody>
                  <a:tcPr/>
                </a:tc>
              </a:tr>
              <a:tr h="586332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Rewriting</a:t>
                      </a:r>
                      <a:r>
                        <a:rPr lang="en-US" i="0" baseline="0" dirty="0"/>
                        <a:t> 1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cost(E) + cost(</a:t>
                      </a:r>
                      <a:r>
                        <a:rPr lang="en-US" sz="1400" i="1" dirty="0" smtClean="0"/>
                        <a:t>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i="0" baseline="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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i="1" dirty="0" smtClean="0"/>
                        <a:t>E</a:t>
                      </a:r>
                      <a:r>
                        <a:rPr lang="en-US" sz="1400" dirty="0" smtClean="0"/>
                        <a:t>)</a:t>
                      </a:r>
                      <a:r>
                        <a:rPr lang="en-US" sz="1400" baseline="0" dirty="0" smtClean="0"/>
                        <a:t> + cost(join([]),E,r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baseline="0" dirty="0" smtClean="0"/>
                        <a:t>(p,t)) </a:t>
                      </a:r>
                      <a:r>
                        <a:rPr lang="en-US" sz="1400" dirty="0" smtClean="0"/>
                        <a:t>+ |</a:t>
                      </a:r>
                      <a:r>
                        <a:rPr lang="en-US" sz="1400" dirty="0" smtClean="0">
                          <a:latin typeface="Symbol" charset="2"/>
                          <a:cs typeface="Symbol" charset="2"/>
                        </a:rPr>
                        <a:t>d(</a:t>
                      </a:r>
                      <a:r>
                        <a:rPr lang="en-US" sz="1400" i="1" dirty="0" smtClean="0"/>
                        <a:t>E)</a:t>
                      </a:r>
                      <a:r>
                        <a:rPr lang="en-US" sz="1400" dirty="0" smtClean="0"/>
                        <a:t>| ( </a:t>
                      </a:r>
                      <a:r>
                        <a:rPr lang="en-US" sz="1400" dirty="0" err="1" smtClean="0"/>
                        <a:t>cost</a:t>
                      </a:r>
                      <a:r>
                        <a:rPr lang="en-US" sz="1400" baseline="-25000" dirty="0" err="1" smtClean="0"/>
                        <a:t>IO</a:t>
                      </a:r>
                      <a:r>
                        <a:rPr lang="en-US" sz="1400" baseline="-25000" dirty="0" smtClean="0"/>
                        <a:t> 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i="1" dirty="0" smtClean="0"/>
                        <a:t>F</a:t>
                      </a:r>
                      <a:r>
                        <a:rPr lang="en-US" sz="1400" dirty="0" smtClean="0"/>
                        <a:t>) + </a:t>
                      </a:r>
                      <a:r>
                        <a:rPr lang="en-US" sz="1400" dirty="0" err="1" smtClean="0"/>
                        <a:t>cost</a:t>
                      </a:r>
                      <a:r>
                        <a:rPr lang="en-US" sz="1400" baseline="-25000" dirty="0" err="1" smtClean="0"/>
                        <a:t>IO</a:t>
                      </a:r>
                      <a:r>
                        <a:rPr lang="en-US" sz="1400" baseline="-25000" dirty="0" smtClean="0"/>
                        <a:t> 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smtClean="0">
                          <a:latin typeface="Symbol" charset="2"/>
                          <a:cs typeface="Symbol" charset="2"/>
                        </a:rPr>
                        <a:t>t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smtClean="0">
                          <a:latin typeface="Symbol" charset="2"/>
                          <a:cs typeface="Symbol" charset="2"/>
                        </a:rPr>
                        <a:t>g</a:t>
                      </a:r>
                      <a:r>
                        <a:rPr lang="en-US" sz="1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Symbol" charset="2"/>
                        </a:rPr>
                        <a:t>inner </a:t>
                      </a:r>
                      <a:r>
                        <a:rPr lang="en-US" sz="1400" dirty="0" smtClean="0"/>
                        <a:t>([])), </a:t>
                      </a:r>
                      <a:r>
                        <a:rPr lang="en-US" sz="1400" i="1" dirty="0" smtClean="0"/>
                        <a:t>F</a:t>
                      </a:r>
                      <a:r>
                        <a:rPr lang="en-US" sz="1400" dirty="0" smtClean="0"/>
                        <a:t>) )</a:t>
                      </a:r>
                    </a:p>
                  </a:txBody>
                  <a:tcPr/>
                </a:tc>
              </a:tr>
              <a:tr h="517511"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/>
                        <a:t>Rewriting 2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cost(E) + cost(</a:t>
                      </a:r>
                      <a:r>
                        <a:rPr lang="en-US" sz="1400" i="1" dirty="0" smtClean="0"/>
                        <a:t>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i="0" baseline="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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i="1" dirty="0" smtClean="0"/>
                        <a:t>E</a:t>
                      </a:r>
                      <a:r>
                        <a:rPr lang="en-US" sz="1400" dirty="0" smtClean="0"/>
                        <a:t>)</a:t>
                      </a:r>
                      <a:r>
                        <a:rPr lang="en-US" sz="1400" baseline="0" dirty="0" smtClean="0"/>
                        <a:t> + cost (</a:t>
                      </a:r>
                      <a:r>
                        <a:rPr lang="en-US" sz="1400" baseline="0" dirty="0" err="1" smtClean="0">
                          <a:latin typeface="Symbol" charset="2"/>
                          <a:cs typeface="Symbol" charset="2"/>
                        </a:rPr>
                        <a:t>g</a:t>
                      </a:r>
                      <a:r>
                        <a:rPr lang="en-US" sz="1400" baseline="-25000" dirty="0" err="1" smtClean="0">
                          <a:latin typeface="+mn-lt"/>
                          <a:cs typeface="Symbol" charset="2"/>
                        </a:rPr>
                        <a:t>NEST</a:t>
                      </a:r>
                      <a:r>
                        <a:rPr lang="en-US" sz="1400" baseline="0" dirty="0" smtClean="0">
                          <a:latin typeface="Symbol" charset="2"/>
                          <a:cs typeface="Symbol" charset="2"/>
                        </a:rPr>
                        <a:t>(c</a:t>
                      </a:r>
                      <a:r>
                        <a:rPr lang="en-US" sz="1400" i="0" baseline="0" dirty="0" smtClean="0">
                          <a:latin typeface="Symbol" charset="2"/>
                          <a:cs typeface="Symbol" charset="2"/>
                        </a:rPr>
                        <a:t>(g</a:t>
                      </a:r>
                      <a:r>
                        <a:rPr lang="en-US" sz="1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Symbol" charset="2"/>
                        </a:rPr>
                        <a:t>inner </a:t>
                      </a:r>
                      <a:r>
                        <a:rPr lang="en-US" sz="1400" baseline="0" dirty="0" smtClean="0"/>
                        <a:t>([]))), </a:t>
                      </a:r>
                      <a:r>
                        <a:rPr lang="en-US" sz="1400" baseline="0" dirty="0" err="1" smtClean="0"/>
                        <a:t>rf</a:t>
                      </a:r>
                      <a:r>
                        <a:rPr lang="en-US" sz="1400" baseline="0" dirty="0" smtClean="0"/>
                        <a:t>(</a:t>
                      </a:r>
                      <a:r>
                        <a:rPr lang="en-US" sz="1400" i="1" baseline="0" dirty="0" smtClean="0"/>
                        <a:t>F</a:t>
                      </a:r>
                      <a:r>
                        <a:rPr lang="en-US" sz="1400" baseline="0" dirty="0" smtClean="0"/>
                        <a:t>,</a:t>
                      </a:r>
                      <a:r>
                        <a:rPr lang="en-US" sz="1400" i="1" baseline="0" dirty="0" smtClean="0"/>
                        <a:t>T</a:t>
                      </a:r>
                      <a:r>
                        <a:rPr lang="en-US" sz="1400" baseline="0" dirty="0" smtClean="0"/>
                        <a:t>)) +  cost(</a:t>
                      </a:r>
                      <a:r>
                        <a:rPr lang="en-US" sz="1400" i="1" baseline="0" dirty="0" smtClean="0"/>
                        <a:t>r</a:t>
                      </a:r>
                      <a:r>
                        <a:rPr lang="en-US" sz="1400" baseline="0" dirty="0" smtClean="0"/>
                        <a:t>(</a:t>
                      </a:r>
                      <a:r>
                        <a:rPr lang="en-US" sz="1400" i="1" baseline="0" dirty="0" smtClean="0"/>
                        <a:t>F</a:t>
                      </a:r>
                      <a:r>
                        <a:rPr lang="en-US" sz="1400" baseline="0" dirty="0" smtClean="0"/>
                        <a:t>,</a:t>
                      </a:r>
                      <a:r>
                        <a:rPr lang="en-US" sz="1400" i="1" baseline="0" dirty="0" smtClean="0"/>
                        <a:t>T</a:t>
                      </a:r>
                      <a:r>
                        <a:rPr lang="en-US" sz="1400" baseline="0" dirty="0" smtClean="0"/>
                        <a:t>)) + cost (</a:t>
                      </a:r>
                      <a:r>
                        <a:rPr lang="en-US" sz="1400" baseline="0" dirty="0" err="1" smtClean="0"/>
                        <a:t>loj</a:t>
                      </a:r>
                      <a:r>
                        <a:rPr lang="en-US" sz="1400" baseline="0" dirty="0" smtClean="0"/>
                        <a:t>([]), E, </a:t>
                      </a:r>
                      <a:r>
                        <a:rPr lang="en-US" sz="1400" dirty="0" smtClean="0"/>
                        <a:t>r(</a:t>
                      </a:r>
                      <a:r>
                        <a:rPr lang="en-US" sz="1400" dirty="0" err="1" smtClean="0"/>
                        <a:t>p,t</a:t>
                      </a:r>
                      <a:r>
                        <a:rPr lang="en-US" sz="1400" dirty="0" smtClean="0"/>
                        <a:t>)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 smtClean="0"/>
                    </a:p>
                  </a:txBody>
                  <a:tcPr/>
                </a:tc>
              </a:tr>
              <a:tr h="517511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>
                          <a:solidFill>
                            <a:prstClr val="black"/>
                          </a:solidFill>
                        </a:rPr>
                        <a:t>Rewriting</a:t>
                      </a:r>
                      <a:r>
                        <a:rPr lang="en-US" sz="1800" i="0" baseline="0" dirty="0" smtClean="0">
                          <a:solidFill>
                            <a:prstClr val="black"/>
                          </a:solidFill>
                        </a:rPr>
                        <a:t> 3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cost(E) + cost(</a:t>
                      </a:r>
                      <a:r>
                        <a:rPr lang="en-US" sz="1400" i="1" dirty="0" smtClean="0"/>
                        <a:t>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i="0" baseline="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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i="1" dirty="0" smtClean="0"/>
                        <a:t>E</a:t>
                      </a:r>
                      <a:r>
                        <a:rPr lang="en-US" sz="1400" dirty="0" smtClean="0"/>
                        <a:t>)</a:t>
                      </a:r>
                      <a:r>
                        <a:rPr lang="en-US" sz="1400" baseline="0" dirty="0" smtClean="0"/>
                        <a:t> + cost (</a:t>
                      </a:r>
                      <a:r>
                        <a:rPr lang="en-US" sz="1400" baseline="0" dirty="0" err="1" smtClean="0">
                          <a:latin typeface="Symbol" charset="2"/>
                          <a:cs typeface="Symbol" charset="2"/>
                        </a:rPr>
                        <a:t>a</a:t>
                      </a:r>
                      <a:r>
                        <a:rPr lang="en-US" sz="1400" baseline="-25000" dirty="0" err="1" smtClean="0">
                          <a:latin typeface="+mj-lt"/>
                          <a:cs typeface="Symbol" charset="2"/>
                        </a:rPr>
                        <a:t>P</a:t>
                      </a:r>
                      <a:r>
                        <a:rPr lang="en-US" sz="1400" baseline="-25000" dirty="0" smtClean="0">
                          <a:latin typeface="+mj-lt"/>
                          <a:cs typeface="Symbol" charset="2"/>
                        </a:rPr>
                        <a:t>’</a:t>
                      </a:r>
                      <a:r>
                        <a:rPr lang="en-US" sz="1400" baseline="0" dirty="0" smtClean="0">
                          <a:latin typeface="Symbol" charset="2"/>
                          <a:cs typeface="Symbol" charset="2"/>
                        </a:rPr>
                        <a:t>(</a:t>
                      </a:r>
                      <a:r>
                        <a:rPr lang="en-US" sz="1400" baseline="0" dirty="0" err="1" smtClean="0">
                          <a:latin typeface="Symbol" charset="2"/>
                          <a:cs typeface="Symbol" charset="2"/>
                        </a:rPr>
                        <a:t>g</a:t>
                      </a:r>
                      <a:r>
                        <a:rPr lang="en-US" sz="1400" baseline="-25000" dirty="0" err="1" smtClean="0">
                          <a:latin typeface="+mn-lt"/>
                          <a:cs typeface="Symbol" charset="2"/>
                        </a:rPr>
                        <a:t>NEST</a:t>
                      </a:r>
                      <a:r>
                        <a:rPr lang="en-US" sz="1400" i="0" baseline="0" dirty="0" smtClean="0">
                          <a:latin typeface="Symbol" charset="2"/>
                          <a:cs typeface="Symbol" charset="2"/>
                        </a:rPr>
                        <a:t> (g</a:t>
                      </a:r>
                      <a:r>
                        <a:rPr lang="en-US" sz="1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Symbol" charset="2"/>
                        </a:rPr>
                        <a:t>inner </a:t>
                      </a:r>
                      <a:r>
                        <a:rPr lang="en-US" sz="1400" baseline="0" dirty="0" smtClean="0"/>
                        <a:t>([]))), </a:t>
                      </a:r>
                      <a:r>
                        <a:rPr lang="en-US" sz="1400" baseline="0" dirty="0" err="1" smtClean="0"/>
                        <a:t>rf</a:t>
                      </a:r>
                      <a:r>
                        <a:rPr lang="en-US" sz="1400" baseline="0" dirty="0" smtClean="0"/>
                        <a:t>(</a:t>
                      </a:r>
                      <a:r>
                        <a:rPr lang="en-US" sz="1400" i="1" baseline="0" dirty="0" smtClean="0"/>
                        <a:t>F</a:t>
                      </a:r>
                      <a:r>
                        <a:rPr lang="en-US" sz="1400" baseline="0" dirty="0" smtClean="0"/>
                        <a:t>,</a:t>
                      </a:r>
                      <a:r>
                        <a:rPr lang="en-US" sz="1400" i="1" baseline="0" dirty="0" smtClean="0"/>
                        <a:t>T</a:t>
                      </a:r>
                      <a:r>
                        <a:rPr lang="en-US" sz="1400" baseline="0" dirty="0" smtClean="0"/>
                        <a:t>)) +  cost(</a:t>
                      </a:r>
                      <a:r>
                        <a:rPr lang="en-US" sz="1400" i="1" baseline="0" dirty="0" smtClean="0"/>
                        <a:t>r</a:t>
                      </a:r>
                      <a:r>
                        <a:rPr lang="en-US" sz="1400" baseline="0" dirty="0" smtClean="0"/>
                        <a:t>(</a:t>
                      </a:r>
                      <a:r>
                        <a:rPr lang="en-US" sz="1400" i="1" baseline="0" dirty="0" smtClean="0"/>
                        <a:t>F</a:t>
                      </a:r>
                      <a:r>
                        <a:rPr lang="en-US" sz="1400" baseline="0" dirty="0" smtClean="0"/>
                        <a:t>,</a:t>
                      </a:r>
                      <a:r>
                        <a:rPr lang="en-US" sz="1400" i="1" baseline="0" dirty="0" smtClean="0"/>
                        <a:t>T</a:t>
                      </a:r>
                      <a:r>
                        <a:rPr lang="en-US" sz="1400" baseline="0" dirty="0" smtClean="0"/>
                        <a:t>)) + cost (</a:t>
                      </a:r>
                      <a:r>
                        <a:rPr lang="en-US" sz="1400" baseline="0" dirty="0" err="1" smtClean="0"/>
                        <a:t>loj</a:t>
                      </a:r>
                      <a:r>
                        <a:rPr lang="en-US" sz="1400" baseline="0" dirty="0" smtClean="0"/>
                        <a:t>([]), E, </a:t>
                      </a:r>
                      <a:r>
                        <a:rPr lang="en-US" sz="1400" dirty="0" smtClean="0"/>
                        <a:t>r(</a:t>
                      </a:r>
                      <a:r>
                        <a:rPr lang="en-US" sz="1400" dirty="0" err="1" smtClean="0"/>
                        <a:t>p,t</a:t>
                      </a:r>
                      <a:r>
                        <a:rPr lang="en-US" sz="1400" dirty="0" smtClean="0"/>
                        <a:t>)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 smtClean="0"/>
                    </a:p>
                  </a:txBody>
                  <a:tcPr/>
                </a:tc>
              </a:tr>
              <a:tr h="517511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Rewriting</a:t>
                      </a:r>
                      <a:r>
                        <a:rPr lang="en-US" i="0" baseline="0" dirty="0"/>
                        <a:t> 4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cost(E) + cost(</a:t>
                      </a:r>
                      <a:r>
                        <a:rPr lang="en-US" sz="1400" baseline="0" dirty="0" err="1" smtClean="0">
                          <a:latin typeface="Symbol" charset="2"/>
                          <a:cs typeface="Symbol" charset="2"/>
                        </a:rPr>
                        <a:t>g</a:t>
                      </a:r>
                      <a:r>
                        <a:rPr lang="en-US" sz="1400" baseline="-25000" dirty="0" err="1" smtClean="0">
                          <a:latin typeface="+mn-lt"/>
                          <a:cs typeface="Symbol" charset="2"/>
                        </a:rPr>
                        <a:t>NEST</a:t>
                      </a:r>
                      <a:r>
                        <a:rPr lang="en-US" sz="1400" baseline="0" dirty="0" smtClean="0">
                          <a:latin typeface="Symbol" charset="2"/>
                          <a:cs typeface="Symbol" charset="2"/>
                        </a:rPr>
                        <a:t>(c</a:t>
                      </a:r>
                      <a:r>
                        <a:rPr lang="en-US" sz="1400" i="0" baseline="0" dirty="0" smtClean="0">
                          <a:latin typeface="Symbol" charset="2"/>
                          <a:cs typeface="Symbol" charset="2"/>
                        </a:rPr>
                        <a:t>(g</a:t>
                      </a:r>
                      <a:r>
                        <a:rPr lang="en-US" sz="1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Symbol" charset="2"/>
                        </a:rPr>
                        <a:t>inner </a:t>
                      </a:r>
                      <a:r>
                        <a:rPr lang="en-US" sz="1400" baseline="0" dirty="0" smtClean="0"/>
                        <a:t>([]))),F</a:t>
                      </a:r>
                      <a:r>
                        <a:rPr lang="en-US" sz="1400" dirty="0" smtClean="0"/>
                        <a:t>)</a:t>
                      </a:r>
                      <a:r>
                        <a:rPr lang="en-US" sz="1400" baseline="0" dirty="0" smtClean="0"/>
                        <a:t> + cost(F) + cost (</a:t>
                      </a:r>
                      <a:r>
                        <a:rPr lang="en-US" sz="1400" baseline="0" dirty="0" err="1" smtClean="0"/>
                        <a:t>loj</a:t>
                      </a:r>
                      <a:r>
                        <a:rPr lang="en-US" sz="1400" baseline="0" dirty="0" smtClean="0"/>
                        <a:t>([]), E, </a:t>
                      </a:r>
                      <a:r>
                        <a:rPr lang="en-US" sz="1400" dirty="0" smtClean="0"/>
                        <a:t>F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 smtClean="0"/>
                    </a:p>
                  </a:txBody>
                  <a:tcPr/>
                </a:tc>
              </a:tr>
              <a:tr h="517511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Rewriting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cost(E) + cost</a:t>
                      </a:r>
                      <a:r>
                        <a:rPr lang="en-US" sz="1400" baseline="0" dirty="0" smtClean="0"/>
                        <a:t>(</a:t>
                      </a:r>
                      <a:r>
                        <a:rPr lang="en-US" sz="1400" baseline="0" dirty="0" err="1" smtClean="0">
                          <a:latin typeface="Symbol" charset="2"/>
                          <a:cs typeface="Symbol" charset="2"/>
                        </a:rPr>
                        <a:t>a</a:t>
                      </a:r>
                      <a:r>
                        <a:rPr lang="en-US" sz="1400" kern="1200" baseline="-250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Symbol" charset="2"/>
                        </a:rPr>
                        <a:t>P</a:t>
                      </a:r>
                      <a:r>
                        <a:rPr lang="en-US" sz="14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Symbol" charset="2"/>
                        </a:rPr>
                        <a:t>’</a:t>
                      </a:r>
                      <a:r>
                        <a:rPr lang="en-US" sz="1400" baseline="0" dirty="0" smtClean="0">
                          <a:latin typeface="Symbol" charset="2"/>
                          <a:cs typeface="Symbol" charset="2"/>
                        </a:rPr>
                        <a:t>(</a:t>
                      </a:r>
                      <a:r>
                        <a:rPr lang="en-US" sz="1400" baseline="0" dirty="0" err="1" smtClean="0">
                          <a:latin typeface="Symbol" charset="2"/>
                          <a:cs typeface="Symbol" charset="2"/>
                        </a:rPr>
                        <a:t>g</a:t>
                      </a:r>
                      <a:r>
                        <a:rPr lang="en-US" sz="1400" baseline="-25000" dirty="0" err="1" smtClean="0">
                          <a:latin typeface="+mn-lt"/>
                          <a:cs typeface="Symbol" charset="2"/>
                        </a:rPr>
                        <a:t>NEST</a:t>
                      </a:r>
                      <a:r>
                        <a:rPr lang="en-US" sz="1400" i="0" baseline="0" dirty="0" smtClean="0">
                          <a:latin typeface="Symbol" charset="2"/>
                          <a:cs typeface="Symbol" charset="2"/>
                        </a:rPr>
                        <a:t> (g</a:t>
                      </a:r>
                      <a:r>
                        <a:rPr lang="en-US" sz="1400" i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Symbol" charset="2"/>
                        </a:rPr>
                        <a:t>inner </a:t>
                      </a:r>
                      <a:r>
                        <a:rPr lang="en-US" sz="1400" baseline="0" dirty="0" smtClean="0"/>
                        <a:t>([]))),F</a:t>
                      </a:r>
                      <a:r>
                        <a:rPr lang="en-US" sz="1400" dirty="0" smtClean="0"/>
                        <a:t>)</a:t>
                      </a:r>
                      <a:r>
                        <a:rPr lang="en-US" sz="1400" baseline="0" dirty="0" smtClean="0"/>
                        <a:t> + cost(F) + cost (</a:t>
                      </a:r>
                      <a:r>
                        <a:rPr lang="en-US" sz="1400" baseline="0" dirty="0" err="1" smtClean="0"/>
                        <a:t>loj</a:t>
                      </a:r>
                      <a:r>
                        <a:rPr lang="en-US" sz="1400" baseline="0" dirty="0" smtClean="0"/>
                        <a:t>([]), E,</a:t>
                      </a:r>
                      <a:r>
                        <a:rPr lang="en-US" sz="1400" dirty="0" smtClean="0"/>
                        <a:t>F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22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/>
              <a:t>AsterixDB: I/O Operator Costs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42628"/>
              </p:ext>
            </p:extLst>
          </p:nvPr>
        </p:nvGraphicFramePr>
        <p:xfrm>
          <a:off x="457200" y="990600"/>
          <a:ext cx="8229600" cy="5745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620520"/>
                <a:gridCol w="1940560"/>
                <a:gridCol w="2611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Input </a:t>
                      </a:r>
                      <a:r>
                        <a:rPr lang="en-US" sz="1400" baseline="0"/>
                        <a:t>Cost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Transform + Output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Restrictions</a:t>
                      </a:r>
                      <a:r>
                        <a:rPr lang="en-US" sz="1400" baseline="0"/>
                        <a:t> and/or Notes</a:t>
                      </a:r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s</a:t>
                      </a:r>
                      <a:r>
                        <a:rPr lang="en-US" sz="1400" baseline="-25000" dirty="0">
                          <a:latin typeface="+mj-lt"/>
                          <a:cs typeface="Symbol" charset="2"/>
                        </a:rPr>
                        <a:t>w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(</a:t>
                      </a:r>
                      <a:r>
                        <a:rPr lang="en-US" sz="1400" dirty="0">
                          <a:latin typeface="+mj-lt"/>
                          <a:cs typeface="Symbol" charset="2"/>
                        </a:rPr>
                        <a:t>R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), p</a:t>
                      </a:r>
                      <a:r>
                        <a:rPr lang="en-US" sz="1400" baseline="-250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(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Symbol" charset="2"/>
                        </a:rPr>
                        <a:t>R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)</a:t>
                      </a:r>
                      <a:r>
                        <a:rPr lang="en-US" sz="1400" dirty="0"/>
                        <a:t> and 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l</a:t>
                      </a:r>
                      <a:r>
                        <a:rPr lang="en-US" sz="1400" baseline="-250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(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Symbol" charset="2"/>
                        </a:rPr>
                        <a:t>R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Pipelined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s</a:t>
                      </a:r>
                      <a:r>
                        <a:rPr lang="en-US" sz="14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Symbol" charset="2"/>
                        </a:rPr>
                        <a:t>w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(</a:t>
                      </a:r>
                      <a:r>
                        <a:rPr lang="en-US" sz="1400" dirty="0">
                          <a:latin typeface="Calibri"/>
                          <a:cs typeface="Calibri"/>
                        </a:rPr>
                        <a:t>Scan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(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Symbol" charset="2"/>
                        </a:rPr>
                        <a:t>R)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 + fanout(R, 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s</a:t>
                      </a:r>
                      <a:r>
                        <a:rPr lang="en-US" sz="14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Symbol" charset="2"/>
                        </a:rPr>
                        <a:t>w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(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Symbol" charset="2"/>
                        </a:rPr>
                        <a:t>R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Need index which exactly identifies</a:t>
                      </a:r>
                      <a:r>
                        <a:rPr lang="en-US" sz="1200" baseline="0"/>
                        <a:t> tuples which satisfy </a:t>
                      </a:r>
                      <a:r>
                        <a:rPr lang="en-US" sz="1200" i="1" baseline="0"/>
                        <a:t>w</a:t>
                      </a:r>
                      <a:endParaRPr lang="en-US" sz="1200" i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join</a:t>
                      </a:r>
                      <a:r>
                        <a:rPr lang="en-US" sz="1400" baseline="30000"/>
                        <a:t>NL</a:t>
                      </a:r>
                      <a:r>
                        <a:rPr lang="en-US" sz="1400" baseline="-25000"/>
                        <a:t>c</a:t>
                      </a:r>
                      <a:r>
                        <a:rPr lang="en-US" sz="1400" baseline="0"/>
                        <a:t>(S,R</a:t>
                      </a:r>
                      <a:r>
                        <a:rPr lang="en-US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/>
                        <a:t>#S.#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 baseline="0"/>
                        <a:t>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 &lt; M (one pass)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join</a:t>
                      </a:r>
                      <a:r>
                        <a:rPr lang="en-US" sz="1400" baseline="30000"/>
                        <a:t>H</a:t>
                      </a:r>
                      <a:r>
                        <a:rPr lang="en-US" sz="1400" baseline="-25000"/>
                        <a:t>c</a:t>
                      </a:r>
                      <a:r>
                        <a:rPr lang="en-US" sz="1400"/>
                        <a:t> (S,R)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S</a:t>
                      </a:r>
                      <a:r>
                        <a:rPr lang="en-US" sz="1400" baseline="0"/>
                        <a:t> + </a:t>
                      </a: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S</a:t>
                      </a:r>
                      <a:r>
                        <a:rPr lang="en-US" sz="1400" baseline="0"/>
                        <a:t> + </a:t>
                      </a: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 memory,</a:t>
                      </a:r>
                      <a:r>
                        <a:rPr lang="en-US" sz="1200" baseline="0"/>
                        <a:t> S + R &lt; M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join</a:t>
                      </a:r>
                      <a:r>
                        <a:rPr lang="en-US" sz="1400" baseline="30000"/>
                        <a:t>SM</a:t>
                      </a:r>
                      <a:r>
                        <a:rPr lang="en-US" sz="1400" baseline="-25000"/>
                        <a:t>c</a:t>
                      </a:r>
                      <a:r>
                        <a:rPr lang="en-US" sz="1400"/>
                        <a:t> (S,R)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S</a:t>
                      </a:r>
                      <a:r>
                        <a:rPr lang="en-US" sz="1400" baseline="0"/>
                        <a:t> + </a:t>
                      </a: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 + merge(R)</a:t>
                      </a:r>
                      <a:r>
                        <a:rPr lang="en-US" sz="1400" baseline="0"/>
                        <a:t> </a:t>
                      </a:r>
                      <a:r>
                        <a:rPr lang="en-US" sz="1400"/>
                        <a:t>+ </a:t>
                      </a: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 baseline="0"/>
                        <a:t>S</a:t>
                      </a:r>
                      <a:r>
                        <a:rPr lang="en-US" sz="1400"/>
                        <a:t> + merge(S)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No assumption on</a:t>
                      </a:r>
                      <a:r>
                        <a:rPr lang="en-US" sz="1200" baseline="0"/>
                        <a:t> </a:t>
                      </a:r>
                      <a:r>
                        <a:rPr lang="en-US" sz="1200"/>
                        <a:t>order of incoming tuples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join</a:t>
                      </a:r>
                      <a:r>
                        <a:rPr lang="en-US" sz="1400" baseline="30000"/>
                        <a:t>RI</a:t>
                      </a:r>
                      <a:r>
                        <a:rPr lang="en-US" sz="1400" baseline="-25000"/>
                        <a:t>c</a:t>
                      </a:r>
                      <a:r>
                        <a:rPr lang="en-US" sz="1400"/>
                        <a:t> (S,R)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/>
                        <a:t>#S.(1 + fanout(S, R, c))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Need index on key(T), S &lt; 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Symbol" charset="2"/>
                          <a:cs typeface="Symbol" charset="2"/>
                        </a:rPr>
                        <a:t>c</a:t>
                      </a:r>
                      <a:r>
                        <a:rPr lang="en-US" sz="1400"/>
                        <a:t>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 + merge(R)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Symbol" charset="2"/>
                          <a:cs typeface="Symbol" charset="2"/>
                        </a:rPr>
                        <a:t>g</a:t>
                      </a:r>
                      <a:r>
                        <a:rPr lang="en-US" sz="1400" baseline="30000">
                          <a:latin typeface="Calibri"/>
                          <a:cs typeface="Calibri"/>
                        </a:rPr>
                        <a:t>PC</a:t>
                      </a:r>
                      <a:r>
                        <a:rPr lang="en-US" sz="1400" baseline="-25000"/>
                        <a:t>NEST</a:t>
                      </a:r>
                      <a:r>
                        <a:rPr lang="en-US" sz="1400"/>
                        <a:t>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 baseline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Input</a:t>
                      </a:r>
                      <a:r>
                        <a:rPr lang="en-US" sz="1200" baseline="0"/>
                        <a:t> must be sorted by grouping key,</a:t>
                      </a:r>
                    </a:p>
                    <a:p>
                      <a:pPr algn="ctr"/>
                      <a:r>
                        <a:rPr lang="en-US" sz="1200" baseline="0"/>
                        <a:t>R</a:t>
                      </a:r>
                      <a:r>
                        <a:rPr lang="en-US" sz="1200" baseline="-25000"/>
                        <a:t>g</a:t>
                      </a:r>
                      <a:r>
                        <a:rPr lang="en-US" sz="1200" baseline="0"/>
                        <a:t> &lt; m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Symbol" charset="2"/>
                          <a:cs typeface="Symbol" charset="2"/>
                        </a:rPr>
                        <a:t>g</a:t>
                      </a:r>
                      <a:r>
                        <a:rPr lang="en-US" sz="1400" baseline="30000">
                          <a:latin typeface="+mn-lt"/>
                          <a:cs typeface="Calibri"/>
                        </a:rPr>
                        <a:t>SB</a:t>
                      </a:r>
                      <a:r>
                        <a:rPr lang="en-US" sz="1400" baseline="-25000"/>
                        <a:t>NEST</a:t>
                      </a:r>
                      <a:r>
                        <a:rPr lang="en-US" sz="1400"/>
                        <a:t>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</a:t>
                      </a:r>
                      <a:r>
                        <a:rPr lang="en-US" sz="1400"/>
                        <a:t> + merge(R)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Symbol" charset="2"/>
                          <a:cs typeface="Symbol" charset="2"/>
                        </a:rPr>
                        <a:t>g</a:t>
                      </a:r>
                      <a:r>
                        <a:rPr lang="en-US" sz="1400" baseline="30000">
                          <a:latin typeface="Calibri"/>
                          <a:cs typeface="Calibri"/>
                        </a:rPr>
                        <a:t>PC</a:t>
                      </a:r>
                      <a:r>
                        <a:rPr lang="en-US" sz="1400" baseline="-25000">
                          <a:latin typeface="Calibri"/>
                          <a:cs typeface="Calibri"/>
                        </a:rPr>
                        <a:t>BS</a:t>
                      </a:r>
                      <a:r>
                        <a:rPr lang="en-US" sz="1400" baseline="0">
                          <a:latin typeface="Calibri"/>
                          <a:cs typeface="Calibri"/>
                        </a:rPr>
                        <a:t>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 baseline="0">
                          <a:latin typeface="Symbol" charset="2"/>
                          <a:cs typeface="Symbol" charset="2"/>
                        </a:rPr>
                        <a:t>d</a:t>
                      </a:r>
                      <a:r>
                        <a:rPr lang="en-US" sz="1400" baseline="0"/>
                        <a:t>(</a:t>
                      </a:r>
                      <a:r>
                        <a:rPr lang="en-US" sz="1400" baseline="0">
                          <a:latin typeface="Symbol" charset="2"/>
                          <a:cs typeface="Symbol" charset="2"/>
                        </a:rPr>
                        <a:t>p</a:t>
                      </a:r>
                      <a:r>
                        <a:rPr lang="en-US" sz="1400" baseline="-25000"/>
                        <a:t>g</a:t>
                      </a:r>
                      <a:r>
                        <a:rPr lang="en-US" sz="1400" baseline="0"/>
                        <a:t>(R))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Input</a:t>
                      </a:r>
                      <a:r>
                        <a:rPr lang="en-US" sz="1200" baseline="0"/>
                        <a:t> must be sorted by grouping key,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/>
                        <a:t>R</a:t>
                      </a:r>
                      <a:r>
                        <a:rPr lang="en-US" sz="1200" baseline="-25000"/>
                        <a:t>g</a:t>
                      </a:r>
                      <a:r>
                        <a:rPr lang="en-US" sz="1200" baseline="0"/>
                        <a:t> &lt; m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Symbol" charset="2"/>
                          <a:cs typeface="Symbol" charset="2"/>
                        </a:rPr>
                        <a:t>g</a:t>
                      </a:r>
                      <a:r>
                        <a:rPr lang="en-US" sz="1400" baseline="30000">
                          <a:latin typeface="+mn-lt"/>
                          <a:cs typeface="Calibri"/>
                        </a:rPr>
                        <a:t>SB</a:t>
                      </a:r>
                      <a:r>
                        <a:rPr lang="en-US" sz="1400" baseline="-25000">
                          <a:latin typeface="+mn-lt"/>
                          <a:cs typeface="Calibri"/>
                        </a:rPr>
                        <a:t>BS</a:t>
                      </a:r>
                      <a:r>
                        <a:rPr lang="en-US" sz="1400" baseline="0">
                          <a:latin typeface="+mn-lt"/>
                          <a:cs typeface="Calibri"/>
                        </a:rPr>
                        <a:t>(R)</a:t>
                      </a:r>
                      <a:endParaRPr lang="en-US" sz="1400" baseline="-25000">
                        <a:latin typeface="+mn-lt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 baseline="0">
                          <a:latin typeface="Symbol" charset="2"/>
                          <a:cs typeface="Symbol" charset="2"/>
                        </a:rPr>
                        <a:t>d</a:t>
                      </a:r>
                      <a:r>
                        <a:rPr lang="en-US" sz="1400" baseline="0"/>
                        <a:t>(</a:t>
                      </a:r>
                      <a:r>
                        <a:rPr lang="en-US" sz="1400" baseline="0">
                          <a:latin typeface="Symbol" charset="2"/>
                          <a:cs typeface="Symbol" charset="2"/>
                        </a:rPr>
                        <a:t>p</a:t>
                      </a:r>
                      <a:r>
                        <a:rPr lang="en-US" sz="1400" baseline="-25000"/>
                        <a:t>g</a:t>
                      </a:r>
                      <a:r>
                        <a:rPr lang="en-US" sz="1400" baseline="0"/>
                        <a:t>(R))</a:t>
                      </a:r>
                      <a:r>
                        <a:rPr lang="en-US" sz="1400"/>
                        <a:t> + merge(R)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Symbol" charset="2"/>
                          <a:cs typeface="Symbol" charset="2"/>
                        </a:rPr>
                        <a:t>t</a:t>
                      </a:r>
                      <a:r>
                        <a:rPr lang="en-US" sz="1400"/>
                        <a:t>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 + merge(R)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Symbol" charset="2"/>
                          <a:cs typeface="Symbol" charset="2"/>
                        </a:rPr>
                        <a:t>a</a:t>
                      </a:r>
                      <a:r>
                        <a:rPr lang="en-US" sz="1400" baseline="-25000"/>
                        <a:t>P</a:t>
                      </a:r>
                      <a:r>
                        <a:rPr lang="en-US" sz="1400"/>
                        <a:t>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|R| cost(P)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#P &lt; 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18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Middleware I/O Cost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98451"/>
              </p:ext>
            </p:extLst>
          </p:nvPr>
        </p:nvGraphicFramePr>
        <p:xfrm>
          <a:off x="297675" y="1683318"/>
          <a:ext cx="8686398" cy="3749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897"/>
                <a:gridCol w="4738034"/>
                <a:gridCol w="1408090"/>
                <a:gridCol w="1528377"/>
              </a:tblGrid>
              <a:tr h="42340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Rewriting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smtClean="0"/>
                        <a:t>Cost</a:t>
                      </a:r>
                      <a:r>
                        <a:rPr lang="en-US" sz="1800" b="1" baseline="0" dirty="0" smtClean="0"/>
                        <a:t>(Database)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 smtClean="0"/>
                        <a:t>Restrictions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Executed on Middleware</a:t>
                      </a:r>
                    </a:p>
                  </a:txBody>
                  <a:tcPr/>
                </a:tc>
              </a:tr>
              <a:tr h="479710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Tuple-At-A-Time</a:t>
                      </a:r>
                      <a:endParaRPr 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cost(E) +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| (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cost</a:t>
                      </a:r>
                      <a:r>
                        <a:rPr lang="en-US" sz="140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) +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cost</a:t>
                      </a:r>
                      <a:r>
                        <a:rPr lang="en-US" sz="1400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g</a:t>
                      </a:r>
                      <a:r>
                        <a:rPr lang="en-US" sz="1400" i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Symbol" charset="2"/>
                        </a:rPr>
                        <a:t>inner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([])), </a:t>
                      </a: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) + net(P))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solidFill>
                            <a:srgbClr val="000000"/>
                          </a:solidFill>
                        </a:rPr>
                        <a:t>m.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#</a:t>
                      </a:r>
                      <a:r>
                        <a:rPr lang="en-US" sz="1400" baseline="-25000" dirty="0" smtClean="0">
                          <a:solidFill>
                            <a:srgbClr val="000000"/>
                          </a:solidFill>
                        </a:rPr>
                        <a:t>f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P &lt; M</a:t>
                      </a:r>
                      <a:r>
                        <a:rPr lang="en-US" sz="1400" baseline="-25000" dirty="0" smtClean="0">
                          <a:solidFill>
                            <a:srgbClr val="000000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Symbol" charset="2"/>
                          <a:cs typeface="Symbol" charset="2"/>
                        </a:rPr>
                        <a:t>a</a:t>
                      </a:r>
                      <a:r>
                        <a:rPr lang="en-US" sz="1400" baseline="-25000" dirty="0" smtClean="0">
                          <a:solidFill>
                            <a:srgbClr val="000000"/>
                          </a:solidFill>
                        </a:rPr>
                        <a:t>P</a:t>
                      </a:r>
                    </a:p>
                  </a:txBody>
                  <a:tcPr/>
                </a:tc>
              </a:tr>
              <a:tr h="479710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/>
                        <a:t>Rewriting</a:t>
                      </a:r>
                      <a:r>
                        <a:rPr lang="en-US" sz="1400" i="0" baseline="0" dirty="0"/>
                        <a:t> 1</a:t>
                      </a:r>
                      <a:endParaRPr 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cost(E) +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cost(</a:t>
                      </a:r>
                      <a:r>
                        <a:rPr lang="en-US" sz="1400" i="1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400" i="0" baseline="0" dirty="0" smtClean="0">
                          <a:solidFill>
                            <a:srgbClr val="00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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400" i="1" dirty="0" smtClean="0">
                          <a:solidFill>
                            <a:srgbClr val="000000"/>
                          </a:solidFill>
                        </a:rPr>
                        <a:t>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+ |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ymbol" charset="2"/>
                          <a:cs typeface="Symbol" charset="2"/>
                        </a:rPr>
                        <a:t>d(</a:t>
                      </a:r>
                      <a:r>
                        <a:rPr lang="en-US" sz="1400" i="1" dirty="0" smtClean="0">
                          <a:solidFill>
                            <a:srgbClr val="000000"/>
                          </a:solidFill>
                        </a:rPr>
                        <a:t>E)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| (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</a:rPr>
                        <a:t>cost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sz="1400" i="1" dirty="0" smtClean="0">
                          <a:solidFill>
                            <a:srgbClr val="000000"/>
                          </a:solidFill>
                        </a:rPr>
                        <a:t>F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) +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</a:rPr>
                        <a:t>cost</a:t>
                      </a:r>
                      <a:r>
                        <a:rPr lang="en-US" sz="1400" baseline="-250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ymbol" charset="2"/>
                          <a:cs typeface="Symbol" charset="2"/>
                        </a:rPr>
                        <a:t>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ymbol" charset="2"/>
                          <a:cs typeface="Symbol" charset="2"/>
                        </a:rPr>
                        <a:t>g</a:t>
                      </a:r>
                      <a:r>
                        <a:rPr lang="en-US" sz="1400" i="0" kern="1200" baseline="-250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Symbol" charset="2"/>
                        </a:rPr>
                        <a:t>inner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([])), </a:t>
                      </a:r>
                      <a:r>
                        <a:rPr lang="en-US" sz="1400" i="1" dirty="0" smtClean="0">
                          <a:solidFill>
                            <a:srgbClr val="000000"/>
                          </a:solidFill>
                        </a:rPr>
                        <a:t>F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) + net(P)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solidFill>
                            <a:srgbClr val="000000"/>
                          </a:solidFill>
                        </a:rPr>
                        <a:t>m.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#</a:t>
                      </a:r>
                      <a:r>
                        <a:rPr lang="en-US" sz="1400" baseline="-25000" dirty="0" smtClean="0">
                          <a:solidFill>
                            <a:srgbClr val="000000"/>
                          </a:solidFill>
                        </a:rPr>
                        <a:t>f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P &lt; M</a:t>
                      </a:r>
                      <a:r>
                        <a:rPr lang="en-US" sz="1400" baseline="-25000" dirty="0" smtClean="0">
                          <a:solidFill>
                            <a:srgbClr val="000000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Symbol" charset="2"/>
                          <a:cs typeface="Symbol" charset="2"/>
                        </a:rPr>
                        <a:t>a</a:t>
                      </a:r>
                      <a:r>
                        <a:rPr lang="en-US" sz="1400" baseline="-25000" dirty="0" smtClean="0">
                          <a:solidFill>
                            <a:srgbClr val="000000"/>
                          </a:solidFill>
                        </a:rPr>
                        <a:t>P</a:t>
                      </a:r>
                    </a:p>
                  </a:txBody>
                  <a:tcPr/>
                </a:tc>
              </a:tr>
              <a:tr h="423404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/>
                        <a:t>Rewriting 2</a:t>
                      </a:r>
                      <a:endParaRPr 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cost(E) +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cost(</a:t>
                      </a:r>
                      <a:r>
                        <a:rPr lang="en-US" sz="1400" i="1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400" i="0" baseline="0" dirty="0" smtClean="0">
                          <a:solidFill>
                            <a:srgbClr val="00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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400" i="1" dirty="0" smtClean="0">
                          <a:solidFill>
                            <a:srgbClr val="000000"/>
                          </a:solidFill>
                        </a:rPr>
                        <a:t>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 + cost (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Symbol" charset="2"/>
                          <a:cs typeface="Symbol" charset="2"/>
                        </a:rPr>
                        <a:t>c</a:t>
                      </a:r>
                      <a:r>
                        <a:rPr lang="en-US" sz="1400" i="0" baseline="0" dirty="0" smtClean="0">
                          <a:solidFill>
                            <a:srgbClr val="000000"/>
                          </a:solidFill>
                          <a:latin typeface="Symbol" charset="2"/>
                          <a:cs typeface="Symbol" charset="2"/>
                        </a:rPr>
                        <a:t>(g</a:t>
                      </a:r>
                      <a:r>
                        <a:rPr lang="en-US" sz="1400" i="0" kern="1200" baseline="-250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Symbol" charset="2"/>
                        </a:rPr>
                        <a:t>inner 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([])),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</a:rPr>
                        <a:t>rf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sz="1400" i="1" baseline="0" dirty="0" smtClean="0">
                          <a:solidFill>
                            <a:srgbClr val="000000"/>
                          </a:solidFill>
                        </a:rPr>
                        <a:t>F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sz="1400" i="1" baseline="0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)) +  cost(</a:t>
                      </a:r>
                      <a:r>
                        <a:rPr lang="en-US" sz="1400" i="0" baseline="0" dirty="0" smtClean="0">
                          <a:solidFill>
                            <a:srgbClr val="000000"/>
                          </a:solidFill>
                        </a:rPr>
                        <a:t>rf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sz="1400" i="1" baseline="0" dirty="0" smtClean="0">
                          <a:solidFill>
                            <a:srgbClr val="000000"/>
                          </a:solidFill>
                        </a:rPr>
                        <a:t>F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sz="1400" i="1" baseline="0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)) + net(r</a:t>
                      </a:r>
                      <a:r>
                        <a:rPr lang="en-US" sz="1400" baseline="-250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(P,T))</a:t>
                      </a:r>
                      <a:endParaRPr lang="en-US" sz="14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solidFill>
                            <a:srgbClr val="000000"/>
                          </a:solidFill>
                        </a:rPr>
                        <a:t>m.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#</a:t>
                      </a:r>
                      <a:r>
                        <a:rPr lang="en-US" sz="1400" baseline="-25000" dirty="0" smtClean="0">
                          <a:solidFill>
                            <a:srgbClr val="000000"/>
                          </a:solidFill>
                        </a:rPr>
                        <a:t>f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Pr</a:t>
                      </a:r>
                      <a:r>
                        <a:rPr lang="en-US" sz="1400" baseline="-250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(P,T) &lt; M</a:t>
                      </a:r>
                      <a:r>
                        <a:rPr lang="en-US" sz="1400" baseline="-25000" dirty="0" smtClean="0">
                          <a:solidFill>
                            <a:srgbClr val="000000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loj(E,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 g</a:t>
                      </a:r>
                      <a:r>
                        <a:rPr lang="en-US" sz="1400" baseline="-25000" dirty="0"/>
                        <a:t>NEST</a:t>
                      </a:r>
                      <a:r>
                        <a:rPr lang="en-US" sz="1400" baseline="0" dirty="0"/>
                        <a:t>(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r</a:t>
                      </a:r>
                      <a:r>
                        <a:rPr lang="en-US" sz="1400" baseline="-250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(P,T)</a:t>
                      </a:r>
                      <a:r>
                        <a:rPr lang="en-US" sz="1400" baseline="0" dirty="0"/>
                        <a:t>)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423404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solidFill>
                            <a:prstClr val="black"/>
                          </a:solidFill>
                        </a:rPr>
                        <a:t>Rewriting</a:t>
                      </a:r>
                      <a:r>
                        <a:rPr lang="en-US" sz="1400" i="0" baseline="0" dirty="0" smtClean="0">
                          <a:solidFill>
                            <a:prstClr val="black"/>
                          </a:solidFill>
                        </a:rPr>
                        <a:t> 3</a:t>
                      </a:r>
                      <a:endParaRPr 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cost(E) +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cost(</a:t>
                      </a:r>
                      <a:r>
                        <a:rPr lang="en-US" sz="1400" i="1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400" i="0" baseline="0" dirty="0" smtClean="0">
                          <a:solidFill>
                            <a:srgbClr val="00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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400" i="1" dirty="0" smtClean="0">
                          <a:solidFill>
                            <a:srgbClr val="000000"/>
                          </a:solidFill>
                        </a:rPr>
                        <a:t>E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 + cost (</a:t>
                      </a:r>
                      <a:r>
                        <a:rPr lang="en-US" sz="1400" i="0" baseline="0" dirty="0" smtClean="0">
                          <a:solidFill>
                            <a:srgbClr val="000000"/>
                          </a:solidFill>
                          <a:latin typeface="Symbol" charset="2"/>
                          <a:cs typeface="Symbol" charset="2"/>
                        </a:rPr>
                        <a:t>g</a:t>
                      </a:r>
                      <a:r>
                        <a:rPr lang="en-US" sz="1400" i="0" kern="1200" baseline="-250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Symbol" charset="2"/>
                        </a:rPr>
                        <a:t>inner 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([])),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</a:rPr>
                        <a:t>rf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sz="1400" i="1" baseline="0" dirty="0" smtClean="0">
                          <a:solidFill>
                            <a:srgbClr val="000000"/>
                          </a:solidFill>
                        </a:rPr>
                        <a:t>F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sz="1400" i="1" baseline="0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)) +  cost(</a:t>
                      </a:r>
                      <a:r>
                        <a:rPr lang="en-US" sz="1400" i="1" baseline="0" dirty="0" smtClean="0">
                          <a:solidFill>
                            <a:srgbClr val="000000"/>
                          </a:solidFill>
                        </a:rPr>
                        <a:t>r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sz="1400" i="1" baseline="0" dirty="0" smtClean="0">
                          <a:solidFill>
                            <a:srgbClr val="000000"/>
                          </a:solidFill>
                        </a:rPr>
                        <a:t>F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sz="1400" i="1" baseline="0" dirty="0" smtClean="0">
                          <a:solidFill>
                            <a:srgbClr val="000000"/>
                          </a:solidFill>
                        </a:rPr>
                        <a:t>T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)) + net(r</a:t>
                      </a:r>
                      <a:r>
                        <a:rPr lang="en-US" sz="1400" baseline="-250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(P,T))</a:t>
                      </a:r>
                      <a:endParaRPr lang="en-US" sz="14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solidFill>
                            <a:srgbClr val="000000"/>
                          </a:solidFill>
                        </a:rPr>
                        <a:t>m.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#</a:t>
                      </a:r>
                      <a:r>
                        <a:rPr lang="en-US" sz="1400" baseline="-25000" dirty="0" smtClean="0">
                          <a:solidFill>
                            <a:srgbClr val="000000"/>
                          </a:solidFill>
                        </a:rPr>
                        <a:t>f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r</a:t>
                      </a:r>
                      <a:r>
                        <a:rPr lang="en-US" sz="1400" baseline="-250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(P,T) &lt; M</a:t>
                      </a:r>
                      <a:r>
                        <a:rPr lang="en-US" sz="1400" baseline="-25000" dirty="0" smtClean="0">
                          <a:solidFill>
                            <a:srgbClr val="000000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loj(E,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Symbol" charset="2"/>
                          <a:cs typeface="Symbol" charset="2"/>
                        </a:rPr>
                        <a:t>a</a:t>
                      </a:r>
                      <a:r>
                        <a:rPr lang="en-US" sz="1400" baseline="-25000" dirty="0" smtClean="0">
                          <a:solidFill>
                            <a:srgbClr val="000000"/>
                          </a:solidFill>
                        </a:rPr>
                        <a:t>P'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g</a:t>
                      </a:r>
                      <a:r>
                        <a:rPr lang="en-US" sz="1400" baseline="-25000" dirty="0"/>
                        <a:t>NEST</a:t>
                      </a:r>
                      <a:r>
                        <a:rPr lang="en-US" sz="1400" baseline="0" dirty="0"/>
                        <a:t>(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r</a:t>
                      </a:r>
                      <a:r>
                        <a:rPr lang="en-US" sz="1400" baseline="-250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(P,T)</a:t>
                      </a:r>
                      <a:r>
                        <a:rPr lang="en-US" sz="1400" baseline="0" dirty="0"/>
                        <a:t>)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423404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/>
                        <a:t>Rewriting</a:t>
                      </a:r>
                      <a:r>
                        <a:rPr lang="en-US" sz="1400" i="0" baseline="0" dirty="0"/>
                        <a:t> 4</a:t>
                      </a:r>
                      <a:endParaRPr 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cost(E) +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cost(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Symbol" charset="2"/>
                          <a:cs typeface="Symbol" charset="2"/>
                        </a:rPr>
                        <a:t>c</a:t>
                      </a:r>
                      <a:r>
                        <a:rPr lang="en-US" sz="1400" i="0" baseline="0" dirty="0" smtClean="0">
                          <a:solidFill>
                            <a:srgbClr val="000000"/>
                          </a:solidFill>
                          <a:latin typeface="Symbol" charset="2"/>
                          <a:cs typeface="Symbol" charset="2"/>
                        </a:rPr>
                        <a:t>(g</a:t>
                      </a:r>
                      <a:r>
                        <a:rPr lang="en-US" sz="1400" i="0" kern="1200" baseline="-250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Symbol" charset="2"/>
                        </a:rPr>
                        <a:t>inner 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([]))),F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 + cost(F) + cost (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</a:rPr>
                        <a:t>loj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([]), E,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F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) + net(r</a:t>
                      </a:r>
                      <a:r>
                        <a:rPr lang="en-US" sz="1400" baseline="-250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(P,T))</a:t>
                      </a:r>
                      <a:endParaRPr lang="en-US" sz="14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#</a:t>
                      </a:r>
                      <a:r>
                        <a:rPr lang="en-US" sz="1400" baseline="-25000" dirty="0" smtClean="0">
                          <a:solidFill>
                            <a:srgbClr val="000000"/>
                          </a:solidFill>
                        </a:rPr>
                        <a:t>f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r</a:t>
                      </a:r>
                      <a:r>
                        <a:rPr lang="en-US" sz="1400" baseline="-250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(P,T).</a:t>
                      </a:r>
                      <a:r>
                        <a:rPr lang="en-US" sz="1400" i="1" baseline="0" dirty="0" smtClean="0">
                          <a:solidFill>
                            <a:srgbClr val="000000"/>
                          </a:solidFill>
                        </a:rPr>
                        <a:t>m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 &lt; M</a:t>
                      </a:r>
                      <a:r>
                        <a:rPr lang="en-US" sz="1400" baseline="-25000" dirty="0" smtClean="0">
                          <a:solidFill>
                            <a:srgbClr val="000000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loj(E,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 g</a:t>
                      </a:r>
                      <a:r>
                        <a:rPr lang="en-US" sz="1400" baseline="-25000" dirty="0"/>
                        <a:t>NEST</a:t>
                      </a:r>
                      <a:r>
                        <a:rPr lang="en-US" sz="1400" baseline="0" dirty="0"/>
                        <a:t>(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r</a:t>
                      </a:r>
                      <a:r>
                        <a:rPr lang="en-US" sz="1400" baseline="-250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(P,T)</a:t>
                      </a:r>
                      <a:r>
                        <a:rPr lang="en-US" sz="1400" baseline="0" dirty="0"/>
                        <a:t>)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423404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/>
                        <a:t>Rewriting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cost(E) +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cost</a:t>
                      </a:r>
                      <a:r>
                        <a:rPr lang="en-US" sz="1400" i="0" baseline="0" dirty="0" smtClean="0">
                          <a:solidFill>
                            <a:srgbClr val="000000"/>
                          </a:solidFill>
                          <a:latin typeface="Symbol" charset="2"/>
                          <a:cs typeface="Symbol" charset="2"/>
                        </a:rPr>
                        <a:t>(g</a:t>
                      </a:r>
                      <a:r>
                        <a:rPr lang="en-US" sz="1400" i="0" kern="1200" baseline="-250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Symbol" charset="2"/>
                        </a:rPr>
                        <a:t>inner 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([]))),F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 + cost(F) + cost (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</a:rPr>
                        <a:t>loj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([]), E,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F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+ net(r</a:t>
                      </a:r>
                      <a:r>
                        <a:rPr lang="en-US" sz="1400" baseline="-250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(P,T))</a:t>
                      </a:r>
                      <a:endParaRPr lang="en-US" sz="14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#</a:t>
                      </a:r>
                      <a:r>
                        <a:rPr lang="en-US" sz="1400" baseline="-25000" dirty="0" smtClean="0">
                          <a:solidFill>
                            <a:srgbClr val="000000"/>
                          </a:solidFill>
                        </a:rPr>
                        <a:t>f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r</a:t>
                      </a:r>
                      <a:r>
                        <a:rPr lang="en-US" sz="1400" baseline="-250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(P,T).</a:t>
                      </a:r>
                      <a:r>
                        <a:rPr lang="en-US" sz="1400" i="1" baseline="0" dirty="0" smtClean="0">
                          <a:solidFill>
                            <a:srgbClr val="000000"/>
                          </a:solidFill>
                        </a:rPr>
                        <a:t>m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 &lt; M</a:t>
                      </a:r>
                      <a:r>
                        <a:rPr lang="en-US" sz="1400" baseline="-25000" dirty="0" smtClean="0">
                          <a:solidFill>
                            <a:srgbClr val="000000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loj(E,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Symbol" charset="2"/>
                          <a:cs typeface="Symbol" charset="2"/>
                        </a:rPr>
                        <a:t>a</a:t>
                      </a:r>
                      <a:r>
                        <a:rPr lang="en-US" sz="1400" baseline="-25000" dirty="0" smtClean="0">
                          <a:solidFill>
                            <a:srgbClr val="000000"/>
                          </a:solidFill>
                        </a:rPr>
                        <a:t>P'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g</a:t>
                      </a:r>
                      <a:r>
                        <a:rPr lang="en-US" sz="1400" baseline="-25000" dirty="0"/>
                        <a:t>NEST</a:t>
                      </a:r>
                      <a:r>
                        <a:rPr lang="en-US" sz="1400" baseline="0" dirty="0"/>
                        <a:t>(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r</a:t>
                      </a:r>
                      <a:r>
                        <a:rPr lang="en-US" sz="1400" baseline="-250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(P,T)</a:t>
                      </a:r>
                      <a:r>
                        <a:rPr lang="en-US" sz="1400" baseline="0" dirty="0"/>
                        <a:t>)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58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/>
              <a:t>Middleware: I/O Cost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26140"/>
              </p:ext>
            </p:extLst>
          </p:nvPr>
        </p:nvGraphicFramePr>
        <p:xfrm>
          <a:off x="457200" y="1276350"/>
          <a:ext cx="8229600" cy="491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620520"/>
                <a:gridCol w="1940560"/>
                <a:gridCol w="2611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Input </a:t>
                      </a:r>
                      <a:r>
                        <a:rPr lang="en-US" sz="1400" baseline="0"/>
                        <a:t>Cost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Transform + Output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Restrictions</a:t>
                      </a:r>
                      <a:r>
                        <a:rPr lang="en-US" sz="1400" baseline="0"/>
                        <a:t> and/or Notes</a:t>
                      </a:r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s</a:t>
                      </a:r>
                      <a:r>
                        <a:rPr lang="en-US" sz="1400" baseline="-25000" dirty="0">
                          <a:latin typeface="+mj-lt"/>
                          <a:cs typeface="Symbol" charset="2"/>
                        </a:rPr>
                        <a:t>w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(</a:t>
                      </a:r>
                      <a:r>
                        <a:rPr lang="en-US" sz="1400" dirty="0">
                          <a:latin typeface="+mj-lt"/>
                          <a:cs typeface="Symbol" charset="2"/>
                        </a:rPr>
                        <a:t>R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), p</a:t>
                      </a:r>
                      <a:r>
                        <a:rPr lang="en-US" sz="1400" baseline="-250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(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Symbol" charset="2"/>
                        </a:rPr>
                        <a:t>R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)</a:t>
                      </a:r>
                      <a:r>
                        <a:rPr lang="en-US" sz="1400" dirty="0"/>
                        <a:t> and 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l</a:t>
                      </a:r>
                      <a:r>
                        <a:rPr lang="en-US" sz="1400" baseline="-250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(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Symbol" charset="2"/>
                        </a:rPr>
                        <a:t>R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Pipelined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s</a:t>
                      </a:r>
                      <a:r>
                        <a:rPr lang="en-US" sz="14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Symbol" charset="2"/>
                        </a:rPr>
                        <a:t>w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(</a:t>
                      </a:r>
                      <a:r>
                        <a:rPr lang="en-US" sz="1400" dirty="0">
                          <a:latin typeface="Calibri"/>
                          <a:cs typeface="Calibri"/>
                        </a:rPr>
                        <a:t>Scan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(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Symbol" charset="2"/>
                        </a:rPr>
                        <a:t>R)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 + fanout(R, 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s</a:t>
                      </a:r>
                      <a:r>
                        <a:rPr lang="en-US" sz="14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Symbol" charset="2"/>
                        </a:rPr>
                        <a:t>w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(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Symbol" charset="2"/>
                        </a:rPr>
                        <a:t>R</a:t>
                      </a:r>
                      <a:r>
                        <a:rPr lang="en-US" sz="1400" dirty="0">
                          <a:latin typeface="Symbol" charset="2"/>
                          <a:cs typeface="Symbol" charset="2"/>
                        </a:rPr>
                        <a:t>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Need index which exactly identifies</a:t>
                      </a:r>
                      <a:r>
                        <a:rPr lang="en-US" sz="1200" baseline="0"/>
                        <a:t> tuples which satisfy </a:t>
                      </a:r>
                      <a:r>
                        <a:rPr lang="en-US" sz="1200" i="1" baseline="0"/>
                        <a:t>w</a:t>
                      </a:r>
                      <a:endParaRPr lang="en-US" sz="1200" i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join</a:t>
                      </a:r>
                      <a:r>
                        <a:rPr lang="en-US" sz="1400" baseline="30000"/>
                        <a:t>NL</a:t>
                      </a:r>
                      <a:r>
                        <a:rPr lang="en-US" sz="1400" baseline="-25000"/>
                        <a:t>c</a:t>
                      </a:r>
                      <a:r>
                        <a:rPr lang="en-US" sz="1400" baseline="0"/>
                        <a:t>(S,R</a:t>
                      </a:r>
                      <a:r>
                        <a:rPr lang="en-US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/>
                        <a:t>#S.#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 baseline="0"/>
                        <a:t>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 &lt; M (one pass)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join</a:t>
                      </a:r>
                      <a:r>
                        <a:rPr lang="en-US" sz="1400" baseline="30000"/>
                        <a:t>H</a:t>
                      </a:r>
                      <a:r>
                        <a:rPr lang="en-US" sz="1400" baseline="-25000"/>
                        <a:t>c</a:t>
                      </a:r>
                      <a:r>
                        <a:rPr lang="en-US" sz="1400"/>
                        <a:t> (S,R)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S</a:t>
                      </a:r>
                      <a:r>
                        <a:rPr lang="en-US" sz="1400" baseline="0"/>
                        <a:t> + </a:t>
                      </a: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S</a:t>
                      </a:r>
                      <a:r>
                        <a:rPr lang="en-US" sz="1400" baseline="0"/>
                        <a:t> + </a:t>
                      </a: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 memory,</a:t>
                      </a:r>
                      <a:r>
                        <a:rPr lang="en-US" sz="1200" baseline="0"/>
                        <a:t> S + R &lt; M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join</a:t>
                      </a:r>
                      <a:r>
                        <a:rPr lang="en-US" sz="1400" baseline="30000"/>
                        <a:t>SM</a:t>
                      </a:r>
                      <a:r>
                        <a:rPr lang="en-US" sz="1400" baseline="-25000"/>
                        <a:t>c</a:t>
                      </a:r>
                      <a:r>
                        <a:rPr lang="en-US" sz="1400"/>
                        <a:t> (S,R)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S</a:t>
                      </a:r>
                      <a:r>
                        <a:rPr lang="en-US" sz="1400" baseline="0"/>
                        <a:t> + </a:t>
                      </a: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 + merge(R)</a:t>
                      </a:r>
                      <a:r>
                        <a:rPr lang="en-US" sz="1400" baseline="0"/>
                        <a:t> </a:t>
                      </a:r>
                      <a:r>
                        <a:rPr lang="en-US" sz="1400"/>
                        <a:t>+ </a:t>
                      </a: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 baseline="0"/>
                        <a:t>S</a:t>
                      </a:r>
                      <a:r>
                        <a:rPr lang="en-US" sz="1400"/>
                        <a:t> + merge(S)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No assumption on</a:t>
                      </a:r>
                      <a:r>
                        <a:rPr lang="en-US" sz="1200" baseline="0"/>
                        <a:t> </a:t>
                      </a:r>
                      <a:r>
                        <a:rPr lang="en-US" sz="1200"/>
                        <a:t>order of incoming tuples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join</a:t>
                      </a:r>
                      <a:r>
                        <a:rPr lang="en-US" sz="1400" baseline="30000"/>
                        <a:t>RI</a:t>
                      </a:r>
                      <a:r>
                        <a:rPr lang="en-US" sz="1400" baseline="-25000"/>
                        <a:t>c</a:t>
                      </a:r>
                      <a:r>
                        <a:rPr lang="en-US" sz="1400"/>
                        <a:t> (S,R)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/>
                        <a:t>#S.(1 + fanout(S, R, c))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Need index on key(T), S &lt; 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Symbol" charset="2"/>
                          <a:cs typeface="Symbol" charset="2"/>
                        </a:rPr>
                        <a:t>c</a:t>
                      </a:r>
                      <a:r>
                        <a:rPr lang="en-US" sz="1400"/>
                        <a:t>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 + merge(R)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Symbol" charset="2"/>
                          <a:cs typeface="Symbol" charset="2"/>
                        </a:rPr>
                        <a:t>g</a:t>
                      </a:r>
                      <a:r>
                        <a:rPr lang="en-US" sz="1400" baseline="30000">
                          <a:latin typeface="Calibri"/>
                          <a:cs typeface="Calibri"/>
                        </a:rPr>
                        <a:t>PC</a:t>
                      </a:r>
                      <a:r>
                        <a:rPr lang="en-US" sz="1400" baseline="-25000">
                          <a:latin typeface="Calibri"/>
                          <a:cs typeface="Calibri"/>
                        </a:rPr>
                        <a:t>BS</a:t>
                      </a:r>
                      <a:r>
                        <a:rPr lang="en-US" sz="1400" baseline="0">
                          <a:latin typeface="Calibri"/>
                          <a:cs typeface="Calibri"/>
                        </a:rPr>
                        <a:t>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 baseline="0">
                          <a:latin typeface="Symbol" charset="2"/>
                          <a:cs typeface="Symbol" charset="2"/>
                        </a:rPr>
                        <a:t>d</a:t>
                      </a:r>
                      <a:r>
                        <a:rPr lang="en-US" sz="1400" baseline="0"/>
                        <a:t>(</a:t>
                      </a:r>
                      <a:r>
                        <a:rPr lang="en-US" sz="1400" baseline="0">
                          <a:latin typeface="Symbol" charset="2"/>
                          <a:cs typeface="Symbol" charset="2"/>
                        </a:rPr>
                        <a:t>p</a:t>
                      </a:r>
                      <a:r>
                        <a:rPr lang="en-US" sz="1400" baseline="-25000"/>
                        <a:t>g</a:t>
                      </a:r>
                      <a:r>
                        <a:rPr lang="en-US" sz="1400" baseline="0"/>
                        <a:t>(R))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Input</a:t>
                      </a:r>
                      <a:r>
                        <a:rPr lang="en-US" sz="1200" baseline="0"/>
                        <a:t> must be sorted by grouping key,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/>
                        <a:t>R</a:t>
                      </a:r>
                      <a:r>
                        <a:rPr lang="en-US" sz="1200" baseline="-25000"/>
                        <a:t>g</a:t>
                      </a:r>
                      <a:r>
                        <a:rPr lang="en-US" sz="1200" baseline="0"/>
                        <a:t> &lt; m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Symbol" charset="2"/>
                          <a:cs typeface="Symbol" charset="2"/>
                        </a:rPr>
                        <a:t>g</a:t>
                      </a:r>
                      <a:r>
                        <a:rPr lang="en-US" sz="1400" baseline="30000">
                          <a:latin typeface="+mn-lt"/>
                          <a:cs typeface="Calibri"/>
                        </a:rPr>
                        <a:t>SB</a:t>
                      </a:r>
                      <a:r>
                        <a:rPr lang="en-US" sz="1400" baseline="-25000">
                          <a:latin typeface="+mn-lt"/>
                          <a:cs typeface="Calibri"/>
                        </a:rPr>
                        <a:t>BS</a:t>
                      </a:r>
                      <a:r>
                        <a:rPr lang="en-US" sz="1400" baseline="0">
                          <a:latin typeface="+mn-lt"/>
                          <a:cs typeface="Calibri"/>
                        </a:rPr>
                        <a:t>(R)</a:t>
                      </a:r>
                      <a:endParaRPr lang="en-US" sz="1400" baseline="-25000">
                        <a:latin typeface="+mn-lt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 baseline="0">
                          <a:latin typeface="Symbol" charset="2"/>
                          <a:cs typeface="Symbol" charset="2"/>
                        </a:rPr>
                        <a:t>d</a:t>
                      </a:r>
                      <a:r>
                        <a:rPr lang="en-US" sz="1400" baseline="0"/>
                        <a:t>(</a:t>
                      </a:r>
                      <a:r>
                        <a:rPr lang="en-US" sz="1400" baseline="0">
                          <a:latin typeface="Symbol" charset="2"/>
                          <a:cs typeface="Symbol" charset="2"/>
                        </a:rPr>
                        <a:t>p</a:t>
                      </a:r>
                      <a:r>
                        <a:rPr lang="en-US" sz="1400" baseline="-25000"/>
                        <a:t>g</a:t>
                      </a:r>
                      <a:r>
                        <a:rPr lang="en-US" sz="1400" baseline="0"/>
                        <a:t>(R))</a:t>
                      </a:r>
                      <a:r>
                        <a:rPr lang="en-US" sz="1400"/>
                        <a:t> + merge(R)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Symbol" charset="2"/>
                          <a:cs typeface="Symbol" charset="2"/>
                        </a:rPr>
                        <a:t>t</a:t>
                      </a:r>
                      <a:r>
                        <a:rPr lang="en-US" sz="1400"/>
                        <a:t>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#</a:t>
                      </a:r>
                      <a:r>
                        <a:rPr lang="en-US" sz="1400" baseline="-25000"/>
                        <a:t>f</a:t>
                      </a:r>
                      <a:r>
                        <a:rPr lang="en-US" sz="1400"/>
                        <a:t>R + merge(R)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net(R)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K</a:t>
                      </a:r>
                      <a:r>
                        <a:rPr lang="en-US" sz="1400" baseline="-25000"/>
                        <a:t>n</a:t>
                      </a:r>
                      <a:r>
                        <a:rPr lang="en-US" sz="1400"/>
                        <a:t> +</a:t>
                      </a:r>
                      <a:r>
                        <a:rPr lang="en-US" sz="1400" baseline="0"/>
                        <a:t> K</a:t>
                      </a:r>
                      <a:r>
                        <a:rPr lang="en-US" sz="1400" baseline="-25000"/>
                        <a:t>n</a:t>
                      </a:r>
                      <a:r>
                        <a:rPr lang="en-US" sz="1400" baseline="0"/>
                        <a:t>' . #R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98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8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643" y="274638"/>
            <a:ext cx="6700157" cy="1143000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/>
              <a:t>Alternate Rewriting 3b: no apply plan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15" y="5058954"/>
            <a:ext cx="136418" cy="1731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715" y="4463711"/>
            <a:ext cx="136418" cy="2539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073" y="1461883"/>
            <a:ext cx="693455" cy="1962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9986" y="771003"/>
            <a:ext cx="227363" cy="242384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1408801" y="4805027"/>
            <a:ext cx="0" cy="1648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408801" y="3002783"/>
            <a:ext cx="0" cy="1648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413667" y="1174979"/>
            <a:ext cx="0" cy="1648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408801" y="568471"/>
            <a:ext cx="4866" cy="9004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1043" y="261570"/>
            <a:ext cx="625246" cy="30009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11" y="3845379"/>
            <a:ext cx="2603301" cy="35780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9114" y="2016347"/>
            <a:ext cx="462110" cy="834100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>
            <a:off x="1408801" y="1751260"/>
            <a:ext cx="0" cy="17313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413667" y="4236168"/>
            <a:ext cx="0" cy="17313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184070" y="3592972"/>
            <a:ext cx="1034144" cy="4456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0" y="5232085"/>
            <a:ext cx="4336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Restrictions 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Same as rewriting 3</a:t>
            </a:r>
          </a:p>
          <a:p>
            <a:r>
              <a:rPr lang="en-US" sz="1600" b="1" dirty="0" smtClean="0"/>
              <a:t>Changes 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Using sorting, </a:t>
            </a:r>
            <a:r>
              <a:rPr lang="en-US" sz="1600" dirty="0" err="1" smtClean="0">
                <a:latin typeface="Andale Mono"/>
                <a:cs typeface="Andale Mono"/>
              </a:rPr>
              <a:t>row_number</a:t>
            </a:r>
            <a:r>
              <a:rPr lang="en-US" sz="1600" dirty="0" smtClean="0"/>
              <a:t> and filter to process partitions without apply plan</a:t>
            </a:r>
            <a:endParaRPr lang="en-US" sz="16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36731" y="6083012"/>
            <a:ext cx="836624" cy="23275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16725" y="1621867"/>
            <a:ext cx="1731347" cy="343597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 flipV="1">
            <a:off x="6084922" y="5829663"/>
            <a:ext cx="0" cy="15834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076623" y="5283387"/>
            <a:ext cx="0" cy="15834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048402" y="4280668"/>
            <a:ext cx="0" cy="1439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030144" y="3104726"/>
            <a:ext cx="0" cy="1439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32077" y="4872692"/>
            <a:ext cx="3227847" cy="35358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9882" y="3355169"/>
            <a:ext cx="490079" cy="88458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280" y="5497159"/>
            <a:ext cx="136418" cy="25392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92120" y="2157818"/>
            <a:ext cx="393700" cy="254000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 flipH="1" flipV="1">
            <a:off x="6006050" y="1999608"/>
            <a:ext cx="15795" cy="847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992814" y="2454937"/>
            <a:ext cx="8300" cy="12678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205553" y="1834652"/>
            <a:ext cx="1872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bounded  </a:t>
            </a:r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 smtClean="0">
                <a:latin typeface="Symbol" charset="2"/>
                <a:cs typeface="Symbol" charset="2"/>
              </a:rPr>
              <a:t>d</a:t>
            </a:r>
            <a:r>
              <a:rPr lang="en-US" dirty="0" smtClean="0"/>
              <a:t>(Key(T)) * max(f)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329962" y="2084310"/>
            <a:ext cx="8755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417780" y="3644623"/>
            <a:ext cx="0" cy="1648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06861" y="3334926"/>
            <a:ext cx="215900" cy="127000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 flipV="1">
            <a:off x="6049723" y="4671042"/>
            <a:ext cx="0" cy="1439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66833" y="4478069"/>
            <a:ext cx="215900" cy="127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954664" y="3392264"/>
            <a:ext cx="212348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Advantage:</a:t>
            </a:r>
          </a:p>
          <a:p>
            <a:r>
              <a:rPr lang="en-US" dirty="0" smtClean="0"/>
              <a:t>Computation not limited by frame size (64kB) as long as max(f) &lt; frame size</a:t>
            </a:r>
          </a:p>
          <a:p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706640" y="1091593"/>
            <a:ext cx="820169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3b</a:t>
            </a:r>
            <a:r>
              <a:rPr lang="en-US" dirty="0" smtClean="0"/>
              <a:t>(</a:t>
            </a:r>
            <a:r>
              <a:rPr lang="en-US" dirty="0" err="1" smtClean="0"/>
              <a:t>p,t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74973" y="2659883"/>
            <a:ext cx="23495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4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3399</TotalTime>
  <Words>2140</Words>
  <Application>Microsoft Macintosh PowerPoint</Application>
  <PresentationFormat>On-screen Show (4:3)</PresentationFormat>
  <Paragraphs>249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Apply-Plan Rewritings in Middleware and AsterixDB (Part 2)</vt:lpstr>
      <vt:lpstr>Cost Model</vt:lpstr>
      <vt:lpstr>Cost Model</vt:lpstr>
      <vt:lpstr>AsterixDB I/O Cost Model</vt:lpstr>
      <vt:lpstr>AsterixDB: I/O Operator Costs</vt:lpstr>
      <vt:lpstr>Middleware I/O Cost Model</vt:lpstr>
      <vt:lpstr>Middleware: I/O Cost Model</vt:lpstr>
      <vt:lpstr>Extra</vt:lpstr>
      <vt:lpstr>Alternate Rewriting 3b: no apply plan</vt:lpstr>
      <vt:lpstr>AsterixDB: I/O Operator Costs</vt:lpstr>
      <vt:lpstr>Definitions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Apply-Plan Rewritings in Middleware and AsterixDB (Part 2)</dc:title>
  <dc:creator>Jules Testard</dc:creator>
  <cp:lastModifiedBy>Jules Testard</cp:lastModifiedBy>
  <cp:revision>110</cp:revision>
  <dcterms:created xsi:type="dcterms:W3CDTF">2015-12-21T19:24:01Z</dcterms:created>
  <dcterms:modified xsi:type="dcterms:W3CDTF">2015-12-24T21:45:59Z</dcterms:modified>
</cp:coreProperties>
</file>