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47"/>
  </p:notesMasterIdLst>
  <p:sldIdLst>
    <p:sldId id="257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D314-5191-8747-A1F0-FFAC4AB8C0C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7404-F80A-3043-A7A0-144A4BC76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applications,</a:t>
            </a:r>
            <a:r>
              <a:rPr lang="en-US" baseline="0" dirty="0" smtClean="0"/>
              <a:t> performance is critical.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Maybe keep application server around to make sure people are not lost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duplicate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979999"/>
            <a:ext cx="9144000" cy="2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3978611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18221957-A9EF-6F48-8131-D8A0A232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18221957-A9EF-6F48-8131-D8A0A232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5883599"/>
            <a:ext cx="9144000" cy="974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5094445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5882157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101675"/>
            <a:ext cx="9134130" cy="6739723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18221957-A9EF-6F48-8131-D8A0A232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18221957-A9EF-6F48-8131-D8A0A2325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672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00" y="3039867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91" y="3078752"/>
            <a:ext cx="1424298" cy="1576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39" idx="0"/>
            <a:endCxn id="140" idx="0"/>
          </p:cNvCxnSpPr>
          <p:nvPr/>
        </p:nvCxnSpPr>
        <p:spPr>
          <a:xfrm rot="-5400000" flipH="1">
            <a:off x="4427517" y="751669"/>
            <a:ext cx="38800" cy="4615199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2" name="Shape 142"/>
          <p:cNvCxnSpPr>
            <a:stCxn id="140" idx="2"/>
            <a:endCxn id="139" idx="2"/>
          </p:cNvCxnSpPr>
          <p:nvPr/>
        </p:nvCxnSpPr>
        <p:spPr>
          <a:xfrm rot="5400000" flipH="1">
            <a:off x="4427540" y="2327965"/>
            <a:ext cx="38800" cy="4615200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034526" y="18947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 sent synchronously through network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10726" y="50443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sent back to application for processing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12050" y="3180501"/>
            <a:ext cx="1084200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Imperative program logic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545426" y="3018334"/>
            <a:ext cx="1358699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is optimized into the most efficient plan available and processed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56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Application-Centric Optimizations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Language Compiler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078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Database-Centric Optimizations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Query Compiler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241526" y="3438067"/>
            <a:ext cx="23798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Language and Query compiler are unaware of each other</a:t>
            </a:r>
          </a:p>
        </p:txBody>
      </p:sp>
      <p:sp>
        <p:nvSpPr>
          <p:cNvPr id="150" name="Shape 150"/>
          <p:cNvSpPr/>
          <p:nvPr/>
        </p:nvSpPr>
        <p:spPr>
          <a:xfrm>
            <a:off x="3266326" y="3009800"/>
            <a:ext cx="2379899" cy="1576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Holistic Optimization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Optimize data access across application and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10404438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Holistic Optimization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 b="1"/>
              <a:t>Static Optimization</a:t>
            </a:r>
            <a:r>
              <a:rPr lang="en" sz="2400"/>
              <a:t> : rewrite application programs to use more efficient data access strategies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Example : rewrite tuple-at-a-time programs into equivalent set-at-a-time programs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 b="1"/>
              <a:t>Dynamic Optimization</a:t>
            </a:r>
            <a:r>
              <a:rPr lang="en" sz="2400"/>
              <a:t>  : TBD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We focus on static optimization in this talk</a:t>
            </a:r>
          </a:p>
        </p:txBody>
      </p:sp>
    </p:spTree>
    <p:extLst>
      <p:ext uri="{BB962C8B-B14F-4D97-AF65-F5344CB8AC3E}">
        <p14:creationId xmlns:p14="http://schemas.microsoft.com/office/powerpoint/2010/main" val="246928859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99999"/>
              </a:buClr>
              <a:buAutoNum type="arabicPeriod"/>
            </a:pPr>
            <a:r>
              <a:rPr lang="en">
                <a:solidFill>
                  <a:srgbClr val="999999"/>
                </a:solidFill>
              </a:rPr>
              <a:t>Motivation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Background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Static Analysis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Dynamic Analysis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Declarative specification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35593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1" y="274633"/>
            <a:ext cx="6499799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Query Decorrelation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351300" y="1502400"/>
            <a:ext cx="3983400" cy="459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83988" y="1987383"/>
            <a:ext cx="3291600" cy="3766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Query 1</a:t>
            </a:r>
            <a:r>
              <a:rPr lang="en" sz="1600"/>
              <a:t> 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SELECT C.name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Customer </a:t>
            </a:r>
            <a:r>
              <a:rPr lang="en" sz="1600" b="1">
                <a:solidFill>
                  <a:srgbClr val="38761D"/>
                </a:solidFill>
              </a:rPr>
              <a:t>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WHERE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3 &gt; 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WHERE O.custkey = </a:t>
            </a:r>
            <a:r>
              <a:rPr lang="en" sz="1600" b="1">
                <a:solidFill>
                  <a:srgbClr val="38761D"/>
                </a:solidFill>
              </a:rPr>
              <a:t>C</a:t>
            </a:r>
            <a:r>
              <a:rPr lang="en" sz="1600"/>
              <a:t>.custkey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32476" y="6189633"/>
            <a:ext cx="8732399" cy="5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Customers who have placed less than 3 orders with the company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334276" y="2398634"/>
            <a:ext cx="2629199" cy="19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C.custkey refers to the Customers relation from the outer query, we call it an </a:t>
            </a:r>
            <a:r>
              <a:rPr lang="en" sz="1600" b="1">
                <a:solidFill>
                  <a:srgbClr val="38761D"/>
                </a:solidFill>
              </a:rPr>
              <a:t>outer reference</a:t>
            </a:r>
            <a:r>
              <a:rPr lang="en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2760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52050" y="2143561"/>
            <a:ext cx="2658900" cy="18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1" y="274633"/>
            <a:ext cx="7737299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Tuple-at-a-time execution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351300" y="1626583"/>
            <a:ext cx="3983400" cy="459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83988" y="2055119"/>
            <a:ext cx="3291600" cy="3766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Customer 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WHERE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3 &gt; 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  WHERE O.custkey = </a:t>
            </a:r>
            <a:r>
              <a:rPr lang="en" sz="1600" b="1">
                <a:solidFill>
                  <a:srgbClr val="38761D"/>
                </a:solidFill>
              </a:rPr>
              <a:t>C</a:t>
            </a:r>
            <a:r>
              <a:rPr lang="en" sz="1600"/>
              <a:t>.custkey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32476" y="6189633"/>
            <a:ext cx="8732399" cy="5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Customers who have placed less than 3 orders with the company</a:t>
            </a:r>
          </a:p>
        </p:txBody>
      </p:sp>
      <p:sp>
        <p:nvSpPr>
          <p:cNvPr id="181" name="Shape 181"/>
          <p:cNvSpPr/>
          <p:nvPr/>
        </p:nvSpPr>
        <p:spPr>
          <a:xfrm>
            <a:off x="5827325" y="2361595"/>
            <a:ext cx="2280300" cy="141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O.custkey = </a:t>
            </a:r>
            <a:r>
              <a:rPr lang="en" sz="1600" b="1">
                <a:solidFill>
                  <a:srgbClr val="38761D"/>
                </a:solidFill>
              </a:rP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5652050" y="4378761"/>
            <a:ext cx="2658900" cy="18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827325" y="4596795"/>
            <a:ext cx="2280300" cy="141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O.custkey = </a:t>
            </a:r>
            <a:r>
              <a:rPr lang="en" sz="1600" b="1">
                <a:solidFill>
                  <a:srgbClr val="38761D"/>
                </a:solidFill>
              </a:rPr>
              <a:t>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652050" y="3824662"/>
            <a:ext cx="2658900" cy="8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...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24175" y="1549395"/>
            <a:ext cx="4164600" cy="5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</a:rPr>
              <a:t>Execute subquery for every customer key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229601" y="262934"/>
            <a:ext cx="1805999" cy="70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[Selinger &amp; al 1979]</a:t>
            </a:r>
          </a:p>
        </p:txBody>
      </p:sp>
    </p:spTree>
    <p:extLst>
      <p:ext uri="{BB962C8B-B14F-4D97-AF65-F5344CB8AC3E}">
        <p14:creationId xmlns:p14="http://schemas.microsoft.com/office/powerpoint/2010/main" val="22217187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85077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Set-at-a-time execution (Kim’s method)</a:t>
            </a:r>
          </a:p>
        </p:txBody>
      </p:sp>
      <p:sp>
        <p:nvSpPr>
          <p:cNvPr id="192" name="Shape 192"/>
          <p:cNvSpPr/>
          <p:nvPr/>
        </p:nvSpPr>
        <p:spPr>
          <a:xfrm>
            <a:off x="351300" y="1777267"/>
            <a:ext cx="3983400" cy="4469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83988" y="2141858"/>
            <a:ext cx="3291600" cy="3766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Customer C, </a:t>
            </a:r>
            <a:r>
              <a:rPr lang="en" sz="1600" b="1">
                <a:solidFill>
                  <a:srgbClr val="38761D"/>
                </a:solidFill>
              </a:rPr>
              <a:t>Temp</a:t>
            </a:r>
            <a:r>
              <a:rPr lang="en" sz="1600"/>
              <a:t> 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C.custkey = T.custkey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AND 3 &gt; Tmp.cnt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2476" y="6189633"/>
            <a:ext cx="8732399" cy="5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Customers who have placed less than 3 orders with the company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24175" y="1451675"/>
            <a:ext cx="4164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</a:rPr>
              <a:t>Compute the set of order count for every customer and join that set with the original table</a:t>
            </a:r>
          </a:p>
        </p:txBody>
      </p:sp>
      <p:sp>
        <p:nvSpPr>
          <p:cNvPr id="196" name="Shape 196"/>
          <p:cNvSpPr/>
          <p:nvPr/>
        </p:nvSpPr>
        <p:spPr>
          <a:xfrm>
            <a:off x="4814775" y="2681109"/>
            <a:ext cx="3983400" cy="3558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47464" y="3057076"/>
            <a:ext cx="3291600" cy="292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CREATE TEMP TABLE </a:t>
            </a:r>
            <a:r>
              <a:rPr lang="en" sz="1600" b="1">
                <a:solidFill>
                  <a:srgbClr val="38761D"/>
                </a:solidFill>
              </a:rPr>
              <a:t>Temp</a:t>
            </a:r>
            <a:r>
              <a:rPr lang="en" sz="1600"/>
              <a:t> AS (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SELECT O.custkey AS custkey,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/>
              <a:t>       Count(*) AS cnt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GROUP BY O.custkey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541151" y="-8333"/>
            <a:ext cx="1563299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[Kim &amp; al 1982]</a:t>
            </a:r>
          </a:p>
        </p:txBody>
      </p:sp>
    </p:spTree>
    <p:extLst>
      <p:ext uri="{BB962C8B-B14F-4D97-AF65-F5344CB8AC3E}">
        <p14:creationId xmlns:p14="http://schemas.microsoft.com/office/powerpoint/2010/main" val="387604056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 Decorrelation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Query Decorrelation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Data Dependency Graphs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Hoare Logic?</a:t>
            </a:r>
          </a:p>
        </p:txBody>
      </p:sp>
    </p:spTree>
    <p:extLst>
      <p:ext uri="{BB962C8B-B14F-4D97-AF65-F5344CB8AC3E}">
        <p14:creationId xmlns:p14="http://schemas.microsoft.com/office/powerpoint/2010/main" val="33181030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3799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Queries are interspersed within application program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Queries are submitted at run-time to the QP</a:t>
            </a:r>
          </a:p>
        </p:txBody>
      </p:sp>
    </p:spTree>
    <p:extLst>
      <p:ext uri="{BB962C8B-B14F-4D97-AF65-F5344CB8AC3E}">
        <p14:creationId xmlns:p14="http://schemas.microsoft.com/office/powerpoint/2010/main" val="148343760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 Choices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Language Choice : SQL vs Java/Ruby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Location Choice :  App server vs Database </a:t>
            </a:r>
          </a:p>
        </p:txBody>
      </p:sp>
    </p:spTree>
    <p:extLst>
      <p:ext uri="{BB962C8B-B14F-4D97-AF65-F5344CB8AC3E}">
        <p14:creationId xmlns:p14="http://schemas.microsoft.com/office/powerpoint/2010/main" val="3098160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66667" cy="1143200"/>
          </a:xfrm>
        </p:spPr>
        <p:txBody>
          <a:bodyPr/>
          <a:lstStyle/>
          <a:p>
            <a:r>
              <a:rPr lang="en-US" sz="3600" dirty="0" smtClean="0"/>
              <a:t>Database Applications are everywhere…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4" y="1676401"/>
            <a:ext cx="2720556" cy="1258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10" y="1676401"/>
            <a:ext cx="2720556" cy="1289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34" y="4860039"/>
            <a:ext cx="2720556" cy="1320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90" y="3135085"/>
            <a:ext cx="2870200" cy="1640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556" y="4775201"/>
            <a:ext cx="2844799" cy="1520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199" y="3081867"/>
            <a:ext cx="1785782" cy="31969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6300" y="3309811"/>
            <a:ext cx="2448212" cy="12621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3067" y="1676400"/>
            <a:ext cx="1583267" cy="14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3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ORMs : the classical solution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ORM example</a:t>
            </a:r>
          </a:p>
        </p:txBody>
      </p:sp>
    </p:spTree>
    <p:extLst>
      <p:ext uri="{BB962C8B-B14F-4D97-AF65-F5344CB8AC3E}">
        <p14:creationId xmlns:p14="http://schemas.microsoft.com/office/powerpoint/2010/main" val="9799809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Impedance Mismatch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52376" y="4823033"/>
            <a:ext cx="1184099" cy="6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Physical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52376" y="2283033"/>
            <a:ext cx="1184099" cy="6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Logical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100" y="4517501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791" y="4556386"/>
            <a:ext cx="1424298" cy="157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983976" y="6240167"/>
            <a:ext cx="2665799" cy="5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Application Server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308417" y="6240167"/>
            <a:ext cx="1922399" cy="5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6102550" y="1722534"/>
          <a:ext cx="2408950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425"/>
                <a:gridCol w="1177525"/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custkey</a:t>
                      </a:r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name</a:t>
                      </a:r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</a:tr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Alice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</a:tr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Bob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</a:tr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3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Charles</a:t>
                      </a:r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1" name="Shape 241"/>
          <p:cNvSpPr txBox="1"/>
          <p:nvPr/>
        </p:nvSpPr>
        <p:spPr>
          <a:xfrm>
            <a:off x="6366951" y="3817767"/>
            <a:ext cx="1839299" cy="7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Customers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968001" y="1693601"/>
            <a:ext cx="2346899" cy="25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Customers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85090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911955"/>
            <a:ext cx="3181965" cy="4242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Complex nested objects and data structures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Procedural languages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in process memory, volatile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2162" y="1911955"/>
            <a:ext cx="3224638" cy="4242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Flat Relations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Declarative Queries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persisted on disk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 Server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336766"/>
            <a:ext cx="31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2162" y="6336766"/>
            <a:ext cx="322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43996" y="2276137"/>
            <a:ext cx="1386024" cy="4916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43996" y="3125222"/>
            <a:ext cx="1447708" cy="605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Paradigm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43996" y="3991298"/>
            <a:ext cx="1447708" cy="10327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Duplication and lifecycle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43996" y="5265920"/>
            <a:ext cx="1447708" cy="605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to the rescue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199" y="1600201"/>
            <a:ext cx="4343772" cy="4967599"/>
          </a:xfrm>
        </p:spPr>
        <p:txBody>
          <a:bodyPr/>
          <a:lstStyle/>
          <a:p>
            <a:r>
              <a:rPr lang="en-US" sz="1800" b="1" dirty="0" smtClean="0"/>
              <a:t>Hibernate ORM</a:t>
            </a:r>
          </a:p>
          <a:p>
            <a:endParaRPr lang="en-US" sz="1400" dirty="0"/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List&lt;User&gt;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&lt;&gt;()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userDao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: SELECT * FROM users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&gt; SELECT * FROM roles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 u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Roles r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equals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()))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fi-FI" sz="1100" dirty="0">
                <a:solidFill>
                  <a:srgbClr val="000000"/>
                </a:solidFill>
                <a:latin typeface="Courier"/>
              </a:rPr>
              <a:t>                U </a:t>
            </a:r>
            <a:r>
              <a:rPr lang="fi-FI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i-FI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u</a:t>
            </a:r>
            <a:r>
              <a:rPr lang="fi-FI" sz="1100" dirty="0">
                <a:solidFill>
                  <a:srgbClr val="6B006D"/>
                </a:solidFill>
                <a:latin typeface="Courier"/>
              </a:rPr>
              <a:t>;</a:t>
            </a:r>
            <a:endParaRPr lang="fi-FI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    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it-IT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0159" y="1860744"/>
            <a:ext cx="3398361" cy="1246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Location Transparency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159" y="3375769"/>
            <a:ext cx="3398361" cy="1246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Single Language Access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0159" y="4946613"/>
            <a:ext cx="3398361" cy="1246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Poor Performance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598" y="2819025"/>
            <a:ext cx="3831007" cy="2698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3460" y="3264129"/>
            <a:ext cx="3831007" cy="2698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3460" y="3712183"/>
            <a:ext cx="3831007" cy="18793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0753" y="2856994"/>
            <a:ext cx="127700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Fetching too much data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0971" y="4447102"/>
            <a:ext cx="127700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Slow algorithm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59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ORMs to the rescue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199" y="1600201"/>
            <a:ext cx="4343772" cy="4967599"/>
          </a:xfrm>
        </p:spPr>
        <p:txBody>
          <a:bodyPr/>
          <a:lstStyle/>
          <a:p>
            <a:r>
              <a:rPr lang="en-US" sz="1800" b="1" dirty="0" smtClean="0"/>
              <a:t>Optimized SQL Query</a:t>
            </a:r>
          </a:p>
          <a:p>
            <a:endParaRPr lang="en-US" sz="1400" dirty="0"/>
          </a:p>
          <a:p>
            <a:endParaRPr lang="en-US" sz="1100" dirty="0" smtClean="0">
              <a:solidFill>
                <a:srgbClr val="000000"/>
              </a:solidFill>
              <a:latin typeface="Courier"/>
            </a:endParaRPr>
          </a:p>
          <a:p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endParaRPr lang="en-US" sz="1100" dirty="0" smtClean="0">
              <a:solidFill>
                <a:srgbClr val="000000"/>
              </a:solidFill>
              <a:latin typeface="Courier"/>
            </a:endParaRPr>
          </a:p>
          <a:p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endParaRPr lang="en-US" sz="11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&lt;User&gt;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"SELECT u"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+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hr-HR" sz="1100" dirty="0">
                <a:solidFill>
                  <a:srgbClr val="0000DF"/>
                </a:solidFill>
                <a:latin typeface="Courier"/>
              </a:rPr>
              <a:t>"FROM users u , roles r"</a:t>
            </a:r>
            <a:r>
              <a:rPr lang="hr-HR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r-HR" sz="1100" dirty="0">
                <a:solidFill>
                  <a:srgbClr val="6D6F24"/>
                </a:solidFill>
                <a:latin typeface="Courier"/>
              </a:rPr>
              <a:t>+</a:t>
            </a:r>
            <a:endParaRPr lang="hr-HR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u.roleId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 ==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r.roleId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+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"ORDER BY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u.roleId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,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r.roleId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6B006D"/>
                </a:solidFill>
                <a:latin typeface="Courier"/>
              </a:rPr>
              <a:t>}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0159" y="1860744"/>
            <a:ext cx="3398361" cy="1246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Location Transparency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159" y="3375769"/>
            <a:ext cx="3398361" cy="1246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Single Language Access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0159" y="4946613"/>
            <a:ext cx="3398361" cy="1246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Poor Performance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9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to the rescue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199" y="1600201"/>
            <a:ext cx="6366935" cy="4967599"/>
          </a:xfrm>
        </p:spPr>
        <p:txBody>
          <a:bodyPr/>
          <a:lstStyle/>
          <a:p>
            <a:endParaRPr lang="en-US" sz="1800" b="1" dirty="0" smtClean="0"/>
          </a:p>
          <a:p>
            <a:endParaRPr lang="en-US" sz="1400" dirty="0"/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List&lt;User&gt;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getEnrolledStudents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enrolledStudents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&lt;&gt;()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students 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 smtClean="0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studentDao</a:t>
            </a:r>
            <a:r>
              <a:rPr lang="en-US" sz="11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getUsers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: SELECT * FROM users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b="1" dirty="0" smtClean="0">
                <a:solidFill>
                  <a:srgbClr val="6B0001"/>
                </a:solidFill>
                <a:latin typeface="Courier-Bold"/>
              </a:rPr>
              <a:t>    for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 u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smtClean="0">
                <a:solidFill>
                  <a:srgbClr val="6B006D"/>
                </a:solidFill>
                <a:latin typeface="Courier"/>
              </a:rPr>
              <a:t>{</a:t>
            </a:r>
          </a:p>
          <a:p>
            <a:r>
              <a:rPr lang="en-US" sz="1100" b="1" dirty="0" smtClean="0">
                <a:solidFill>
                  <a:srgbClr val="AB6464"/>
                </a:solidFill>
                <a:latin typeface="Courier-Bold"/>
              </a:rPr>
              <a:t>	List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enrolls 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=</a:t>
            </a:r>
          </a:p>
          <a:p>
            <a:r>
              <a:rPr lang="en-US" sz="1100" b="1" dirty="0">
                <a:solidFill>
                  <a:srgbClr val="6D6F24"/>
                </a:solidFill>
                <a:latin typeface="Courier"/>
              </a:rPr>
              <a:t> </a:t>
            </a:r>
            <a:r>
              <a:rPr lang="en-US" sz="1100" b="1" dirty="0" smtClean="0">
                <a:solidFill>
                  <a:srgbClr val="6D6F24"/>
                </a:solidFill>
                <a:latin typeface="Courier"/>
              </a:rPr>
              <a:t>              </a:t>
            </a:r>
            <a:r>
              <a:rPr lang="en-US" sz="1100" b="1" dirty="0" err="1" smtClean="0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enrollDao</a:t>
            </a:r>
            <a:r>
              <a:rPr lang="en-US" sz="11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getEnrollments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 smtClean="0">
                <a:solidFill>
                  <a:srgbClr val="6B006D"/>
                </a:solidFill>
                <a:latin typeface="Courier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&gt; SELECT * FROM roles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Enrollment e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enrolls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</a:t>
            </a:r>
            <a:r>
              <a:rPr lang="en-US" sz="11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studentId</a:t>
            </a:r>
            <a:r>
              <a:rPr lang="en-US" sz="11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equals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()))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	    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enrolledStudents</a:t>
            </a:r>
            <a:r>
              <a:rPr lang="it-IT" sz="11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it-IT" sz="110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it-IT" sz="11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s</a:t>
            </a:r>
            <a:r>
              <a:rPr lang="it-IT" sz="11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    </a:t>
            </a:r>
            <a:r>
              <a:rPr lang="it-IT" sz="1100" dirty="0" err="1" smtClean="0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100" dirty="0" err="1" smtClean="0">
                <a:solidFill>
                  <a:srgbClr val="6B006D"/>
                </a:solidFill>
                <a:latin typeface="Courier"/>
              </a:rPr>
              <a:t>enrolledStudents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597" y="2819025"/>
            <a:ext cx="4526674" cy="2698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4667" y="3511356"/>
            <a:ext cx="3251200" cy="473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597" y="3296358"/>
            <a:ext cx="4526674" cy="2212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54534" y="2647841"/>
            <a:ext cx="127700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Fetching too much data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46067" y="4447102"/>
            <a:ext cx="127700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Slow algorithm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46067" y="3461545"/>
            <a:ext cx="127700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Too many queries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49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52050" y="2143561"/>
            <a:ext cx="2658900" cy="18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1" y="274633"/>
            <a:ext cx="7737299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Tuple-at-a-time execution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351300" y="1660451"/>
            <a:ext cx="3983400" cy="459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83988" y="2055119"/>
            <a:ext cx="3291600" cy="3766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/>
              <a:t>SELECT 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/>
              <a:t>FROM Students 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/>
              <a:t>WHERE </a:t>
            </a:r>
            <a:r>
              <a:rPr lang="en-US" sz="1600" dirty="0" err="1" smtClean="0"/>
              <a:t>s.sid</a:t>
            </a:r>
            <a:r>
              <a:rPr lang="en-US" sz="1600" dirty="0" smtClean="0"/>
              <a:t> IN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/>
              <a:t>   SELECT </a:t>
            </a:r>
            <a:r>
              <a:rPr lang="en-US" sz="1600" dirty="0" err="1" smtClean="0"/>
              <a:t>c.sid</a:t>
            </a:r>
            <a:endParaRPr lang="en-US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FROM </a:t>
            </a:r>
            <a:r>
              <a:rPr lang="en-US" sz="1600" dirty="0" err="1" smtClean="0"/>
              <a:t>Enrol</a:t>
            </a:r>
            <a:endParaRPr lang="en-US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/>
              <a:t>)</a:t>
            </a:r>
            <a:endParaRPr lang="en" sz="1600" dirty="0"/>
          </a:p>
        </p:txBody>
      </p:sp>
      <p:sp>
        <p:nvSpPr>
          <p:cNvPr id="181" name="Shape 181"/>
          <p:cNvSpPr/>
          <p:nvPr/>
        </p:nvSpPr>
        <p:spPr>
          <a:xfrm>
            <a:off x="5827325" y="2361595"/>
            <a:ext cx="2280300" cy="141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O.custkey = </a:t>
            </a:r>
            <a:r>
              <a:rPr lang="en" sz="1600" b="1">
                <a:solidFill>
                  <a:srgbClr val="38761D"/>
                </a:solidFill>
              </a:rP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5652050" y="4378761"/>
            <a:ext cx="2658900" cy="18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827325" y="4596795"/>
            <a:ext cx="2280300" cy="141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COUNT(*)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O.custkey = </a:t>
            </a:r>
            <a:r>
              <a:rPr lang="en" sz="1600" b="1">
                <a:solidFill>
                  <a:srgbClr val="38761D"/>
                </a:solidFill>
              </a:rPr>
              <a:t>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652050" y="3824662"/>
            <a:ext cx="2658900" cy="8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...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24175" y="1549395"/>
            <a:ext cx="4164600" cy="5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</a:rPr>
              <a:t>Execute subquery for every customer key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229601" y="262934"/>
            <a:ext cx="1805999" cy="70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[Selinger &amp; al 1979]</a:t>
            </a:r>
          </a:p>
        </p:txBody>
      </p:sp>
    </p:spTree>
    <p:extLst>
      <p:ext uri="{BB962C8B-B14F-4D97-AF65-F5344CB8AC3E}">
        <p14:creationId xmlns:p14="http://schemas.microsoft.com/office/powerpoint/2010/main" val="368398075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85077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Set-at-a-time execution (Kim’s method)</a:t>
            </a:r>
          </a:p>
        </p:txBody>
      </p:sp>
      <p:sp>
        <p:nvSpPr>
          <p:cNvPr id="192" name="Shape 192"/>
          <p:cNvSpPr/>
          <p:nvPr/>
        </p:nvSpPr>
        <p:spPr>
          <a:xfrm>
            <a:off x="351300" y="1777267"/>
            <a:ext cx="3983400" cy="4469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83988" y="2141858"/>
            <a:ext cx="3291600" cy="3766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SELECT C.name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FROM Customer C, </a:t>
            </a:r>
            <a:r>
              <a:rPr lang="en" sz="1600" b="1">
                <a:solidFill>
                  <a:srgbClr val="38761D"/>
                </a:solidFill>
              </a:rPr>
              <a:t>Temp</a:t>
            </a:r>
            <a:r>
              <a:rPr lang="en" sz="1600"/>
              <a:t> 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WHERE C.custkey = T.custkey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AND 3 &gt; Tmp.cnt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2476" y="6189633"/>
            <a:ext cx="8732399" cy="5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Customers who have placed less than 3 orders with the company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24175" y="1451675"/>
            <a:ext cx="4164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</a:rPr>
              <a:t>Compute the set of order count for every customer and join that set with the original table</a:t>
            </a:r>
          </a:p>
        </p:txBody>
      </p:sp>
      <p:sp>
        <p:nvSpPr>
          <p:cNvPr id="196" name="Shape 196"/>
          <p:cNvSpPr/>
          <p:nvPr/>
        </p:nvSpPr>
        <p:spPr>
          <a:xfrm>
            <a:off x="4814775" y="2681109"/>
            <a:ext cx="3983400" cy="3558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47464" y="3057076"/>
            <a:ext cx="3291600" cy="292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CREATE TEMP TABLE </a:t>
            </a:r>
            <a:r>
              <a:rPr lang="en" sz="1600" b="1">
                <a:solidFill>
                  <a:srgbClr val="38761D"/>
                </a:solidFill>
              </a:rPr>
              <a:t>Temp</a:t>
            </a:r>
            <a:r>
              <a:rPr lang="en" sz="1600"/>
              <a:t> AS (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SELECT O.custkey AS custkey,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/>
              <a:t>       Count(*) AS cnt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FROM Orders 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GROUP BY O.custkey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/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541151" y="-8333"/>
            <a:ext cx="1563299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[Kim &amp; al 1982]</a:t>
            </a:r>
          </a:p>
        </p:txBody>
      </p:sp>
    </p:spTree>
    <p:extLst>
      <p:ext uri="{BB962C8B-B14F-4D97-AF65-F5344CB8AC3E}">
        <p14:creationId xmlns:p14="http://schemas.microsoft.com/office/powerpoint/2010/main" val="9362173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1" y="274633"/>
            <a:ext cx="8431575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With application program</a:t>
            </a:r>
            <a:endParaRPr lang="en" sz="3600" dirty="0"/>
          </a:p>
        </p:txBody>
      </p:sp>
      <p:sp>
        <p:nvSpPr>
          <p:cNvPr id="186" name="Shape 186"/>
          <p:cNvSpPr txBox="1"/>
          <p:nvPr/>
        </p:nvSpPr>
        <p:spPr>
          <a:xfrm>
            <a:off x="7229601" y="262934"/>
            <a:ext cx="1805999" cy="70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[Selinger &amp; al 1979]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733" y="3589867"/>
            <a:ext cx="2819400" cy="26867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at a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3333" y="3465690"/>
            <a:ext cx="3385442" cy="281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34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… but suffer from poor performance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38668" y="5734755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</a:t>
            </a:r>
            <a:r>
              <a:rPr lang="en-US" sz="1800" b="1" dirty="0" smtClean="0"/>
              <a:t>mazon </a:t>
            </a:r>
            <a:r>
              <a:rPr lang="en-US" sz="1800" b="1" dirty="0"/>
              <a:t>found every 100 </a:t>
            </a:r>
            <a:r>
              <a:rPr lang="en-US" sz="1800" b="1" dirty="0" err="1"/>
              <a:t>ms</a:t>
            </a:r>
            <a:r>
              <a:rPr lang="en-US" sz="1800" b="1" dirty="0"/>
              <a:t> of latency cost them </a:t>
            </a:r>
            <a:r>
              <a:rPr lang="en-US" sz="1800" b="1" dirty="0" smtClean="0"/>
              <a:t>1% </a:t>
            </a:r>
            <a:r>
              <a:rPr lang="en-US" sz="1800" b="1" dirty="0"/>
              <a:t>in sales</a:t>
            </a:r>
          </a:p>
        </p:txBody>
      </p:sp>
    </p:spTree>
    <p:extLst>
      <p:ext uri="{BB962C8B-B14F-4D97-AF65-F5344CB8AC3E}">
        <p14:creationId xmlns:p14="http://schemas.microsoft.com/office/powerpoint/2010/main" val="32280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Rewritten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 smtClean="0">
              <a:solidFill>
                <a:srgbClr val="6B0001"/>
              </a:solidFill>
              <a:latin typeface="Courier-Bold"/>
            </a:endParaRPr>
          </a:p>
          <a:p>
            <a:r>
              <a:rPr lang="en-US" sz="1200" b="1" dirty="0">
                <a:solidFill>
                  <a:srgbClr val="6B0001"/>
                </a:solidFill>
                <a:latin typeface="Courier-Bold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(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n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n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session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selected_nations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s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selected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true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temp_nations</a:t>
            </a:r>
            <a:endParaRPr lang="en-US" sz="1200" b="1" dirty="0">
              <a:solidFill>
                <a:srgbClr val="6B0001"/>
              </a:solidFill>
              <a:latin typeface="Courier-Bold"/>
            </a:endParaRPr>
          </a:p>
          <a:p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l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l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nation_name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nation_name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b="1" dirty="0" err="1">
                <a:solidFill>
                  <a:srgbClr val="6B0001"/>
                </a:solidFill>
                <a:latin typeface="Courier-Bold"/>
              </a:rPr>
              <a:t>r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aggregates</a:t>
            </a:r>
          </a:p>
          <a:p>
            <a:r>
              <a:rPr lang="en-US" sz="12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temp_nations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l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6B0001"/>
                </a:solidFill>
                <a:latin typeface="Courier-Bold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OUTER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JOIN 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(</a:t>
            </a:r>
            <a:endParaRPr lang="en-US" sz="1200" b="1" dirty="0" smtClean="0">
              <a:solidFill>
                <a:srgbClr val="6B0001"/>
              </a:solidFill>
              <a:latin typeface="Courier-Bold"/>
            </a:endParaRPr>
          </a:p>
          <a:p>
            <a:r>
              <a:rPr lang="en-US" sz="12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 SELECT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200" b="1" dirty="0" smtClean="0">
                <a:solidFill>
                  <a:srgbClr val="FF0000"/>
                </a:solidFill>
                <a:latin typeface="Courier-Bold"/>
              </a:rPr>
              <a:t>X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N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FROM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</a:rPr>
              <a:t>Y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r</a:t>
            </a:r>
          </a:p>
          <a:p>
            <a:r>
              <a:rPr lang="fr-FR" sz="1200" b="1" dirty="0">
                <a:solidFill>
                  <a:srgbClr val="6B0001"/>
                </a:solidFill>
                <a:latin typeface="Courier-Bold"/>
              </a:rPr>
              <a:t>ON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err="1">
                <a:solidFill>
                  <a:srgbClr val="6B0001"/>
                </a:solidFill>
                <a:latin typeface="Courier-Bold"/>
              </a:rPr>
              <a:t>l</a:t>
            </a:r>
            <a:r>
              <a:rPr lang="fr-FR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nation_key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err="1">
                <a:solidFill>
                  <a:srgbClr val="6B0001"/>
                </a:solidFill>
                <a:latin typeface="Courier-Bold"/>
              </a:rPr>
              <a:t>r</a:t>
            </a:r>
            <a:r>
              <a:rPr lang="fr-FR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nid</a:t>
            </a:r>
            <a:r>
              <a:rPr lang="fr-FR" sz="12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-Bold"/>
              </a:rPr>
              <a:t>X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 =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g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order_year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order_year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g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sum_price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sum_price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g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g.x.sum_price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DESC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LIMIT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107D02"/>
                </a:solidFill>
                <a:latin typeface="Courier"/>
              </a:rPr>
              <a:t>3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200" b="1" dirty="0" smtClean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sum_price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Orders </a:t>
            </a: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o</a:t>
            </a:r>
            <a:r>
              <a:rPr lang="en-US" sz="1200" dirty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nb-NO" sz="1200" dirty="0" err="1" smtClean="0">
                <a:solidFill>
                  <a:srgbClr val="000000"/>
                </a:solidFill>
                <a:latin typeface="Courier"/>
              </a:rPr>
              <a:t>Customers</a:t>
            </a:r>
            <a:r>
              <a:rPr lang="nb-NO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nb-NO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nb-NO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nb-NO" sz="1200" b="1" dirty="0">
                <a:solidFill>
                  <a:srgbClr val="6B0001"/>
                </a:solidFill>
                <a:latin typeface="Courier-Bold"/>
              </a:rPr>
              <a:t>c</a:t>
            </a:r>
            <a:r>
              <a:rPr lang="nb-NO" sz="1200" dirty="0">
                <a:solidFill>
                  <a:srgbClr val="6D6F24"/>
                </a:solidFill>
                <a:latin typeface="Courier"/>
              </a:rPr>
              <a:t>,</a:t>
            </a:r>
            <a:endParaRPr lang="nb-NO" sz="1200" dirty="0">
              <a:solidFill>
                <a:srgbClr val="000000"/>
              </a:solidFill>
              <a:latin typeface="Courier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temp_nations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n</a:t>
            </a:r>
          </a:p>
          <a:p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fr-FR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cust_ref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fr-FR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cust_key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and</a:t>
            </a:r>
            <a:endParaRPr lang="fr-FR" sz="1200" dirty="0">
              <a:solidFill>
                <a:srgbClr val="000000"/>
              </a:solidFill>
              <a:latin typeface="Courier"/>
            </a:endParaRPr>
          </a:p>
          <a:p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      </a:t>
            </a:r>
            <a:r>
              <a:rPr lang="fr-FR" sz="12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fr-FR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nation_ref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n</a:t>
            </a:r>
            <a:r>
              <a:rPr lang="fr-FR" sz="12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fr-FR" sz="1200" dirty="0">
              <a:solidFill>
                <a:srgbClr val="000000"/>
              </a:solidFill>
              <a:latin typeface="Courier"/>
            </a:endParaRPr>
          </a:p>
          <a:p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fr-FR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r>
              <a:rPr lang="fr-FR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fr-FR" sz="1200" dirty="0">
              <a:solidFill>
                <a:srgbClr val="000000"/>
              </a:solidFill>
              <a:latin typeface="Courier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o</a:t>
            </a:r>
            <a:r>
              <a:rPr lang="fr-FR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endParaRPr lang="fr-FR" sz="1200" dirty="0">
              <a:solidFill>
                <a:srgbClr val="000000"/>
              </a:solidFill>
              <a:latin typeface="Courier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2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x</a:t>
            </a:r>
          </a:p>
          <a:p>
            <a:r>
              <a:rPr lang="fr-FR" sz="12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fr-FR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fr-FR" sz="12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endParaRPr lang="fr-FR" sz="1200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sz="12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fr-FR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200" b="1" dirty="0" smtClean="0">
                <a:solidFill>
                  <a:srgbClr val="6B0001"/>
                </a:solidFill>
                <a:latin typeface="Courier-Bold"/>
              </a:rPr>
              <a:t>r</a:t>
            </a:r>
            <a:endParaRPr lang="fr-FR" sz="1200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Compute verification conditions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0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Generate space of post-conditions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1416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Translate to 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7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Motivation</a:t>
            </a:r>
            <a:endParaRPr lang="en-US" dirty="0" smtClean="0">
              <a:solidFill>
                <a:schemeClr val="tx1"/>
              </a:solidFill>
            </a:endParaRP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Query Synthesis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Rewriting into batch queries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Query language integration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Declarative Middleware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Future Directions</a:t>
            </a:r>
            <a:endParaRPr lang="e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913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Query Embedding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98" y="3535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64" y="2404537"/>
            <a:ext cx="834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What would be the cost of granting a discount on the open orders of all high-volume (more than 10 open orders) customers?</a:t>
            </a:r>
            <a:endParaRPr lang="en-US" sz="1800" b="1" dirty="0"/>
          </a:p>
        </p:txBody>
      </p:sp>
      <p:pic>
        <p:nvPicPr>
          <p:cNvPr id="8" name="Picture 7" descr="Screen Shot 2015-10-02 at 10.2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43384"/>
            <a:ext cx="8280400" cy="1824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557966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Schema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041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Query Embedding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98" y="3535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6005693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ActiveRecord</a:t>
            </a:r>
            <a:r>
              <a:rPr lang="en-US" dirty="0" smtClean="0"/>
              <a:t> (Ruby on Rails ORM)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165" y="1862667"/>
            <a:ext cx="4311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65656"/>
                </a:solidFill>
                <a:latin typeface="Courier"/>
              </a:rPr>
              <a:t># Grant a 20% discount</a:t>
            </a:r>
            <a:r>
              <a:rPr lang="en-US" sz="1000" dirty="0" smtClean="0">
                <a:solidFill>
                  <a:srgbClr val="565656"/>
                </a:solidFill>
                <a:latin typeface="Courier"/>
              </a:rPr>
              <a:t>…</a:t>
            </a:r>
            <a:endParaRPr lang="en-US" sz="1000" dirty="0" smtClean="0">
              <a:latin typeface="Courier"/>
            </a:endParaRPr>
          </a:p>
          <a:p>
            <a:r>
              <a:rPr lang="en-US" sz="1000" dirty="0" smtClean="0">
                <a:latin typeface="Courier"/>
              </a:rPr>
              <a:t>discount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/>
              </a:rPr>
              <a:t>20.0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/</a:t>
            </a:r>
            <a:r>
              <a:rPr lang="en-US" sz="1000" dirty="0" smtClean="0">
                <a:solidFill>
                  <a:srgbClr val="107D02"/>
                </a:solidFill>
                <a:latin typeface="Courier"/>
              </a:rPr>
              <a:t>100</a:t>
            </a:r>
            <a:endParaRPr lang="en-US" sz="1000" dirty="0" smtClean="0">
              <a:latin typeface="Courier"/>
            </a:endParaRPr>
          </a:p>
          <a:p>
            <a:r>
              <a:rPr lang="en-US" sz="1000" dirty="0" smtClean="0">
                <a:solidFill>
                  <a:srgbClr val="565656"/>
                </a:solidFill>
                <a:latin typeface="Courier"/>
              </a:rPr>
              <a:t># </a:t>
            </a:r>
            <a:r>
              <a:rPr lang="en-US" sz="1000" dirty="0">
                <a:solidFill>
                  <a:srgbClr val="565656"/>
                </a:solidFill>
                <a:latin typeface="Courier"/>
              </a:rPr>
              <a:t>… to customers with more than 10 open </a:t>
            </a:r>
            <a:r>
              <a:rPr lang="en-US" sz="1000" dirty="0" smtClean="0">
                <a:solidFill>
                  <a:srgbClr val="565656"/>
                </a:solidFill>
                <a:latin typeface="Courier"/>
              </a:rPr>
              <a:t>orders</a:t>
            </a:r>
          </a:p>
          <a:p>
            <a:r>
              <a:rPr lang="en-US" sz="1000" dirty="0" err="1">
                <a:latin typeface="Courier"/>
              </a:rPr>
              <a:t>high_vol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smtClean="0">
                <a:solidFill>
                  <a:srgbClr val="107D02"/>
                </a:solidFill>
                <a:latin typeface="Courier"/>
              </a:rPr>
              <a:t>10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 err="1">
                <a:latin typeface="Courier"/>
              </a:rPr>
              <a:t>high_vols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Order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group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000" dirty="0" err="1">
                <a:solidFill>
                  <a:srgbClr val="0000DF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   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latin typeface="Courier"/>
              </a:rPr>
              <a:t>having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"[COUNT(</a:t>
            </a:r>
            <a:r>
              <a:rPr lang="en-US" sz="1000" dirty="0" err="1">
                <a:solidFill>
                  <a:srgbClr val="0000DF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) &gt;= ?"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high_vol</a:t>
            </a:r>
            <a:r>
              <a:rPr lang="en-US" sz="1000" dirty="0">
                <a:latin typeface="Courier"/>
              </a:rPr>
              <a:t>]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  </a:t>
            </a:r>
            <a:r>
              <a:rPr lang="en-US" sz="1000" dirty="0" smtClean="0">
                <a:latin typeface="Courier"/>
              </a:rPr>
              <a:t> 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select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000" dirty="0" err="1">
                <a:solidFill>
                  <a:srgbClr val="0000DF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 err="1">
                <a:latin typeface="Courier"/>
              </a:rPr>
              <a:t>open_orders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Order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where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(</a:t>
            </a:r>
          </a:p>
          <a:p>
            <a:r>
              <a:rPr lang="en-US" sz="10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  </a:t>
            </a:r>
            <a:r>
              <a:rPr lang="en-US" sz="1000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000" dirty="0" err="1">
                <a:solidFill>
                  <a:srgbClr val="0000DF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 IN (:</a:t>
            </a:r>
            <a:r>
              <a:rPr lang="en-US" sz="1000" dirty="0" err="1">
                <a:solidFill>
                  <a:srgbClr val="0000DF"/>
                </a:solidFill>
                <a:latin typeface="Courier"/>
              </a:rPr>
              <a:t>tc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) AND state = :s"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>
                <a:latin typeface="Courier"/>
              </a:rPr>
              <a:t> </a:t>
            </a:r>
          </a:p>
          <a:p>
            <a:r>
              <a:rPr lang="en-US" sz="1000" dirty="0">
                <a:latin typeface="Courier"/>
              </a:rPr>
              <a:t>   </a:t>
            </a:r>
            <a:r>
              <a:rPr lang="en-US" sz="1000" dirty="0" smtClean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 smtClean="0">
                <a:latin typeface="Courier"/>
              </a:rPr>
              <a:t> </a:t>
            </a:r>
            <a:r>
              <a:rPr lang="en-US" sz="1000" dirty="0" err="1">
                <a:solidFill>
                  <a:srgbClr val="0746C7"/>
                </a:solidFill>
                <a:latin typeface="Courier"/>
              </a:rPr>
              <a:t>tc</a:t>
            </a:r>
            <a:r>
              <a:rPr lang="en-US" sz="1000" dirty="0">
                <a:latin typeface="Courier"/>
              </a:rPr>
              <a:t>: </a:t>
            </a:r>
            <a:r>
              <a:rPr lang="en-US" sz="1000" dirty="0" err="1">
                <a:latin typeface="Courier"/>
              </a:rPr>
              <a:t>high_vols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map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latin typeface="Courier"/>
              </a:rPr>
              <a:t>&amp;:</a:t>
            </a:r>
            <a:r>
              <a:rPr lang="en-US" sz="1000" dirty="0" err="1">
                <a:solidFill>
                  <a:srgbClr val="0746C7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),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     </a:t>
            </a:r>
            <a:r>
              <a:rPr lang="en-US" sz="1000" dirty="0" smtClean="0">
                <a:solidFill>
                  <a:srgbClr val="0746C7"/>
                </a:solidFill>
                <a:latin typeface="Courier"/>
              </a:rPr>
              <a:t>s</a:t>
            </a:r>
            <a:r>
              <a:rPr lang="en-US" sz="1000" dirty="0">
                <a:latin typeface="Courier"/>
              </a:rPr>
              <a:t>: 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"0"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</a:t>
            </a:r>
            <a:r>
              <a:rPr lang="en-US" sz="1000" dirty="0">
                <a:latin typeface="Courier"/>
              </a:rPr>
              <a:t>]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i</a:t>
            </a:r>
            <a:r>
              <a:rPr lang="en-US" sz="1000" dirty="0" smtClean="0">
                <a:latin typeface="Courier"/>
              </a:rPr>
              <a:t>tems = </a:t>
            </a:r>
            <a:r>
              <a:rPr lang="en-US" sz="1000" dirty="0" err="1" smtClean="0">
                <a:latin typeface="Courier"/>
              </a:rPr>
              <a:t>open_orders</a:t>
            </a:r>
            <a:r>
              <a:rPr lang="en-US" sz="10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 smtClean="0">
                <a:latin typeface="Courier"/>
              </a:rPr>
              <a:t>includes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(</a:t>
            </a:r>
          </a:p>
          <a:p>
            <a:r>
              <a:rPr lang="en-US" sz="10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en-US" sz="1000" dirty="0" smtClean="0">
                <a:solidFill>
                  <a:srgbClr val="6D6F24"/>
                </a:solidFill>
                <a:latin typeface="Courier"/>
              </a:rPr>
              <a:t>  </a:t>
            </a:r>
            <a:r>
              <a:rPr lang="en-US" sz="1000" dirty="0" smtClean="0">
                <a:latin typeface="Courier"/>
              </a:rPr>
              <a:t>:</a:t>
            </a:r>
            <a:r>
              <a:rPr lang="en-US" sz="1000" dirty="0" err="1">
                <a:solidFill>
                  <a:srgbClr val="0746C7"/>
                </a:solidFill>
                <a:latin typeface="Courier"/>
              </a:rPr>
              <a:t>Line_Item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map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latin typeface="Courier"/>
              </a:rPr>
              <a:t>&amp;:</a:t>
            </a:r>
            <a:r>
              <a:rPr lang="en-US" sz="1000" dirty="0" err="1">
                <a:solidFill>
                  <a:srgbClr val="0746C7"/>
                </a:solidFill>
                <a:latin typeface="Courier"/>
              </a:rPr>
              <a:t>line_items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flatten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cost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items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sum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|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price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quantity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discount</a:t>
            </a:r>
            <a:endParaRPr lang="en-US" sz="1000" dirty="0"/>
          </a:p>
        </p:txBody>
      </p:sp>
      <p:sp>
        <p:nvSpPr>
          <p:cNvPr id="6" name="Right Arrow 5"/>
          <p:cNvSpPr/>
          <p:nvPr/>
        </p:nvSpPr>
        <p:spPr>
          <a:xfrm>
            <a:off x="3979328" y="3318933"/>
            <a:ext cx="905933" cy="9256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23933" y="2325530"/>
            <a:ext cx="3632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user_id</a:t>
            </a:r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000" dirty="0">
                <a:latin typeface="Courier"/>
              </a:rPr>
              <a:t> Orders</a:t>
            </a: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user_id</a:t>
            </a:r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HAVING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AB6464"/>
                </a:solidFill>
                <a:latin typeface="Courier-Bold"/>
              </a:rPr>
              <a:t>COUNT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 err="1">
                <a:latin typeface="Courier"/>
              </a:rPr>
              <a:t>user_id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&gt;=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10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;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Line_Items</a:t>
            </a:r>
            <a:endParaRPr lang="en-US" sz="1000" dirty="0">
              <a:latin typeface="Courier"/>
            </a:endParaRPr>
          </a:p>
          <a:p>
            <a:r>
              <a:rPr lang="de-DE" sz="10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de-DE" sz="1000" dirty="0">
                <a:latin typeface="Courier"/>
              </a:rPr>
              <a:t> </a:t>
            </a:r>
            <a:r>
              <a:rPr lang="de-DE" sz="1000" b="1" dirty="0" err="1">
                <a:solidFill>
                  <a:srgbClr val="6B0001"/>
                </a:solidFill>
                <a:latin typeface="Courier-Bold"/>
              </a:rPr>
              <a:t>order</a:t>
            </a:r>
            <a:r>
              <a:rPr lang="de-DE" sz="1000" dirty="0">
                <a:latin typeface="Courier"/>
              </a:rPr>
              <a:t> </a:t>
            </a:r>
            <a:r>
              <a:rPr lang="de-DE" sz="1000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de-DE" sz="1000" dirty="0">
                <a:latin typeface="Courier"/>
              </a:rPr>
              <a:t> </a:t>
            </a:r>
            <a:r>
              <a:rPr lang="de-DE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de-DE" sz="10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de-DE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de-DE" sz="10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de-DE" sz="1000" dirty="0">
                <a:solidFill>
                  <a:srgbClr val="6D6F24"/>
                </a:solidFill>
                <a:latin typeface="Courier"/>
              </a:rPr>
              <a:t>,...,</a:t>
            </a:r>
            <a:r>
              <a:rPr lang="de-DE" sz="1000" dirty="0">
                <a:solidFill>
                  <a:srgbClr val="107D02"/>
                </a:solidFill>
                <a:latin typeface="Courier"/>
              </a:rPr>
              <a:t>65000</a:t>
            </a:r>
            <a:r>
              <a:rPr lang="de-DE" sz="1000" dirty="0">
                <a:solidFill>
                  <a:srgbClr val="6D6F24"/>
                </a:solidFill>
                <a:latin typeface="Courier"/>
              </a:rPr>
              <a:t>);</a:t>
            </a:r>
            <a:endParaRPr lang="de-DE" sz="1000" dirty="0">
              <a:latin typeface="Courier"/>
            </a:endParaRPr>
          </a:p>
          <a:p>
            <a:endParaRPr lang="de-DE" sz="1000" dirty="0">
              <a:latin typeface="Courier"/>
            </a:endParaRPr>
          </a:p>
          <a:p>
            <a:r>
              <a:rPr lang="de-DE" sz="10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de-DE" sz="1000" dirty="0">
                <a:latin typeface="Courier"/>
              </a:rPr>
              <a:t> </a:t>
            </a:r>
            <a:r>
              <a:rPr lang="de-DE" sz="1000" dirty="0">
                <a:solidFill>
                  <a:srgbClr val="6D6F24"/>
                </a:solidFill>
                <a:latin typeface="Courier"/>
              </a:rPr>
              <a:t>*</a:t>
            </a:r>
            <a:endParaRPr lang="de-DE" sz="1000" dirty="0">
              <a:latin typeface="Courier"/>
            </a:endParaRPr>
          </a:p>
          <a:p>
            <a:r>
              <a:rPr lang="de-DE" sz="10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de-DE" sz="1000" dirty="0">
                <a:latin typeface="Courier"/>
              </a:rPr>
              <a:t> Orders</a:t>
            </a: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user_id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8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,...,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1498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1499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000" dirty="0">
                <a:latin typeface="Courier"/>
              </a:rPr>
              <a:t> state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'0'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;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656668" y="6005689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Generated By Rails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451601" y="3149601"/>
            <a:ext cx="2065867" cy="632177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query depends on size of database 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57201" y="3465689"/>
            <a:ext cx="2065867" cy="632177"/>
          </a:xfrm>
          <a:prstGeom prst="wedgeRectCallout">
            <a:avLst>
              <a:gd name="adj1" fmla="val -25751"/>
              <a:gd name="adj2" fmla="val -839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results are materialized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5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Query Embedding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6005693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 (Ruby DSL)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165" y="1862667"/>
            <a:ext cx="43115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65656"/>
                </a:solidFill>
                <a:latin typeface="Courier"/>
              </a:rPr>
              <a:t># grant a 20% discount ...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discount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/>
              </a:rPr>
              <a:t>20.0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/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100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solidFill>
                  <a:srgbClr val="565656"/>
                </a:solidFill>
                <a:latin typeface="Courier"/>
              </a:rPr>
              <a:t># ... to customers with more than 10 open orders</a:t>
            </a:r>
            <a:endParaRPr lang="en-US" sz="1000" dirty="0">
              <a:latin typeface="Courier"/>
            </a:endParaRPr>
          </a:p>
          <a:p>
            <a:r>
              <a:rPr lang="en-US" sz="1000" dirty="0" err="1">
                <a:latin typeface="Courier"/>
              </a:rPr>
              <a:t>high_vol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107D02"/>
                </a:solidFill>
                <a:latin typeface="Courier"/>
              </a:rPr>
              <a:t>10</a:t>
            </a:r>
            <a:r>
              <a:rPr lang="en-US" sz="1000" dirty="0">
                <a:latin typeface="Courier"/>
              </a:rPr>
              <a:t>           </a:t>
            </a:r>
          </a:p>
          <a:p>
            <a:endParaRPr lang="en-US" sz="1000" dirty="0">
              <a:latin typeface="Courier"/>
            </a:endParaRPr>
          </a:p>
          <a:p>
            <a:r>
              <a:rPr lang="en-US" sz="1000" dirty="0" err="1">
                <a:latin typeface="Courier"/>
              </a:rPr>
              <a:t>high_vols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Order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group_by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latin typeface="Courier"/>
              </a:rPr>
              <a:t>&amp;:</a:t>
            </a:r>
            <a:r>
              <a:rPr lang="en-US" sz="1000" dirty="0" err="1">
                <a:solidFill>
                  <a:srgbClr val="0746C7"/>
                </a:solidFill>
                <a:latin typeface="Courier"/>
              </a:rPr>
              <a:t>user_id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select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</a:t>
            </a:r>
            <a:r>
              <a:rPr lang="en-US" sz="1000" dirty="0" err="1">
                <a:latin typeface="Courier"/>
              </a:rPr>
              <a:t>u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 err="1">
                <a:latin typeface="Courier"/>
              </a:rPr>
              <a:t>os</a:t>
            </a:r>
            <a:r>
              <a:rPr lang="en-US" sz="1000" dirty="0">
                <a:latin typeface="Courier"/>
              </a:rPr>
              <a:t>| </a:t>
            </a:r>
            <a:r>
              <a:rPr lang="en-US" sz="1000" dirty="0" err="1">
                <a:latin typeface="Courier"/>
              </a:rPr>
              <a:t>os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length</a:t>
            </a:r>
            <a:r>
              <a:rPr lang="en-US" sz="1000" dirty="0">
                <a:latin typeface="Courier"/>
              </a:rPr>
              <a:t> &gt;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high_vol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 err="1">
                <a:latin typeface="Courier"/>
              </a:rPr>
              <a:t>open_orders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high_vols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map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</a:t>
            </a:r>
            <a:r>
              <a:rPr lang="en-US" sz="1000" dirty="0" err="1">
                <a:latin typeface="Courier"/>
              </a:rPr>
              <a:t>u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 err="1">
                <a:latin typeface="Courier"/>
              </a:rPr>
              <a:t>os</a:t>
            </a:r>
            <a:r>
              <a:rPr lang="en-US" sz="1000" dirty="0">
                <a:latin typeface="Courier"/>
              </a:rPr>
              <a:t>| </a:t>
            </a:r>
            <a:r>
              <a:rPr lang="en-US" sz="1000" dirty="0" err="1">
                <a:latin typeface="Courier"/>
              </a:rPr>
              <a:t>os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select</a:t>
            </a:r>
            <a:r>
              <a:rPr lang="en-US" sz="1000" dirty="0">
                <a:latin typeface="Courier"/>
              </a:rPr>
              <a:t> </a:t>
            </a:r>
          </a:p>
          <a:p>
            <a:r>
              <a:rPr lang="en-US" sz="1000" dirty="0">
                <a:latin typeface="Courier"/>
              </a:rPr>
              <a:t>    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|o| </a:t>
            </a:r>
            <a:r>
              <a:rPr lang="en-US" sz="1000" dirty="0" err="1">
                <a:latin typeface="Courier"/>
              </a:rPr>
              <a:t>o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state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0000DF"/>
                </a:solidFill>
                <a:latin typeface="Courier"/>
              </a:rPr>
              <a:t>"0"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}}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flatten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items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open_orders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map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|o| </a:t>
            </a:r>
            <a:r>
              <a:rPr lang="en-US" sz="1000" dirty="0" err="1">
                <a:latin typeface="Courier"/>
              </a:rPr>
              <a:t>line_item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in_order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latin typeface="Courier"/>
              </a:rPr>
              <a:t>o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solidFill>
                  <a:srgbClr val="300000"/>
                </a:solidFill>
                <a:latin typeface="Courier"/>
              </a:rPr>
              <a:t>flatten</a:t>
            </a:r>
            <a:endParaRPr lang="en-US" sz="1000" dirty="0">
              <a:latin typeface="Courier"/>
            </a:endParaRP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latin typeface="Courier"/>
              </a:rPr>
              <a:t>cost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items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solidFill>
                  <a:srgbClr val="300000"/>
                </a:solidFill>
                <a:latin typeface="Courier"/>
              </a:rPr>
              <a:t>sum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000" dirty="0">
                <a:latin typeface="Courier"/>
              </a:rPr>
              <a:t>|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|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price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quantity</a:t>
            </a:r>
            <a:r>
              <a:rPr lang="en-US" sz="1000" dirty="0">
                <a:solidFill>
                  <a:srgbClr val="6B006D"/>
                </a:solidFill>
                <a:latin typeface="Courier"/>
              </a:rPr>
              <a:t>}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discount</a:t>
            </a:r>
            <a:endParaRPr lang="en-US" sz="1000" dirty="0"/>
          </a:p>
        </p:txBody>
      </p:sp>
      <p:sp>
        <p:nvSpPr>
          <p:cNvPr id="7" name="Right Arrow 6"/>
          <p:cNvSpPr/>
          <p:nvPr/>
        </p:nvSpPr>
        <p:spPr>
          <a:xfrm>
            <a:off x="3979328" y="3318933"/>
            <a:ext cx="905933" cy="9256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3933" y="2325529"/>
            <a:ext cx="363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 err="1">
                <a:latin typeface="Courier"/>
              </a:rPr>
              <a:t>li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price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li</a:t>
            </a:r>
            <a:r>
              <a:rPr lang="en-US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 err="1">
                <a:latin typeface="Courier"/>
              </a:rPr>
              <a:t>quantity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/>
              </a:rPr>
              <a:t>0.2</a:t>
            </a:r>
            <a:endParaRPr lang="en-US" sz="1000" dirty="0">
              <a:latin typeface="Courier"/>
            </a:endParaRPr>
          </a:p>
          <a:p>
            <a:r>
              <a:rPr lang="en-US" sz="10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000" dirty="0">
                <a:latin typeface="Courier"/>
              </a:rPr>
              <a:t> </a:t>
            </a:r>
          </a:p>
          <a:p>
            <a:r>
              <a:rPr lang="en-US" sz="1000" b="1" dirty="0" smtClean="0">
                <a:solidFill>
                  <a:srgbClr val="6B0001"/>
                </a:solidFill>
                <a:latin typeface="Courier-Bold"/>
              </a:rPr>
              <a:t>       SELECT</a:t>
            </a:r>
            <a:r>
              <a:rPr lang="en-US" sz="1000" dirty="0" smtClean="0">
                <a:latin typeface="Courier"/>
              </a:rPr>
              <a:t> </a:t>
            </a:r>
            <a:r>
              <a:rPr lang="en-US" sz="1000" dirty="0">
                <a:latin typeface="Courier"/>
              </a:rPr>
              <a:t>o2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latin typeface="Courier"/>
              </a:rPr>
              <a:t>user_id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AB6464"/>
                </a:solidFill>
                <a:latin typeface="Courier-Bold"/>
              </a:rPr>
              <a:t>COUNT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(*)</a:t>
            </a:r>
            <a:r>
              <a:rPr lang="en-US" sz="1000" dirty="0">
                <a:latin typeface="Courier"/>
              </a:rPr>
              <a:t> </a:t>
            </a:r>
            <a:r>
              <a:rPr lang="en-US" sz="10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000" dirty="0">
                <a:latin typeface="Courier"/>
              </a:rPr>
              <a:t> </a:t>
            </a:r>
            <a:r>
              <a:rPr lang="en-US" sz="1000" dirty="0" err="1">
                <a:latin typeface="Courier"/>
              </a:rPr>
              <a:t>cnt</a:t>
            </a:r>
            <a:endParaRPr lang="en-US" sz="1000" dirty="0">
              <a:latin typeface="Courier"/>
            </a:endParaRPr>
          </a:p>
          <a:p>
            <a:r>
              <a:rPr lang="en-US" sz="1000" b="1" dirty="0" smtClean="0">
                <a:solidFill>
                  <a:srgbClr val="6B0001"/>
                </a:solidFill>
                <a:latin typeface="Courier-Bold"/>
              </a:rPr>
              <a:t>       FROM</a:t>
            </a:r>
            <a:r>
              <a:rPr lang="en-US" sz="1000" dirty="0" smtClean="0">
                <a:latin typeface="Courier"/>
              </a:rPr>
              <a:t> </a:t>
            </a:r>
            <a:r>
              <a:rPr lang="en-US" sz="1000" dirty="0">
                <a:latin typeface="Courier"/>
              </a:rPr>
              <a:t>Orders </a:t>
            </a:r>
            <a:r>
              <a:rPr lang="en-US" sz="10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000" dirty="0">
                <a:latin typeface="Courier"/>
              </a:rPr>
              <a:t> o2</a:t>
            </a:r>
          </a:p>
          <a:p>
            <a:r>
              <a:rPr lang="en-US" sz="1000" b="1" dirty="0" smtClean="0">
                <a:solidFill>
                  <a:srgbClr val="6B0001"/>
                </a:solidFill>
                <a:latin typeface="Courier-Bold"/>
              </a:rPr>
              <a:t>       GROUP</a:t>
            </a:r>
            <a:r>
              <a:rPr lang="en-US" sz="1000" dirty="0" smtClean="0">
                <a:latin typeface="Courier"/>
              </a:rPr>
              <a:t> </a:t>
            </a:r>
            <a:r>
              <a:rPr lang="en-US" sz="10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000" dirty="0">
                <a:latin typeface="Courier"/>
              </a:rPr>
              <a:t> o2</a:t>
            </a:r>
            <a:r>
              <a:rPr lang="en-US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000" dirty="0">
                <a:latin typeface="Courier"/>
              </a:rPr>
              <a:t>user_id</a:t>
            </a:r>
          </a:p>
          <a:p>
            <a:r>
              <a:rPr lang="sv-SE" sz="1000" dirty="0" smtClean="0">
                <a:solidFill>
                  <a:srgbClr val="6D6F24"/>
                </a:solidFill>
                <a:latin typeface="Courier"/>
              </a:rPr>
              <a:t>     )</a:t>
            </a:r>
            <a:r>
              <a:rPr lang="sv-SE" sz="1000" dirty="0" smtClean="0">
                <a:latin typeface="Courier"/>
              </a:rPr>
              <a:t> </a:t>
            </a:r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 err="1">
                <a:latin typeface="Courier"/>
              </a:rPr>
              <a:t>oc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,</a:t>
            </a:r>
            <a:endParaRPr lang="sv-SE" sz="1000" dirty="0">
              <a:latin typeface="Courier"/>
            </a:endParaRPr>
          </a:p>
          <a:p>
            <a:r>
              <a:rPr lang="sv-SE" sz="1000" dirty="0" smtClean="0">
                <a:latin typeface="Courier"/>
              </a:rPr>
              <a:t>     Orders </a:t>
            </a:r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sv-SE" sz="1000" dirty="0">
                <a:latin typeface="Courier"/>
              </a:rPr>
              <a:t> o1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,</a:t>
            </a:r>
            <a:endParaRPr lang="sv-SE" sz="1000" dirty="0">
              <a:latin typeface="Courier"/>
            </a:endParaRPr>
          </a:p>
          <a:p>
            <a:r>
              <a:rPr lang="sv-SE" sz="1000" dirty="0" smtClean="0">
                <a:latin typeface="Courier"/>
              </a:rPr>
              <a:t>     </a:t>
            </a:r>
            <a:r>
              <a:rPr lang="sv-SE" sz="1000" dirty="0" err="1" smtClean="0">
                <a:latin typeface="Courier"/>
              </a:rPr>
              <a:t>Line_Items</a:t>
            </a:r>
            <a:r>
              <a:rPr lang="sv-SE" sz="1000" dirty="0" smtClean="0">
                <a:latin typeface="Courier"/>
              </a:rPr>
              <a:t> </a:t>
            </a:r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sv-SE" sz="1000" dirty="0">
                <a:latin typeface="Courier"/>
              </a:rPr>
              <a:t> li</a:t>
            </a:r>
          </a:p>
          <a:p>
            <a:r>
              <a:rPr lang="sv-SE" sz="10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sv-SE" sz="1000" dirty="0">
                <a:latin typeface="Courier"/>
              </a:rPr>
              <a:t> o1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b="1" dirty="0">
                <a:solidFill>
                  <a:srgbClr val="6B0001"/>
                </a:solidFill>
                <a:latin typeface="Courier-Bold"/>
              </a:rPr>
              <a:t>id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 err="1">
                <a:latin typeface="Courier"/>
              </a:rPr>
              <a:t>li</a:t>
            </a:r>
            <a:r>
              <a:rPr lang="sv-SE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dirty="0" err="1">
                <a:latin typeface="Courier"/>
              </a:rPr>
              <a:t>order_id</a:t>
            </a:r>
            <a:endParaRPr lang="sv-SE" sz="1000" dirty="0">
              <a:latin typeface="Courier"/>
            </a:endParaRPr>
          </a:p>
          <a:p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sv-SE" sz="1000" dirty="0">
                <a:latin typeface="Courier"/>
              </a:rPr>
              <a:t> o1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dirty="0">
                <a:latin typeface="Courier"/>
              </a:rPr>
              <a:t>state 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>
                <a:solidFill>
                  <a:srgbClr val="0000DF"/>
                </a:solidFill>
                <a:latin typeface="Courier"/>
              </a:rPr>
              <a:t>'O'</a:t>
            </a:r>
            <a:endParaRPr lang="sv-SE" sz="1000" dirty="0">
              <a:latin typeface="Courier"/>
            </a:endParaRPr>
          </a:p>
          <a:p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 err="1">
                <a:latin typeface="Courier"/>
              </a:rPr>
              <a:t>oc</a:t>
            </a:r>
            <a:r>
              <a:rPr lang="sv-SE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dirty="0" err="1">
                <a:latin typeface="Courier"/>
              </a:rPr>
              <a:t>user_id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sv-SE" sz="1000" dirty="0">
                <a:latin typeface="Courier"/>
              </a:rPr>
              <a:t> o1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dirty="0">
                <a:latin typeface="Courier"/>
              </a:rPr>
              <a:t>user_id</a:t>
            </a:r>
          </a:p>
          <a:p>
            <a:r>
              <a:rPr lang="sv-SE" sz="10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 err="1">
                <a:latin typeface="Courier"/>
              </a:rPr>
              <a:t>oc</a:t>
            </a:r>
            <a:r>
              <a:rPr lang="sv-SE" sz="10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sv-SE" sz="1000" dirty="0" err="1">
                <a:latin typeface="Courier"/>
              </a:rPr>
              <a:t>cnt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sv-SE" sz="1000" dirty="0">
                <a:latin typeface="Courier"/>
              </a:rPr>
              <a:t> </a:t>
            </a:r>
            <a:r>
              <a:rPr lang="sv-SE" sz="1000" dirty="0">
                <a:solidFill>
                  <a:srgbClr val="107D02"/>
                </a:solidFill>
                <a:latin typeface="Courier"/>
              </a:rPr>
              <a:t>10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428065" y="6005696"/>
            <a:ext cx="4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Generated by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6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Architecture</a:t>
            </a:r>
            <a:endParaRPr lang="en-US" dirty="0"/>
          </a:p>
        </p:txBody>
      </p:sp>
      <p:pic>
        <p:nvPicPr>
          <p:cNvPr id="7" name="Picture 6" descr="switch 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7" y="1628842"/>
            <a:ext cx="4296832" cy="51275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4444999" y="1817512"/>
            <a:ext cx="4631268" cy="488557"/>
            <a:chOff x="4444999" y="1363134"/>
            <a:chExt cx="4631268" cy="366418"/>
          </a:xfrm>
        </p:grpSpPr>
        <p:sp>
          <p:nvSpPr>
            <p:cNvPr id="9" name="Oval 8"/>
            <p:cNvSpPr/>
            <p:nvPr/>
          </p:nvSpPr>
          <p:spPr>
            <a:xfrm>
              <a:off x="4444999" y="1363134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6067" y="1371601"/>
              <a:ext cx="4140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Derive expression tree representing source ruby program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44999" y="2509270"/>
            <a:ext cx="4377268" cy="488557"/>
            <a:chOff x="4444999" y="1881952"/>
            <a:chExt cx="4377268" cy="366418"/>
          </a:xfrm>
        </p:grpSpPr>
        <p:sp>
          <p:nvSpPr>
            <p:cNvPr id="10" name="Oval 9"/>
            <p:cNvSpPr/>
            <p:nvPr/>
          </p:nvSpPr>
          <p:spPr>
            <a:xfrm>
              <a:off x="4444999" y="1881952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6067" y="1924287"/>
              <a:ext cx="3886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Apply type-sensitive rewrites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44999" y="3201027"/>
            <a:ext cx="4377268" cy="488557"/>
            <a:chOff x="4444999" y="2400770"/>
            <a:chExt cx="4377268" cy="366418"/>
          </a:xfrm>
        </p:grpSpPr>
        <p:sp>
          <p:nvSpPr>
            <p:cNvPr id="11" name="Oval 10"/>
            <p:cNvSpPr/>
            <p:nvPr/>
          </p:nvSpPr>
          <p:spPr>
            <a:xfrm>
              <a:off x="4444999" y="2400770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6067" y="2481723"/>
              <a:ext cx="3886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Translate trees into algebraic plans</a:t>
              </a:r>
              <a:endParaRPr lang="en-US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45000" y="3892784"/>
            <a:ext cx="4639729" cy="488557"/>
            <a:chOff x="4444999" y="2919588"/>
            <a:chExt cx="4639729" cy="366418"/>
          </a:xfrm>
        </p:grpSpPr>
        <p:sp>
          <p:nvSpPr>
            <p:cNvPr id="12" name="Oval 11"/>
            <p:cNvSpPr/>
            <p:nvPr/>
          </p:nvSpPr>
          <p:spPr>
            <a:xfrm>
              <a:off x="4444999" y="2919588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44528" y="2951055"/>
              <a:ext cx="4140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Apply optimizations to algebraic plans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45000" y="4628446"/>
            <a:ext cx="4385729" cy="488557"/>
            <a:chOff x="4444999" y="3471334"/>
            <a:chExt cx="4385729" cy="366418"/>
          </a:xfrm>
        </p:grpSpPr>
        <p:sp>
          <p:nvSpPr>
            <p:cNvPr id="13" name="Oval 12"/>
            <p:cNvSpPr/>
            <p:nvPr/>
          </p:nvSpPr>
          <p:spPr>
            <a:xfrm>
              <a:off x="4444999" y="3471334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4528" y="3503741"/>
              <a:ext cx="3886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Translate algebraic plans to SQL queries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45000" y="5320203"/>
            <a:ext cx="4385729" cy="488557"/>
            <a:chOff x="4444999" y="3990152"/>
            <a:chExt cx="4385729" cy="366418"/>
          </a:xfrm>
        </p:grpSpPr>
        <p:sp>
          <p:nvSpPr>
            <p:cNvPr id="14" name="Oval 13"/>
            <p:cNvSpPr/>
            <p:nvPr/>
          </p:nvSpPr>
          <p:spPr>
            <a:xfrm>
              <a:off x="4444999" y="3990152"/>
              <a:ext cx="347133" cy="36641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4528" y="4061177"/>
              <a:ext cx="38862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Materialize results in Ruby heap</a:t>
              </a:r>
              <a:endParaRPr lang="en-US" sz="12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29464" y="3131430"/>
            <a:ext cx="3831007" cy="6691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29464" y="1737275"/>
            <a:ext cx="4636737" cy="6691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Derive Expression </a:t>
            </a:r>
            <a:r>
              <a:rPr lang="en-US" sz="3600" dirty="0"/>
              <a:t>Tree [not ready]</a:t>
            </a:r>
          </a:p>
        </p:txBody>
      </p:sp>
      <p:pic>
        <p:nvPicPr>
          <p:cNvPr id="4" name="Picture 3" descr="Screen Shot 2015-10-01 at 6.4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421467"/>
            <a:ext cx="6426200" cy="27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Lifting [not ready]</a:t>
            </a:r>
          </a:p>
        </p:txBody>
      </p:sp>
      <p:pic>
        <p:nvPicPr>
          <p:cNvPr id="4" name="Picture 3" descr="Screen Shot 2015-10-01 at 6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67" y="2997200"/>
            <a:ext cx="2794000" cy="22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Plan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02334"/>
            <a:ext cx="82296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/>
              <a:t>TO BE DETERMINED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561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Lifting [not ready]</a:t>
            </a:r>
            <a:endParaRPr lang="en-US" dirty="0"/>
          </a:p>
        </p:txBody>
      </p:sp>
      <p:pic>
        <p:nvPicPr>
          <p:cNvPr id="3" name="Picture 2" descr="Screen Shot 2015-10-01 at 6.4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1721536"/>
            <a:ext cx="6527800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9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relational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02334"/>
            <a:ext cx="82296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/>
              <a:t>NOT READY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964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SQL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702334"/>
            <a:ext cx="82296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/>
              <a:t>NOT READY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782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13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00" y="3039867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91" y="3078752"/>
            <a:ext cx="1424298" cy="1576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3" idx="0"/>
            <a:endCxn id="124" idx="0"/>
          </p:cNvCxnSpPr>
          <p:nvPr/>
        </p:nvCxnSpPr>
        <p:spPr>
          <a:xfrm rot="-5400000" flipH="1">
            <a:off x="4427517" y="751669"/>
            <a:ext cx="38800" cy="4615199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6" name="Shape 126"/>
          <p:cNvCxnSpPr>
            <a:stCxn id="124" idx="2"/>
            <a:endCxn id="123" idx="2"/>
          </p:cNvCxnSpPr>
          <p:nvPr/>
        </p:nvCxnSpPr>
        <p:spPr>
          <a:xfrm rot="5400000" flipH="1">
            <a:off x="4427540" y="2327965"/>
            <a:ext cx="38800" cy="4615200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034526" y="18947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 sent synchronously through network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110726" y="50443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sent back to application for processing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12050" y="3180501"/>
            <a:ext cx="1084200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Imperative program logic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545426" y="3018334"/>
            <a:ext cx="1358699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is optimized into the most efficient plan available and processed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356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Application-Centric Optimizations</a:t>
            </a:r>
          </a:p>
          <a:p>
            <a:pPr rtl="0">
              <a:spcBef>
                <a:spcPts val="0"/>
              </a:spcBef>
              <a:buNone/>
            </a:pPr>
            <a:endParaRPr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 dirty="0">
                <a:solidFill>
                  <a:srgbClr val="0000FF"/>
                </a:solidFill>
              </a:rPr>
              <a:t>Language Compiler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78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Database-Centric Optimizations</a:t>
            </a:r>
          </a:p>
          <a:p>
            <a:pPr rtl="0">
              <a:spcBef>
                <a:spcPts val="0"/>
              </a:spcBef>
              <a:buNone/>
            </a:pPr>
            <a:endParaRPr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 dirty="0">
                <a:solidFill>
                  <a:srgbClr val="0000FF"/>
                </a:solidFill>
              </a:rPr>
              <a:t>Query 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41526" y="3438067"/>
            <a:ext cx="23798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Language and Query compiler are unaware of each other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2050" y="1711591"/>
            <a:ext cx="2032000" cy="1097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Too many queries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23851" y="1664765"/>
            <a:ext cx="2125133" cy="1200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Data is processed with suboptimal algorithms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178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00" y="3039867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91" y="3078752"/>
            <a:ext cx="1424298" cy="1576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39" idx="0"/>
            <a:endCxn id="140" idx="0"/>
          </p:cNvCxnSpPr>
          <p:nvPr/>
        </p:nvCxnSpPr>
        <p:spPr>
          <a:xfrm rot="-5400000" flipH="1">
            <a:off x="4427517" y="751669"/>
            <a:ext cx="38800" cy="4615199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2" name="Shape 142"/>
          <p:cNvCxnSpPr>
            <a:stCxn id="140" idx="2"/>
            <a:endCxn id="139" idx="2"/>
          </p:cNvCxnSpPr>
          <p:nvPr/>
        </p:nvCxnSpPr>
        <p:spPr>
          <a:xfrm rot="5400000" flipH="1">
            <a:off x="4427540" y="2327965"/>
            <a:ext cx="38800" cy="4615200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034526" y="18947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 sent synchronously through network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10726" y="50443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sent back to application for processing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12050" y="3180501"/>
            <a:ext cx="1084200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Imperative program logic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545426" y="3018334"/>
            <a:ext cx="1358699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is optimized into the most efficient plan available and processed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56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Application-Centric Optimizations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Language Compiler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078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Database-Centric Optimizations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Query Compiler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241526" y="3438067"/>
            <a:ext cx="23798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Language and Query compiler are unaware of each other</a:t>
            </a:r>
          </a:p>
        </p:txBody>
      </p:sp>
      <p:sp>
        <p:nvSpPr>
          <p:cNvPr id="150" name="Shape 150"/>
          <p:cNvSpPr/>
          <p:nvPr/>
        </p:nvSpPr>
        <p:spPr>
          <a:xfrm>
            <a:off x="3266326" y="3009800"/>
            <a:ext cx="2379899" cy="1576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Holistic Optimization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Optimize data access across application and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1232675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Application/Database Interaction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00" y="3039867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91" y="3078752"/>
            <a:ext cx="1424298" cy="1576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stCxn id="81" idx="0"/>
            <a:endCxn id="82" idx="0"/>
          </p:cNvCxnSpPr>
          <p:nvPr/>
        </p:nvCxnSpPr>
        <p:spPr>
          <a:xfrm rot="-5400000" flipH="1">
            <a:off x="4427517" y="751669"/>
            <a:ext cx="38800" cy="4615199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4" name="Shape 84"/>
          <p:cNvCxnSpPr>
            <a:stCxn id="82" idx="2"/>
            <a:endCxn id="81" idx="2"/>
          </p:cNvCxnSpPr>
          <p:nvPr/>
        </p:nvCxnSpPr>
        <p:spPr>
          <a:xfrm rot="5400000" flipH="1">
            <a:off x="4427540" y="2327965"/>
            <a:ext cx="38800" cy="4615200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3034526" y="18947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Queries sent synchronously through network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10726" y="50443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sent back to application for processing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12050" y="3180501"/>
            <a:ext cx="1084200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Imperative program logic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executed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545426" y="3018334"/>
            <a:ext cx="1358699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is optimized into the most efficient plan available and processed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575575" y="4100437"/>
            <a:ext cx="1817699" cy="5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Poor performance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10726" y="2980600"/>
            <a:ext cx="2747399" cy="5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Too many requests</a:t>
            </a:r>
          </a:p>
        </p:txBody>
      </p:sp>
      <p:cxnSp>
        <p:nvCxnSpPr>
          <p:cNvPr id="91" name="Shape 91"/>
          <p:cNvCxnSpPr>
            <a:stCxn id="90" idx="2"/>
            <a:endCxn id="89" idx="0"/>
          </p:cNvCxnSpPr>
          <p:nvPr/>
        </p:nvCxnSpPr>
        <p:spPr>
          <a:xfrm flipH="1">
            <a:off x="4484425" y="3498600"/>
            <a:ext cx="1" cy="6018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322217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47801" y="1720700"/>
            <a:ext cx="6659699" cy="47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List categories = new ArrayList();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ResultSet rs = execute(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categories"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while (rs.next()) categories.add(rs.getInt("id"));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while (!categoryList.isEmpty())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int category = categoryList.removeFirst();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rs = execute(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count(partkey) from part p" 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"where p.category=" + category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int count = rs.getInt("count");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sum += count;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996675" y="4600967"/>
            <a:ext cx="3064800" cy="19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each category :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>
                <a:solidFill>
                  <a:srgbClr val="FF0000"/>
                </a:solidFill>
              </a:rPr>
              <a:t>network round trip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>
                <a:solidFill>
                  <a:srgbClr val="FF0000"/>
                </a:solidFill>
              </a:rPr>
              <a:t>complete query execution (may include disk access)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1826" y="5641067"/>
            <a:ext cx="3146399" cy="6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Tuple-at-a-time Strategy</a:t>
            </a:r>
          </a:p>
        </p:txBody>
      </p:sp>
    </p:spTree>
    <p:extLst>
      <p:ext uri="{BB962C8B-B14F-4D97-AF65-F5344CB8AC3E}">
        <p14:creationId xmlns:p14="http://schemas.microsoft.com/office/powerpoint/2010/main" val="3884056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Optimized Example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64100" y="1775167"/>
            <a:ext cx="5868900" cy="47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List categoryCounts = new ArrayList();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ResultSet rs = execute(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c.id, count(partkey)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FROM category c LEFT OUTER JOIN part 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ON c.id = p.category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GROUP BY c.id"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while (!CategoryCounts.isEmpty())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count = CategoryCounts.removeFirst();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sum += count;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135250" y="3764101"/>
            <a:ext cx="2706300" cy="234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 :</a:t>
            </a:r>
          </a:p>
          <a:p>
            <a:pPr marL="457200" lvl="0" indent="-228600" rtl="0">
              <a:spcBef>
                <a:spcPts val="0"/>
              </a:spcBef>
              <a:buClr>
                <a:srgbClr val="38761D"/>
              </a:buClr>
              <a:buChar char="●"/>
            </a:pPr>
            <a:r>
              <a:rPr lang="en">
                <a:solidFill>
                  <a:srgbClr val="38761D"/>
                </a:solidFill>
              </a:rPr>
              <a:t>Avoids round-trips</a:t>
            </a:r>
          </a:p>
          <a:p>
            <a:pPr marL="457200" lvl="0" indent="-228600" rtl="0">
              <a:spcBef>
                <a:spcPts val="0"/>
              </a:spcBef>
              <a:buClr>
                <a:srgbClr val="38761D"/>
              </a:buClr>
              <a:buChar char="●"/>
            </a:pPr>
            <a:r>
              <a:rPr lang="en">
                <a:solidFill>
                  <a:srgbClr val="38761D"/>
                </a:solidFill>
              </a:rPr>
              <a:t>gives extra optimization opportunities to the query compiler</a:t>
            </a:r>
          </a:p>
          <a:p>
            <a:pPr marL="457200" lvl="0" indent="-228600">
              <a:spcBef>
                <a:spcPts val="0"/>
              </a:spcBef>
              <a:buClr>
                <a:srgbClr val="38761D"/>
              </a:buClr>
              <a:buChar char="●"/>
            </a:pPr>
            <a:r>
              <a:rPr lang="en">
                <a:solidFill>
                  <a:srgbClr val="38761D"/>
                </a:solidFill>
              </a:rPr>
              <a:t>computes all counts at once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11826" y="5641067"/>
            <a:ext cx="3146399" cy="6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Set-at-a-time Strategy</a:t>
            </a:r>
          </a:p>
        </p:txBody>
      </p:sp>
    </p:spTree>
    <p:extLst>
      <p:ext uri="{BB962C8B-B14F-4D97-AF65-F5344CB8AC3E}">
        <p14:creationId xmlns:p14="http://schemas.microsoft.com/office/powerpoint/2010/main" val="302012151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30,000 feet comparison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498600"/>
            <a:ext cx="3994500" cy="353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Tuple-at-time 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Cons :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600"/>
              <a:t>Subquery is executed for </a:t>
            </a:r>
            <a:r>
              <a:rPr lang="en" sz="1600" b="1">
                <a:solidFill>
                  <a:srgbClr val="FF0000"/>
                </a:solidFill>
              </a:rPr>
              <a:t>every</a:t>
            </a:r>
            <a:r>
              <a:rPr lang="en" sz="1600"/>
              <a:t> qualifying customer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600"/>
              <a:t>Performs a network round trip at </a:t>
            </a:r>
            <a:r>
              <a:rPr lang="en" sz="1600" b="1">
                <a:solidFill>
                  <a:srgbClr val="FF0000"/>
                </a:solidFill>
              </a:rPr>
              <a:t>every iteration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92275" y="1397000"/>
            <a:ext cx="3994500" cy="28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Set-at-a-time 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Pros :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600"/>
              <a:t>Computes </a:t>
            </a:r>
            <a:r>
              <a:rPr lang="en" sz="1600" b="1">
                <a:solidFill>
                  <a:srgbClr val="38761D"/>
                </a:solidFill>
              </a:rPr>
              <a:t>all</a:t>
            </a:r>
            <a:r>
              <a:rPr lang="en" sz="1600"/>
              <a:t> of the orders counts at once.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600"/>
              <a:t>Network round-trip happens only </a:t>
            </a:r>
            <a:r>
              <a:rPr lang="en" sz="1600" b="1">
                <a:solidFill>
                  <a:srgbClr val="38761D"/>
                </a:solidFill>
              </a:rPr>
              <a:t>once</a:t>
            </a:r>
            <a:r>
              <a:rPr lang="en" sz="16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65176" y="3985267"/>
            <a:ext cx="3956699" cy="169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Pros :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>
                <a:solidFill>
                  <a:srgbClr val="38761D"/>
                </a:solidFill>
              </a:rPr>
              <a:t>Simple</a:t>
            </a:r>
            <a:r>
              <a:rPr lang="en" sz="1600"/>
              <a:t> to express for a user (similar to function invocation)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>
                <a:solidFill>
                  <a:srgbClr val="38761D"/>
                </a:solidFill>
              </a:rPr>
              <a:t>Applicable</a:t>
            </a:r>
            <a:r>
              <a:rPr lang="en" sz="1600"/>
              <a:t> to any kind of nested query formulation.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684125" y="4134401"/>
            <a:ext cx="3733200" cy="25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Cons :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/>
              <a:t>Query rewriting is </a:t>
            </a:r>
            <a:r>
              <a:rPr lang="en" sz="1600" b="1">
                <a:solidFill>
                  <a:srgbClr val="FF0000"/>
                </a:solidFill>
              </a:rPr>
              <a:t>complex</a:t>
            </a:r>
            <a:r>
              <a:rPr lang="en" sz="1600"/>
              <a:t> and </a:t>
            </a:r>
            <a:r>
              <a:rPr lang="en" sz="1600" b="1">
                <a:solidFill>
                  <a:srgbClr val="FF0000"/>
                </a:solidFill>
              </a:rPr>
              <a:t>error-prone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>
                <a:solidFill>
                  <a:srgbClr val="FF0000"/>
                </a:solidFill>
              </a:rPr>
              <a:t>Restricted</a:t>
            </a:r>
            <a:r>
              <a:rPr lang="en" sz="1600"/>
              <a:t> to certain classes of programs.</a:t>
            </a:r>
          </a:p>
        </p:txBody>
      </p:sp>
      <p:sp>
        <p:nvSpPr>
          <p:cNvPr id="117" name="Shape 117"/>
          <p:cNvSpPr/>
          <p:nvPr/>
        </p:nvSpPr>
        <p:spPr>
          <a:xfrm>
            <a:off x="1931325" y="6111700"/>
            <a:ext cx="5233200" cy="53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Rewrite tuple-at-a-time programs into set-at-a-time programs</a:t>
            </a:r>
          </a:p>
        </p:txBody>
      </p:sp>
    </p:spTree>
    <p:extLst>
      <p:ext uri="{BB962C8B-B14F-4D97-AF65-F5344CB8AC3E}">
        <p14:creationId xmlns:p14="http://schemas.microsoft.com/office/powerpoint/2010/main" val="155188086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00" y="3039867"/>
            <a:ext cx="1150834" cy="15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91" y="3078752"/>
            <a:ext cx="1424298" cy="1576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3" idx="0"/>
            <a:endCxn id="124" idx="0"/>
          </p:cNvCxnSpPr>
          <p:nvPr/>
        </p:nvCxnSpPr>
        <p:spPr>
          <a:xfrm rot="-5400000" flipH="1">
            <a:off x="4427517" y="751669"/>
            <a:ext cx="38800" cy="4615199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6" name="Shape 126"/>
          <p:cNvCxnSpPr>
            <a:stCxn id="124" idx="2"/>
            <a:endCxn id="123" idx="2"/>
          </p:cNvCxnSpPr>
          <p:nvPr/>
        </p:nvCxnSpPr>
        <p:spPr>
          <a:xfrm rot="5400000" flipH="1">
            <a:off x="4427540" y="2327965"/>
            <a:ext cx="38800" cy="4615200"/>
          </a:xfrm>
          <a:prstGeom prst="curvedConnector3">
            <a:avLst>
              <a:gd name="adj1" fmla="val -8182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034526" y="18947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 sent synchronously through network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110726" y="5044334"/>
            <a:ext cx="25106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sent back to application for processing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12050" y="3180501"/>
            <a:ext cx="1084200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Imperative program logic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executed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545426" y="3018334"/>
            <a:ext cx="1358699" cy="13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is optimized into the most efficient plan available and processed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356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Application-Centric Optimizations</a:t>
            </a:r>
          </a:p>
          <a:p>
            <a:pPr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Language Compiler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7825" y="5126467"/>
            <a:ext cx="1891200" cy="95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Database-Centric Optimizations</a:t>
            </a:r>
          </a:p>
          <a:p>
            <a:pPr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Query 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41526" y="3438067"/>
            <a:ext cx="2379899" cy="7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Language and Query compiler are unaware of each other</a:t>
            </a:r>
          </a:p>
        </p:txBody>
      </p:sp>
    </p:spTree>
    <p:extLst>
      <p:ext uri="{BB962C8B-B14F-4D97-AF65-F5344CB8AC3E}">
        <p14:creationId xmlns:p14="http://schemas.microsoft.com/office/powerpoint/2010/main" val="786500943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esearch Exam Report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Exam Report.thmx</Template>
  <TotalTime>369</TotalTime>
  <Words>1934</Words>
  <Application>Microsoft Macintosh PowerPoint</Application>
  <PresentationFormat>On-screen Show (4:3)</PresentationFormat>
  <Paragraphs>479</Paragraphs>
  <Slides>45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Research Exam Report</vt:lpstr>
      <vt:lpstr>PowerPoint Presentation</vt:lpstr>
      <vt:lpstr>Database Applications are everywhere…</vt:lpstr>
      <vt:lpstr>Rewritten Query</vt:lpstr>
      <vt:lpstr>Forward Plan Execution</vt:lpstr>
      <vt:lpstr>Application/Database Interaction</vt:lpstr>
      <vt:lpstr>Example</vt:lpstr>
      <vt:lpstr>Optimized Example</vt:lpstr>
      <vt:lpstr>30,000 feet comparison</vt:lpstr>
      <vt:lpstr>Problem</vt:lpstr>
      <vt:lpstr>Solution</vt:lpstr>
      <vt:lpstr>Holistic Optimization</vt:lpstr>
      <vt:lpstr>Outline</vt:lpstr>
      <vt:lpstr>Query Decorrelation</vt:lpstr>
      <vt:lpstr>Tuple-at-a-time execution</vt:lpstr>
      <vt:lpstr>Set-at-a-time execution (Kim’s method)</vt:lpstr>
      <vt:lpstr>Query Decorrelation</vt:lpstr>
      <vt:lpstr>Backup Slides</vt:lpstr>
      <vt:lpstr>Per</vt:lpstr>
      <vt:lpstr>Developer Choices</vt:lpstr>
      <vt:lpstr>ORMs : the classical solution</vt:lpstr>
      <vt:lpstr>Impedance Mismatch</vt:lpstr>
      <vt:lpstr>Impedance Mismatch</vt:lpstr>
      <vt:lpstr>ORMs to the rescue</vt:lpstr>
      <vt:lpstr>ORMs to the rescue</vt:lpstr>
      <vt:lpstr>ORMs to the rescue</vt:lpstr>
      <vt:lpstr>Tuple-at-a-time execution</vt:lpstr>
      <vt:lpstr>Set-at-a-time execution (Kim’s method)</vt:lpstr>
      <vt:lpstr>With application program</vt:lpstr>
      <vt:lpstr>… but suffer from poor performance</vt:lpstr>
      <vt:lpstr>Compute verification conditions</vt:lpstr>
      <vt:lpstr>Generate space of post-conditions</vt:lpstr>
      <vt:lpstr>Translate to SQL</vt:lpstr>
      <vt:lpstr>Outline</vt:lpstr>
      <vt:lpstr>Deep Query Embedding</vt:lpstr>
      <vt:lpstr>Deep Query Embedding</vt:lpstr>
      <vt:lpstr>Deep Query Embedding</vt:lpstr>
      <vt:lpstr>Switch Architecture</vt:lpstr>
      <vt:lpstr>Derive Expression Tree [not ready]</vt:lpstr>
      <vt:lpstr>Loop Lifting [not ready]</vt:lpstr>
      <vt:lpstr>Loop Lifting [not ready]</vt:lpstr>
      <vt:lpstr>Generating a relational plan</vt:lpstr>
      <vt:lpstr>Generating SQL</vt:lpstr>
      <vt:lpstr>Pros and cons</vt:lpstr>
      <vt:lpstr>Problem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3</cp:revision>
  <dcterms:created xsi:type="dcterms:W3CDTF">2015-10-27T18:28:17Z</dcterms:created>
  <dcterms:modified xsi:type="dcterms:W3CDTF">2015-10-28T00:37:32Z</dcterms:modified>
</cp:coreProperties>
</file>