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5CE4F-0DEB-C54B-9E2F-90C05C37E73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6AA9C-5AE1-284D-8E1C-42781841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99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first a fragment is identified</a:t>
            </a:r>
            <a:r>
              <a:rPr lang="en-US" baseline="0" dirty="0" smtClean="0"/>
              <a:t> as a potential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3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141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8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5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5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98FB76-43C0-8040-809B-DBD14473595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CE69FC9-2A58-6846-9579-1C312A037D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emf"/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4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5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768" y="1983404"/>
            <a:ext cx="5096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07D02"/>
                </a:solidFill>
                <a:latin typeface="Courier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sumTotals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ArrayList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107D02"/>
                </a:solidFill>
                <a:latin typeface="Courier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PreparedStatement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stmt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  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400" b="1" dirty="0" err="1">
                <a:solidFill>
                  <a:srgbClr val="6B0001"/>
                </a:solidFill>
                <a:latin typeface="Courier-Bold"/>
              </a:rPr>
              <a:t>conn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prepareStatement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“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query1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”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107D02"/>
                </a:solidFill>
                <a:latin typeface="Courier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Nation nation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666585"/>
                </a:solidFill>
                <a:latin typeface="Courier"/>
              </a:rPr>
              <a:t>selectedNations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{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pPr marL="342900" indent="-342900">
              <a:buAutoNum type="arabicPlain" startAt="9"/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stmt</a:t>
            </a:r>
            <a:r>
              <a:rPr lang="en-US" sz="14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setInt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107D02"/>
                </a:solidFill>
                <a:latin typeface="Courier"/>
              </a:rPr>
              <a:t>1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nation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getNationKey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());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pPr marL="342900" indent="-342900">
              <a:buAutoNum type="arabicPlain" startAt="9"/>
            </a:pPr>
            <a:endParaRPr lang="en-US" sz="1400" dirty="0" smtClean="0">
              <a:solidFill>
                <a:srgbClr val="107D02"/>
              </a:solidFill>
              <a:latin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328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Query Batching Step 1 : Loop Fission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457200" y="4959159"/>
            <a:ext cx="3655467" cy="116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/>
              <a:t>Query 1 </a:t>
            </a:r>
            <a:r>
              <a:rPr lang="en-US" sz="1400" b="1" dirty="0" smtClean="0"/>
              <a:t>:</a:t>
            </a:r>
            <a:endParaRPr lang="en-US" sz="1400" dirty="0"/>
          </a:p>
          <a:p>
            <a:r>
              <a:rPr lang="en-US" sz="1400" dirty="0"/>
              <a:t>SELECT sum(</a:t>
            </a:r>
            <a:r>
              <a:rPr lang="en-US" sz="1400" dirty="0" err="1"/>
              <a:t>o.total_price</a:t>
            </a:r>
            <a:r>
              <a:rPr lang="en-US" sz="1400" dirty="0"/>
              <a:t>) as </a:t>
            </a:r>
            <a:r>
              <a:rPr lang="en-US" sz="1400" dirty="0" err="1"/>
              <a:t>sumTotal</a:t>
            </a:r>
            <a:endParaRPr lang="en-US" sz="1400" dirty="0"/>
          </a:p>
          <a:p>
            <a:r>
              <a:rPr lang="en-US" sz="1400" dirty="0"/>
              <a:t>FROM Orders o, Customers c</a:t>
            </a:r>
          </a:p>
          <a:p>
            <a:r>
              <a:rPr lang="en-US" sz="1400" dirty="0"/>
              <a:t>WHERE </a:t>
            </a:r>
            <a:r>
              <a:rPr lang="en-US" sz="1400" dirty="0" err="1"/>
              <a:t>o.cust_ref</a:t>
            </a:r>
            <a:r>
              <a:rPr lang="en-US" sz="1400" dirty="0"/>
              <a:t> = </a:t>
            </a:r>
            <a:r>
              <a:rPr lang="en-US" sz="1400" dirty="0" err="1"/>
              <a:t>c.cust_key</a:t>
            </a:r>
            <a:endParaRPr lang="en-US" sz="1400" dirty="0"/>
          </a:p>
          <a:p>
            <a:r>
              <a:rPr lang="en-US" sz="1400" dirty="0"/>
              <a:t>AND </a:t>
            </a:r>
            <a:r>
              <a:rPr lang="en-US" sz="1400" dirty="0" err="1"/>
              <a:t>c.nation_ref</a:t>
            </a:r>
            <a:r>
              <a:rPr lang="en-US" sz="1400" dirty="0"/>
              <a:t> = ?</a:t>
            </a: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2768" y="1983404"/>
            <a:ext cx="4635499" cy="129312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70000"/>
                  <a:satMod val="150000"/>
                  <a:alpha val="22000"/>
                </a:schemeClr>
              </a:gs>
              <a:gs pos="34000">
                <a:schemeClr val="accent3">
                  <a:shade val="70000"/>
                  <a:satMod val="140000"/>
                  <a:alpha val="22000"/>
                </a:schemeClr>
              </a:gs>
              <a:gs pos="70000">
                <a:schemeClr val="accent3">
                  <a:tint val="100000"/>
                  <a:shade val="90000"/>
                  <a:satMod val="140000"/>
                  <a:alpha val="22000"/>
                </a:schemeClr>
              </a:gs>
              <a:gs pos="100000">
                <a:schemeClr val="accent3">
                  <a:tint val="100000"/>
                  <a:shade val="100000"/>
                  <a:satMod val="100000"/>
                  <a:alpha val="22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56187" y="1546106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Query preparation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7920" y="4142561"/>
            <a:ext cx="41960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300" dirty="0">
                <a:solidFill>
                  <a:srgbClr val="000000"/>
                </a:solidFill>
                <a:latin typeface="Courier"/>
              </a:rPr>
              <a:t>List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sumTotals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= new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ArrayList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()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;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 err="1">
                <a:solidFill>
                  <a:srgbClr val="000000"/>
                </a:solidFill>
                <a:latin typeface="Courier"/>
              </a:rPr>
              <a:t>PreparedStatement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stmt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= </a:t>
            </a: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conn.prepareStatement</a:t>
            </a:r>
            <a:r>
              <a:rPr lang="en-US" sz="1300" dirty="0">
                <a:solidFill>
                  <a:srgbClr val="292934">
                    <a:lumMod val="75000"/>
                    <a:lumOff val="25000"/>
                  </a:srgbClr>
                </a:solidFill>
                <a:latin typeface="Courier-Bold"/>
              </a:rPr>
              <a:t>(“*query1*”)</a:t>
            </a:r>
            <a:r>
              <a:rPr lang="en-US" sz="1300" dirty="0">
                <a:solidFill>
                  <a:srgbClr val="292934"/>
                </a:solidFill>
                <a:latin typeface="Courier-Bold"/>
              </a:rPr>
              <a:t>;</a:t>
            </a:r>
          </a:p>
          <a:p>
            <a:pPr lvl="0"/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LoopContextTable</a:t>
            </a:r>
            <a:r>
              <a:rPr lang="en-US" sz="13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lct</a:t>
            </a:r>
            <a:r>
              <a:rPr lang="en-US" sz="1300" b="1" dirty="0">
                <a:solidFill>
                  <a:srgbClr val="000000"/>
                </a:solidFill>
                <a:latin typeface="Courier"/>
              </a:rPr>
              <a:t> = new LCT()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;</a:t>
            </a:r>
            <a:endParaRPr lang="en-US" sz="1300" b="1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 err="1" smtClean="0">
                <a:solidFill>
                  <a:srgbClr val="000000"/>
                </a:solidFill>
                <a:latin typeface="Courier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 key =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</a:rPr>
              <a:t>nation.getKey</a:t>
            </a:r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()</a:t>
            </a:r>
            <a:r>
              <a:rPr lang="en-US" sz="1300" dirty="0" smtClean="0">
                <a:solidFill>
                  <a:srgbClr val="6D6F24"/>
                </a:solidFill>
                <a:latin typeface="Courier"/>
              </a:rPr>
              <a:t>;</a:t>
            </a:r>
            <a:endParaRPr lang="en-US" sz="1300" dirty="0" smtClean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for 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(Nation nation :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selectedNations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300" dirty="0">
                <a:solidFill>
                  <a:srgbClr val="6B006D"/>
                </a:solidFill>
                <a:latin typeface="Courier"/>
              </a:rPr>
              <a:t>{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LoopContext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ctx</a:t>
            </a:r>
            <a:r>
              <a:rPr lang="en-US" sz="1300" dirty="0" smtClean="0">
                <a:solidFill>
                  <a:srgbClr val="6D6F24"/>
                </a:solidFill>
                <a:latin typeface="Courier"/>
              </a:rPr>
              <a:t>=</a:t>
            </a:r>
          </a:p>
          <a:p>
            <a:pPr lvl="0"/>
            <a:r>
              <a:rPr lang="en-US" sz="1300" dirty="0">
                <a:solidFill>
                  <a:srgbClr val="6D6F24"/>
                </a:solidFill>
                <a:latin typeface="Courier"/>
              </a:rPr>
              <a:t> </a:t>
            </a:r>
            <a:r>
              <a:rPr lang="en-US" sz="1300" dirty="0" smtClean="0">
                <a:solidFill>
                  <a:srgbClr val="6D6F24"/>
                </a:solidFill>
                <a:latin typeface="Courier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</a:rPr>
              <a:t>lct</a:t>
            </a:r>
            <a:r>
              <a:rPr lang="en-US" sz="13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</a:rPr>
              <a:t>createContext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300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stmt</a:t>
            </a:r>
            <a:r>
              <a:rPr lang="en-US" sz="13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setInt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300" dirty="0">
                <a:solidFill>
                  <a:srgbClr val="107D02"/>
                </a:solidFill>
                <a:latin typeface="Courier"/>
              </a:rPr>
              <a:t>1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key</a:t>
            </a:r>
            <a:r>
              <a:rPr lang="en-US" sz="130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300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ctx</a:t>
            </a:r>
            <a:r>
              <a:rPr lang="en-US" sz="13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setInt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300" dirty="0">
                <a:solidFill>
                  <a:srgbClr val="0000DF"/>
                </a:solidFill>
                <a:latin typeface="Courier"/>
              </a:rPr>
              <a:t>"nation"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key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300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stmt</a:t>
            </a:r>
            <a:r>
              <a:rPr lang="en-US" sz="1300" b="1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addBatch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ctx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300" b="1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b="1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 smtClean="0">
                <a:solidFill>
                  <a:srgbClr val="6B006D"/>
                </a:solidFill>
                <a:latin typeface="Courier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39596" y="4142561"/>
            <a:ext cx="4085872" cy="2495372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70000"/>
                  <a:satMod val="150000"/>
                  <a:alpha val="22000"/>
                </a:schemeClr>
              </a:gs>
              <a:gs pos="34000">
                <a:schemeClr val="accent3">
                  <a:shade val="70000"/>
                  <a:satMod val="140000"/>
                  <a:alpha val="22000"/>
                </a:schemeClr>
              </a:gs>
              <a:gs pos="70000">
                <a:schemeClr val="accent3">
                  <a:tint val="100000"/>
                  <a:shade val="90000"/>
                  <a:satMod val="140000"/>
                  <a:alpha val="22000"/>
                </a:schemeClr>
              </a:gs>
              <a:gs pos="100000">
                <a:schemeClr val="accent3">
                  <a:tint val="100000"/>
                  <a:shade val="100000"/>
                  <a:satMod val="100000"/>
                  <a:alpha val="22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587618">
            <a:off x="3661764" y="3513141"/>
            <a:ext cx="980000" cy="7281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91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78744" y="4809709"/>
            <a:ext cx="42608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Courier"/>
              </a:rPr>
              <a:t>for (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LoopContext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ctx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: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lct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300" dirty="0">
                <a:solidFill>
                  <a:srgbClr val="6B006D"/>
                </a:solidFill>
                <a:latin typeface="Courier"/>
              </a:rPr>
              <a:t>{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r>
              <a:rPr lang="en-US" sz="13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300" b="1" dirty="0" err="1">
                <a:solidFill>
                  <a:srgbClr val="AB6464"/>
                </a:solidFill>
                <a:latin typeface="Courier-Bold"/>
              </a:rPr>
              <a:t>ResultSet</a:t>
            </a:r>
            <a:r>
              <a:rPr lang="en-US" sz="13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rs</a:t>
            </a:r>
            <a:r>
              <a:rPr lang="en-US" sz="13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b="1" dirty="0" smtClean="0">
                <a:solidFill>
                  <a:srgbClr val="6D6F24"/>
                </a:solidFill>
                <a:latin typeface="Courier"/>
              </a:rPr>
              <a:t>=</a:t>
            </a:r>
            <a:endParaRPr lang="en-US" sz="13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300" b="1" dirty="0" smtClean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sz="1300" b="1" dirty="0" err="1" smtClean="0">
                <a:solidFill>
                  <a:srgbClr val="000000"/>
                </a:solidFill>
                <a:latin typeface="Courier"/>
              </a:rPr>
              <a:t>stmt</a:t>
            </a:r>
            <a:r>
              <a:rPr lang="en-US" sz="1300" b="1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b="1" dirty="0" err="1" smtClean="0">
                <a:solidFill>
                  <a:srgbClr val="000000"/>
                </a:solidFill>
                <a:latin typeface="Courier"/>
              </a:rPr>
              <a:t>getResultSet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ctx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300" b="1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rs</a:t>
            </a:r>
            <a:r>
              <a:rPr lang="en-US" sz="13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next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300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300" dirty="0" err="1">
                <a:solidFill>
                  <a:srgbClr val="AB6464"/>
                </a:solidFill>
                <a:latin typeface="Courier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sum 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rs</a:t>
            </a:r>
            <a:r>
              <a:rPr lang="en-US" sz="13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getInt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300" dirty="0">
                <a:solidFill>
                  <a:srgbClr val="0000DF"/>
                </a:solidFill>
                <a:latin typeface="Courier"/>
              </a:rPr>
              <a:t>"sum"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300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sumTotals</a:t>
            </a:r>
            <a:r>
              <a:rPr lang="en-US" sz="13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add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Pair</a:t>
            </a:r>
            <a:r>
              <a:rPr lang="en-US" sz="13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of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nation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sum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))</a:t>
            </a:r>
            <a:r>
              <a:rPr lang="en-US" sz="1300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r>
              <a:rPr lang="en-US" sz="1300" dirty="0">
                <a:solidFill>
                  <a:srgbClr val="6B006D"/>
                </a:solidFill>
                <a:latin typeface="Courier"/>
              </a:rPr>
              <a:t>}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</a:rPr>
              <a:t>return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sumTotals</a:t>
            </a:r>
            <a:r>
              <a:rPr lang="en-US" sz="1300" dirty="0" smtClean="0">
                <a:solidFill>
                  <a:srgbClr val="6D6F24"/>
                </a:solidFill>
                <a:latin typeface="Courier"/>
              </a:rPr>
              <a:t>;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8744" y="4454109"/>
            <a:ext cx="4260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stmt.executeBatch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()</a:t>
            </a:r>
            <a:r>
              <a:rPr lang="en-US" sz="1400" b="1" dirty="0" smtClean="0">
                <a:solidFill>
                  <a:srgbClr val="6D6F24"/>
                </a:solidFill>
                <a:latin typeface="Courier"/>
              </a:rPr>
              <a:t>;</a:t>
            </a:r>
            <a:endParaRPr lang="en-US" sz="1400" b="1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5900" y="1938417"/>
            <a:ext cx="45071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300" dirty="0">
                <a:solidFill>
                  <a:srgbClr val="000000"/>
                </a:solidFill>
                <a:latin typeface="Courier"/>
              </a:rPr>
              <a:t>List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sumTotals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= new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ArrayList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()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;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 err="1">
                <a:solidFill>
                  <a:srgbClr val="000000"/>
                </a:solidFill>
                <a:latin typeface="Courier"/>
              </a:rPr>
              <a:t>PreparedStatement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stmt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= </a:t>
            </a: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conn.prepareStatement</a:t>
            </a:r>
            <a:r>
              <a:rPr lang="en-US" sz="1300" dirty="0">
                <a:solidFill>
                  <a:srgbClr val="292934">
                    <a:lumMod val="75000"/>
                    <a:lumOff val="25000"/>
                  </a:srgbClr>
                </a:solidFill>
                <a:latin typeface="Courier-Bold"/>
              </a:rPr>
              <a:t>(“*query1*”)</a:t>
            </a:r>
            <a:r>
              <a:rPr lang="en-US" sz="1300" dirty="0">
                <a:solidFill>
                  <a:srgbClr val="292934"/>
                </a:solidFill>
                <a:latin typeface="Courier-Bold"/>
              </a:rPr>
              <a:t>;</a:t>
            </a:r>
          </a:p>
          <a:p>
            <a:pPr lvl="0"/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LoopContextTable</a:t>
            </a:r>
            <a:r>
              <a:rPr lang="en-US" sz="13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lct</a:t>
            </a:r>
            <a:r>
              <a:rPr lang="en-US" sz="1300" b="1" dirty="0">
                <a:solidFill>
                  <a:srgbClr val="000000"/>
                </a:solidFill>
                <a:latin typeface="Courier"/>
              </a:rPr>
              <a:t> = new LCT()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;</a:t>
            </a:r>
            <a:endParaRPr lang="en-US" sz="1300" b="1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 err="1" smtClean="0">
                <a:solidFill>
                  <a:srgbClr val="000000"/>
                </a:solidFill>
                <a:latin typeface="Courier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 key =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</a:rPr>
              <a:t>nation.getKey</a:t>
            </a:r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()</a:t>
            </a:r>
            <a:r>
              <a:rPr lang="en-US" sz="1300" dirty="0" smtClean="0">
                <a:solidFill>
                  <a:srgbClr val="6D6F24"/>
                </a:solidFill>
                <a:latin typeface="Courier"/>
              </a:rPr>
              <a:t>;</a:t>
            </a:r>
            <a:endParaRPr lang="en-US" sz="1300" dirty="0" smtClean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for 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(Nation nation :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selectedNations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300" dirty="0">
                <a:solidFill>
                  <a:srgbClr val="6B006D"/>
                </a:solidFill>
                <a:latin typeface="Courier"/>
              </a:rPr>
              <a:t>{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LoopContext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ctx</a:t>
            </a:r>
            <a:r>
              <a:rPr lang="en-US" sz="1300" dirty="0" smtClean="0">
                <a:solidFill>
                  <a:srgbClr val="6D6F24"/>
                </a:solidFill>
                <a:latin typeface="Courier"/>
              </a:rPr>
              <a:t>=</a:t>
            </a:r>
          </a:p>
          <a:p>
            <a:pPr lvl="0"/>
            <a:r>
              <a:rPr lang="en-US" sz="1300" dirty="0">
                <a:solidFill>
                  <a:srgbClr val="6D6F24"/>
                </a:solidFill>
                <a:latin typeface="Courier"/>
              </a:rPr>
              <a:t> </a:t>
            </a:r>
            <a:r>
              <a:rPr lang="en-US" sz="1300" dirty="0" smtClean="0">
                <a:solidFill>
                  <a:srgbClr val="6D6F24"/>
                </a:solidFill>
                <a:latin typeface="Courier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</a:rPr>
              <a:t>lct</a:t>
            </a:r>
            <a:r>
              <a:rPr lang="en-US" sz="13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</a:rPr>
              <a:t>createContext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300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stmt</a:t>
            </a:r>
            <a:r>
              <a:rPr lang="en-US" sz="13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setInt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300" dirty="0">
                <a:solidFill>
                  <a:srgbClr val="107D02"/>
                </a:solidFill>
                <a:latin typeface="Courier"/>
              </a:rPr>
              <a:t>1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key</a:t>
            </a:r>
            <a:r>
              <a:rPr lang="en-US" sz="130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300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ctx</a:t>
            </a:r>
            <a:r>
              <a:rPr lang="en-US" sz="13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setInt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300" dirty="0">
                <a:solidFill>
                  <a:srgbClr val="0000DF"/>
                </a:solidFill>
                <a:latin typeface="Courier"/>
              </a:rPr>
              <a:t>"nation"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key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300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stmt</a:t>
            </a:r>
            <a:r>
              <a:rPr lang="en-US" sz="1300" b="1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addBatch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ctx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300" b="1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b="1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 smtClean="0">
                <a:solidFill>
                  <a:srgbClr val="6B006D"/>
                </a:solidFill>
                <a:latin typeface="Courier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698547"/>
              </p:ext>
            </p:extLst>
          </p:nvPr>
        </p:nvGraphicFramePr>
        <p:xfrm>
          <a:off x="5202768" y="5106418"/>
          <a:ext cx="2556933" cy="14630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52311"/>
                <a:gridCol w="852311"/>
                <a:gridCol w="852311"/>
              </a:tblGrid>
              <a:tr h="4876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" y="533400"/>
            <a:ext cx="8884078" cy="990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Query Batching Step 2 : Set Oriented Execution</a:t>
            </a:r>
            <a:endParaRPr lang="en-US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539285"/>
              </p:ext>
            </p:extLst>
          </p:nvPr>
        </p:nvGraphicFramePr>
        <p:xfrm>
          <a:off x="5202768" y="1592564"/>
          <a:ext cx="2556933" cy="1463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2311"/>
                <a:gridCol w="852311"/>
                <a:gridCol w="852311"/>
              </a:tblGrid>
              <a:tr h="4876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</a:tr>
            </a:tbl>
          </a:graphicData>
        </a:graphic>
      </p:graphicFrame>
      <p:cxnSp>
        <p:nvCxnSpPr>
          <p:cNvPr id="16" name="Curved Connector 15"/>
          <p:cNvCxnSpPr>
            <a:endCxn id="11" idx="1"/>
          </p:cNvCxnSpPr>
          <p:nvPr/>
        </p:nvCxnSpPr>
        <p:spPr>
          <a:xfrm flipV="1">
            <a:off x="3373119" y="2324084"/>
            <a:ext cx="1829649" cy="17447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10" idx="1"/>
          </p:cNvCxnSpPr>
          <p:nvPr/>
        </p:nvCxnSpPr>
        <p:spPr>
          <a:xfrm>
            <a:off x="3920065" y="5286649"/>
            <a:ext cx="1282703" cy="551289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11532" y="1910064"/>
            <a:ext cx="1452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Parameter Batch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94942" y="3334377"/>
            <a:ext cx="5768625" cy="1754327"/>
            <a:chOff x="3294942" y="2538882"/>
            <a:chExt cx="5768625" cy="1315745"/>
          </a:xfrm>
        </p:grpSpPr>
        <p:sp>
          <p:nvSpPr>
            <p:cNvPr id="12" name="Can 11"/>
            <p:cNvSpPr/>
            <p:nvPr/>
          </p:nvSpPr>
          <p:spPr>
            <a:xfrm>
              <a:off x="6108701" y="2700278"/>
              <a:ext cx="1651000" cy="746243"/>
            </a:xfrm>
            <a:prstGeom prst="ca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en-US" dirty="0"/>
            </a:p>
          </p:txBody>
        </p:sp>
        <p:sp>
          <p:nvSpPr>
            <p:cNvPr id="13" name="Collate 12"/>
            <p:cNvSpPr/>
            <p:nvPr/>
          </p:nvSpPr>
          <p:spPr>
            <a:xfrm rot="16200000">
              <a:off x="5107093" y="2656323"/>
              <a:ext cx="589280" cy="822960"/>
            </a:xfrm>
            <a:prstGeom prst="flowChartCollate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22" name="Curved Connector 21"/>
            <p:cNvCxnSpPr>
              <a:endCxn id="13" idx="0"/>
            </p:cNvCxnSpPr>
            <p:nvPr/>
          </p:nvCxnSpPr>
          <p:spPr>
            <a:xfrm flipV="1">
              <a:off x="3294942" y="3067803"/>
              <a:ext cx="1695312" cy="454811"/>
            </a:xfrm>
            <a:prstGeom prst="curvedConnector3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869767" y="2538882"/>
              <a:ext cx="1193800" cy="1315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Batch form query execution in database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738534" y="5647245"/>
            <a:ext cx="145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Set of result sets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5119" y="1452880"/>
            <a:ext cx="499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Java program for example 1 after loop split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60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60" y="1720809"/>
            <a:ext cx="4013200" cy="40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8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93035" y="1087420"/>
            <a:ext cx="4089400" cy="3723040"/>
            <a:chOff x="4914900" y="2072640"/>
            <a:chExt cx="4089400" cy="37230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9355" y="4564561"/>
              <a:ext cx="1555152" cy="248254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>
              <a:stCxn id="15" idx="0"/>
              <a:endCxn id="4" idx="2"/>
            </p:cNvCxnSpPr>
            <p:nvPr/>
          </p:nvCxnSpPr>
          <p:spPr>
            <a:xfrm flipV="1">
              <a:off x="7137400" y="4812815"/>
              <a:ext cx="879531" cy="7034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6" idx="0"/>
              <a:endCxn id="4" idx="2"/>
            </p:cNvCxnSpPr>
            <p:nvPr/>
          </p:nvCxnSpPr>
          <p:spPr>
            <a:xfrm flipH="1" flipV="1">
              <a:off x="8016931" y="4812815"/>
              <a:ext cx="377769" cy="7034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6031" y="3807460"/>
              <a:ext cx="2120900" cy="279400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>
              <a:stCxn id="4" idx="0"/>
              <a:endCxn id="7" idx="2"/>
            </p:cNvCxnSpPr>
            <p:nvPr/>
          </p:nvCxnSpPr>
          <p:spPr>
            <a:xfrm flipH="1" flipV="1">
              <a:off x="6956481" y="4086860"/>
              <a:ext cx="1060450" cy="4777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4" idx="0"/>
              <a:endCxn id="7" idx="2"/>
            </p:cNvCxnSpPr>
            <p:nvPr/>
          </p:nvCxnSpPr>
          <p:spPr>
            <a:xfrm flipV="1">
              <a:off x="6026150" y="4086860"/>
              <a:ext cx="930331" cy="593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4900" y="2948940"/>
              <a:ext cx="4089400" cy="317500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>
              <a:stCxn id="7" idx="0"/>
              <a:endCxn id="10" idx="2"/>
            </p:cNvCxnSpPr>
            <p:nvPr/>
          </p:nvCxnSpPr>
          <p:spPr>
            <a:xfrm flipV="1">
              <a:off x="6956481" y="3266440"/>
              <a:ext cx="3119" cy="5410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5700" y="2072640"/>
              <a:ext cx="1447800" cy="254000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>
              <a:stCxn id="10" idx="0"/>
              <a:endCxn id="12" idx="2"/>
            </p:cNvCxnSpPr>
            <p:nvPr/>
          </p:nvCxnSpPr>
          <p:spPr>
            <a:xfrm flipV="1">
              <a:off x="6959600" y="2326640"/>
              <a:ext cx="0" cy="622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14900" y="4680735"/>
              <a:ext cx="2222500" cy="279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54800" y="5516280"/>
              <a:ext cx="965200" cy="2794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85100" y="5516280"/>
              <a:ext cx="1219200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750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11-03 at 8.33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5" y="837070"/>
            <a:ext cx="8728379" cy="45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824" y="5414491"/>
            <a:ext cx="1555152" cy="248254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15" idx="0"/>
            <a:endCxn id="4" idx="2"/>
          </p:cNvCxnSpPr>
          <p:nvPr/>
        </p:nvCxnSpPr>
        <p:spPr>
          <a:xfrm flipV="1">
            <a:off x="3209869" y="5662745"/>
            <a:ext cx="879531" cy="703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6" idx="0"/>
            <a:endCxn id="4" idx="2"/>
          </p:cNvCxnSpPr>
          <p:nvPr/>
        </p:nvCxnSpPr>
        <p:spPr>
          <a:xfrm flipH="1" flipV="1">
            <a:off x="4089400" y="5662745"/>
            <a:ext cx="377769" cy="703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369" y="2223738"/>
            <a:ext cx="2222500" cy="279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269" y="6366210"/>
            <a:ext cx="965200" cy="279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569" y="6366210"/>
            <a:ext cx="1219200" cy="2794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8" idx="0"/>
            <a:endCxn id="19" idx="2"/>
          </p:cNvCxnSpPr>
          <p:nvPr/>
        </p:nvCxnSpPr>
        <p:spPr>
          <a:xfrm flipH="1" flipV="1">
            <a:off x="4683069" y="5140171"/>
            <a:ext cx="1322873" cy="678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692" y="5819062"/>
            <a:ext cx="2222500" cy="279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2469" y="4873471"/>
            <a:ext cx="1981200" cy="266700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4" idx="0"/>
            <a:endCxn id="19" idx="2"/>
          </p:cNvCxnSpPr>
          <p:nvPr/>
        </p:nvCxnSpPr>
        <p:spPr>
          <a:xfrm flipV="1">
            <a:off x="4089400" y="5140171"/>
            <a:ext cx="593669" cy="274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0"/>
          </p:cNvCxnSpPr>
          <p:nvPr/>
        </p:nvCxnSpPr>
        <p:spPr>
          <a:xfrm flipH="1" flipV="1">
            <a:off x="4670369" y="4651221"/>
            <a:ext cx="12700" cy="222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657669" y="4165111"/>
            <a:ext cx="12700" cy="168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4644483" y="3672836"/>
            <a:ext cx="13186" cy="162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9" idx="2"/>
          </p:cNvCxnSpPr>
          <p:nvPr/>
        </p:nvCxnSpPr>
        <p:spPr>
          <a:xfrm flipV="1">
            <a:off x="4644483" y="2934938"/>
            <a:ext cx="823427" cy="471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4927" y="1788142"/>
            <a:ext cx="1295400" cy="2667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727" y="1365250"/>
            <a:ext cx="1435100" cy="241300"/>
          </a:xfrm>
          <a:prstGeom prst="rect">
            <a:avLst/>
          </a:prstGeom>
        </p:spPr>
      </p:pic>
      <p:cxnSp>
        <p:nvCxnSpPr>
          <p:cNvPr id="51" name="Straight Arrow Connector 50"/>
          <p:cNvCxnSpPr>
            <a:stCxn id="47" idx="0"/>
            <a:endCxn id="49" idx="2"/>
          </p:cNvCxnSpPr>
          <p:nvPr/>
        </p:nvCxnSpPr>
        <p:spPr>
          <a:xfrm flipH="1" flipV="1">
            <a:off x="4576277" y="1606550"/>
            <a:ext cx="6350" cy="181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1210" y="2490438"/>
            <a:ext cx="3073400" cy="444500"/>
          </a:xfrm>
          <a:prstGeom prst="rect">
            <a:avLst/>
          </a:prstGeom>
        </p:spPr>
      </p:pic>
      <p:cxnSp>
        <p:nvCxnSpPr>
          <p:cNvPr id="80" name="Straight Arrow Connector 79"/>
          <p:cNvCxnSpPr>
            <a:stCxn id="69" idx="0"/>
            <a:endCxn id="47" idx="2"/>
          </p:cNvCxnSpPr>
          <p:nvPr/>
        </p:nvCxnSpPr>
        <p:spPr>
          <a:xfrm flipH="1" flipV="1">
            <a:off x="4582627" y="2054842"/>
            <a:ext cx="885283" cy="435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4" idx="0"/>
            <a:endCxn id="47" idx="2"/>
          </p:cNvCxnSpPr>
          <p:nvPr/>
        </p:nvCxnSpPr>
        <p:spPr>
          <a:xfrm flipV="1">
            <a:off x="3622619" y="2054842"/>
            <a:ext cx="960008" cy="168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9100" y="3825236"/>
            <a:ext cx="3225800" cy="3429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70400" y="3416300"/>
            <a:ext cx="368300" cy="2413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09819" y="4359121"/>
            <a:ext cx="37211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8232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322</Words>
  <Application>Microsoft Macintosh PowerPoint</Application>
  <PresentationFormat>On-screen Show (4:3)</PresentationFormat>
  <Paragraphs>53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Clarity</vt:lpstr>
      <vt:lpstr>PowerPoint Presentation</vt:lpstr>
      <vt:lpstr>BACKGROUND</vt:lpstr>
      <vt:lpstr>Query Batching Step 1 : Loop Fission</vt:lpstr>
      <vt:lpstr>Query Batching Step 2 : Set Oriented Execution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Testard</dc:creator>
  <cp:lastModifiedBy>Jules Testard</cp:lastModifiedBy>
  <cp:revision>1</cp:revision>
  <dcterms:created xsi:type="dcterms:W3CDTF">2015-12-01T21:59:08Z</dcterms:created>
  <dcterms:modified xsi:type="dcterms:W3CDTF">2015-12-01T22:00:13Z</dcterms:modified>
</cp:coreProperties>
</file>