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49"/>
  </p:notesMasterIdLst>
  <p:handoutMasterIdLst>
    <p:handoutMasterId r:id="rId50"/>
  </p:handoutMasterIdLst>
  <p:sldIdLst>
    <p:sldId id="257" r:id="rId2"/>
    <p:sldId id="326" r:id="rId3"/>
    <p:sldId id="311" r:id="rId4"/>
    <p:sldId id="258" r:id="rId5"/>
    <p:sldId id="310" r:id="rId6"/>
    <p:sldId id="347" r:id="rId7"/>
    <p:sldId id="348" r:id="rId8"/>
    <p:sldId id="259" r:id="rId9"/>
    <p:sldId id="312" r:id="rId10"/>
    <p:sldId id="262" r:id="rId11"/>
    <p:sldId id="264" r:id="rId12"/>
    <p:sldId id="266" r:id="rId13"/>
    <p:sldId id="313" r:id="rId14"/>
    <p:sldId id="319" r:id="rId15"/>
    <p:sldId id="320" r:id="rId16"/>
    <p:sldId id="321" r:id="rId17"/>
    <p:sldId id="349" r:id="rId18"/>
    <p:sldId id="271" r:id="rId19"/>
    <p:sldId id="290" r:id="rId20"/>
    <p:sldId id="307" r:id="rId21"/>
    <p:sldId id="322" r:id="rId22"/>
    <p:sldId id="308" r:id="rId23"/>
    <p:sldId id="350" r:id="rId24"/>
    <p:sldId id="276" r:id="rId25"/>
    <p:sldId id="277" r:id="rId26"/>
    <p:sldId id="324" r:id="rId27"/>
    <p:sldId id="280" r:id="rId28"/>
    <p:sldId id="351" r:id="rId29"/>
    <p:sldId id="298" r:id="rId30"/>
    <p:sldId id="299" r:id="rId31"/>
    <p:sldId id="297" r:id="rId32"/>
    <p:sldId id="300" r:id="rId33"/>
    <p:sldId id="358" r:id="rId34"/>
    <p:sldId id="302" r:id="rId35"/>
    <p:sldId id="352" r:id="rId36"/>
    <p:sldId id="286" r:id="rId37"/>
    <p:sldId id="304" r:id="rId38"/>
    <p:sldId id="305" r:id="rId39"/>
    <p:sldId id="335" r:id="rId40"/>
    <p:sldId id="353" r:id="rId41"/>
    <p:sldId id="294" r:id="rId42"/>
    <p:sldId id="296" r:id="rId43"/>
    <p:sldId id="328" r:id="rId44"/>
    <p:sldId id="354" r:id="rId45"/>
    <p:sldId id="355" r:id="rId46"/>
    <p:sldId id="356" r:id="rId47"/>
    <p:sldId id="357" r:id="rId48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68B54-559E-3B4F-A201-BA6904E268E3}">
          <p14:sldIdLst>
            <p14:sldId id="257"/>
            <p14:sldId id="326"/>
            <p14:sldId id="311"/>
            <p14:sldId id="258"/>
            <p14:sldId id="310"/>
            <p14:sldId id="347"/>
            <p14:sldId id="348"/>
            <p14:sldId id="259"/>
            <p14:sldId id="312"/>
            <p14:sldId id="262"/>
            <p14:sldId id="264"/>
          </p14:sldIdLst>
        </p14:section>
        <p14:section name="Query Decorrelation" id="{A4AC87F0-A4D6-514A-BD41-ECD84E42C24D}">
          <p14:sldIdLst>
            <p14:sldId id="266"/>
            <p14:sldId id="313"/>
            <p14:sldId id="319"/>
            <p14:sldId id="320"/>
            <p14:sldId id="321"/>
            <p14:sldId id="349"/>
            <p14:sldId id="271"/>
            <p14:sldId id="290"/>
            <p14:sldId id="307"/>
            <p14:sldId id="322"/>
            <p14:sldId id="308"/>
            <p14:sldId id="350"/>
            <p14:sldId id="276"/>
            <p14:sldId id="277"/>
            <p14:sldId id="324"/>
            <p14:sldId id="280"/>
            <p14:sldId id="351"/>
            <p14:sldId id="298"/>
            <p14:sldId id="299"/>
            <p14:sldId id="297"/>
            <p14:sldId id="300"/>
            <p14:sldId id="358"/>
            <p14:sldId id="302"/>
            <p14:sldId id="352"/>
            <p14:sldId id="286"/>
            <p14:sldId id="304"/>
            <p14:sldId id="305"/>
            <p14:sldId id="335"/>
            <p14:sldId id="353"/>
            <p14:sldId id="294"/>
            <p14:sldId id="296"/>
            <p14:sldId id="328"/>
            <p14:sldId id="354"/>
            <p14:sldId id="355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532"/>
    <a:srgbClr val="6280A6"/>
    <a:srgbClr val="394B60"/>
    <a:srgbClr val="8EFF49"/>
    <a:srgbClr val="C8F2D1"/>
    <a:srgbClr val="B5E7F2"/>
    <a:srgbClr val="FFAFF5"/>
    <a:srgbClr val="A90DB9"/>
    <a:srgbClr val="EB1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54" autoAdjust="0"/>
  </p:normalViewPr>
  <p:slideViewPr>
    <p:cSldViewPr snapToGrid="0" snapToObjects="1">
      <p:cViewPr>
        <p:scale>
          <a:sx n="80" d="100"/>
          <a:sy n="80" d="100"/>
        </p:scale>
        <p:origin x="-18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FF986-2CA8-DA42-A028-D42EAD2CA9A3}" type="datetime1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3D032-3C3E-DD44-B253-E13322D7B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3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B2B98-138B-5742-AB82-2A8602E5B7F3}" type="datetime1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50EEC-F9F5-6849-B168-CBCA22CC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5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dirty="0" smtClean="0"/>
              <a:t>Describe</a:t>
            </a:r>
            <a:r>
              <a:rPr lang="en-US" b="1" baseline="0" dirty="0" smtClean="0"/>
              <a:t> query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Describe outer reference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Query</a:t>
            </a:r>
            <a:r>
              <a:rPr lang="en-US" b="1" baseline="0" dirty="0" smtClean="0"/>
              <a:t> suggests an execution plan</a:t>
            </a:r>
          </a:p>
          <a:p>
            <a:r>
              <a:rPr lang="en-US" b="1" baseline="0" dirty="0" smtClean="0"/>
              <a:t>PAAT query plan covered by </a:t>
            </a:r>
            <a:r>
              <a:rPr lang="en-US" b="1" baseline="0" dirty="0" err="1" smtClean="0"/>
              <a:t>Selinger</a:t>
            </a:r>
            <a:r>
              <a:rPr lang="en-US" b="1" baseline="0" dirty="0" smtClean="0"/>
              <a:t> in 1979</a:t>
            </a:r>
          </a:p>
          <a:p>
            <a:r>
              <a:rPr lang="en-US" b="1" dirty="0" smtClean="0"/>
              <a:t>Describe the query plan</a:t>
            </a:r>
          </a:p>
          <a:p>
            <a:r>
              <a:rPr lang="en-US" b="1" dirty="0" err="1" smtClean="0"/>
              <a:t>Subplan</a:t>
            </a:r>
            <a:r>
              <a:rPr lang="en-US" b="1" dirty="0" smtClean="0"/>
              <a:t> executed </a:t>
            </a:r>
            <a:r>
              <a:rPr lang="en-US" b="1" baseline="0" dirty="0" smtClean="0"/>
              <a:t> </a:t>
            </a:r>
            <a:r>
              <a:rPr lang="en-US" b="1" dirty="0" smtClean="0"/>
              <a:t>once for every nation</a:t>
            </a:r>
          </a:p>
          <a:p>
            <a:r>
              <a:rPr lang="en-US" b="1" dirty="0" err="1" smtClean="0"/>
              <a:t>Subplan</a:t>
            </a:r>
            <a:r>
              <a:rPr lang="en-US" b="1" baseline="0" dirty="0" smtClean="0"/>
              <a:t> involves join over large relations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8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1. Aggregation over nation groups</a:t>
            </a:r>
            <a:endParaRPr lang="en-US" b="1" baseline="0" dirty="0" smtClean="0"/>
          </a:p>
          <a:p>
            <a:r>
              <a:rPr lang="en-US" b="1" baseline="0" dirty="0" smtClean="0"/>
              <a:t>2. Why Left Outer Join</a:t>
            </a:r>
          </a:p>
          <a:p>
            <a:r>
              <a:rPr lang="en-US" b="1" baseline="0" dirty="0" smtClean="0"/>
              <a:t>3. Query is executed only once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8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1. Both execution</a:t>
            </a:r>
            <a:r>
              <a:rPr lang="en-US" b="1" baseline="0" dirty="0" smtClean="0"/>
              <a:t> plan semantically equivalent</a:t>
            </a:r>
          </a:p>
          <a:p>
            <a:r>
              <a:rPr lang="en-US" b="1" baseline="0" dirty="0" smtClean="0"/>
              <a:t>2. Compiler can decide which plan is best to execute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Approach</a:t>
            </a:r>
          </a:p>
          <a:p>
            <a:r>
              <a:rPr lang="en-US" b="1" dirty="0" smtClean="0"/>
              <a:t>Papers</a:t>
            </a:r>
          </a:p>
          <a:p>
            <a:r>
              <a:rPr lang="en-US" b="1" dirty="0" smtClean="0"/>
              <a:t>Benefit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03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/>
              <a:t>Approach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/>
              <a:t>Papers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err="1" smtClean="0"/>
              <a:t>Guravannavar</a:t>
            </a:r>
            <a:r>
              <a:rPr lang="en-US" sz="1100" b="1" baseline="0" dirty="0" smtClean="0"/>
              <a:t> made PL/SQL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baseline="0" dirty="0" err="1" smtClean="0"/>
              <a:t>Chavan</a:t>
            </a:r>
            <a:r>
              <a:rPr lang="en-US" sz="1100" b="1" baseline="0" dirty="0" smtClean="0"/>
              <a:t> extended to Java</a:t>
            </a:r>
            <a:endParaRPr lang="en-US" sz="1100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/>
              <a:t>Benefit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Loop</a:t>
            </a:r>
            <a:r>
              <a:rPr lang="en-US" b="1" baseline="0" dirty="0" smtClean="0"/>
              <a:t> is split in three sections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36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dirty="0" smtClean="0"/>
              <a:t>Reports for</a:t>
            </a:r>
            <a:r>
              <a:rPr lang="en-US" sz="1800" b="1" i="0" baseline="0" dirty="0" smtClean="0"/>
              <a:t> analyzing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baseline="0" dirty="0" smtClean="0"/>
              <a:t>Example given is </a:t>
            </a:r>
            <a:r>
              <a:rPr lang="en-US" sz="1800" b="1" i="0" baseline="0" dirty="0" err="1" smtClean="0"/>
              <a:t>facebook</a:t>
            </a:r>
            <a:r>
              <a:rPr lang="en-US" sz="1800" b="1" i="0" baseline="0" dirty="0" smtClean="0"/>
              <a:t>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baseline="0" dirty="0" smtClean="0"/>
              <a:t>Complex visuals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baseline="0" dirty="0" smtClean="0"/>
              <a:t>Large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baseline="0" dirty="0" smtClean="0"/>
              <a:t>Short latency</a:t>
            </a:r>
            <a:endParaRPr lang="en-US" sz="1800" b="1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9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4361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Subquery</a:t>
            </a:r>
            <a:r>
              <a:rPr lang="en-US" b="1" dirty="0" smtClean="0"/>
              <a:t> returns a list =&gt; invalid SQL</a:t>
            </a:r>
          </a:p>
          <a:p>
            <a:r>
              <a:rPr lang="en-US" b="1" dirty="0" smtClean="0"/>
              <a:t>FORWARD</a:t>
            </a:r>
            <a:r>
              <a:rPr lang="en-US" b="1" baseline="0" dirty="0" smtClean="0"/>
              <a:t> semi structured algebra allows SAAT processing</a:t>
            </a:r>
          </a:p>
          <a:p>
            <a:r>
              <a:rPr lang="en-US" b="1" dirty="0" smtClean="0"/>
              <a:t>Result is</a:t>
            </a:r>
            <a:r>
              <a:rPr lang="en-US" b="1" baseline="0" dirty="0" smtClean="0"/>
              <a:t> a tree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40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Java program</a:t>
            </a:r>
            <a:r>
              <a:rPr lang="en-US" b="1" baseline="0" dirty="0" smtClean="0"/>
              <a:t> for example 2 is too long</a:t>
            </a:r>
            <a:endParaRPr lang="en-US" b="1" dirty="0" smtClean="0"/>
          </a:p>
          <a:p>
            <a:r>
              <a:rPr lang="en-US" b="1" dirty="0" smtClean="0"/>
              <a:t>Query Batching requires a scalar</a:t>
            </a:r>
            <a:r>
              <a:rPr lang="en-US" b="1" baseline="0" dirty="0" smtClean="0"/>
              <a:t> query</a:t>
            </a:r>
          </a:p>
          <a:p>
            <a:r>
              <a:rPr lang="en-US" b="1" baseline="0" dirty="0" smtClean="0"/>
              <a:t>Query Synthesis identifies relational algebra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9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0.</a:t>
            </a:r>
            <a:r>
              <a:rPr lang="en-US" b="1" baseline="0" dirty="0" smtClean="0"/>
              <a:t> Other approach to query nested data</a:t>
            </a:r>
          </a:p>
          <a:p>
            <a:pPr marL="0" indent="0">
              <a:buNone/>
            </a:pPr>
            <a:r>
              <a:rPr lang="en-US" b="1" baseline="0" dirty="0" smtClean="0"/>
              <a:t>Query statements not strings</a:t>
            </a:r>
          </a:p>
          <a:p>
            <a:pPr marL="0" indent="0">
              <a:buNone/>
            </a:pPr>
            <a:r>
              <a:rPr lang="en-US" b="1" baseline="0" dirty="0" smtClean="0"/>
              <a:t>Diff with ORM: target not only relational</a:t>
            </a:r>
            <a:endParaRPr lang="en-US" b="1" dirty="0" smtClean="0"/>
          </a:p>
          <a:p>
            <a:pPr marL="228600" indent="-228600">
              <a:buAutoNum type="arabicPeriod"/>
            </a:pPr>
            <a:r>
              <a:rPr lang="en-US" b="1" dirty="0" smtClean="0"/>
              <a:t>Approach</a:t>
            </a:r>
          </a:p>
          <a:p>
            <a:pPr marL="228600" indent="-228600">
              <a:buAutoNum type="arabicPeriod"/>
            </a:pPr>
            <a:r>
              <a:rPr lang="en-US" b="1" dirty="0" smtClean="0"/>
              <a:t>Architecture</a:t>
            </a:r>
          </a:p>
          <a:p>
            <a:pPr marL="228600" indent="-228600">
              <a:buAutoNum type="arabicPeriod"/>
            </a:pPr>
            <a:r>
              <a:rPr lang="en-US" b="1" dirty="0" smtClean="0"/>
              <a:t>Benefits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00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6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Declarative specification for Java programs semantically equivalent to semi-structured queries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200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Application based on TPC-H data</a:t>
            </a:r>
          </a:p>
          <a:p>
            <a:pPr marL="0" indent="0">
              <a:buNone/>
            </a:pPr>
            <a:r>
              <a:rPr lang="en-US" b="1" dirty="0" smtClean="0"/>
              <a:t>Describe</a:t>
            </a:r>
            <a:r>
              <a:rPr lang="en-US" b="1" baseline="0" dirty="0" smtClean="0"/>
              <a:t> schema keys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Architecture</a:t>
            </a:r>
            <a:r>
              <a:rPr lang="en-US" b="1" baseline="0" dirty="0" smtClean="0"/>
              <a:t> is common across all languages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Each layer</a:t>
            </a:r>
            <a:r>
              <a:rPr lang="en-US" b="1" baseline="0" dirty="0" smtClean="0"/>
              <a:t> on different machine</a:t>
            </a:r>
            <a:endParaRPr lang="en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Architecture</a:t>
            </a:r>
            <a:r>
              <a:rPr lang="en-US" b="1" baseline="0" dirty="0" smtClean="0"/>
              <a:t> is common across all languages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Each layer</a:t>
            </a:r>
            <a:r>
              <a:rPr lang="en-US" b="1" baseline="0" dirty="0" smtClean="0"/>
              <a:t> on different machine</a:t>
            </a:r>
            <a:endParaRPr lang="en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List of selected nations</a:t>
            </a:r>
          </a:p>
          <a:p>
            <a:r>
              <a:rPr lang="en-US" b="1" baseline="0" dirty="0" smtClean="0"/>
              <a:t>Describe Query 1</a:t>
            </a:r>
          </a:p>
          <a:p>
            <a:r>
              <a:rPr lang="en-US" b="1" baseline="0" dirty="0" smtClean="0"/>
              <a:t>For loop</a:t>
            </a:r>
          </a:p>
          <a:p>
            <a:r>
              <a:rPr lang="en-US" b="1" baseline="0" dirty="0" smtClean="0"/>
              <a:t>Line 9 : parameter setting</a:t>
            </a:r>
          </a:p>
          <a:p>
            <a:r>
              <a:rPr lang="en-US" b="1" baseline="0" dirty="0" smtClean="0"/>
              <a:t>Line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4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network</a:t>
            </a:r>
            <a:r>
              <a:rPr lang="en-US" baseline="0" dirty="0" smtClean="0"/>
              <a:t> round trip causes an extra delay.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6854-5E67-7E47-9FCA-4C1ED9E885D9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8D79-E975-BA4A-970C-40CB7E761B9E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1834-1A4F-E346-80AC-AB2BE5EF2AB4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473C1148-AEF0-A24B-9907-ECF81E33F2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8191-F7BB-394D-9DB8-8724774561F4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F4FB-9D34-3C43-8668-15F9666D6734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04A4-89F7-B649-B052-5DDE50BB71DB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F8F-D16D-C143-A8BF-87BFA3427562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141-1FB1-604B-A318-AF3EE40AF86A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E87-AB05-354A-9C82-961FCBFB1E90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73FB-B772-1541-8C11-E23F44E844EC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FD9D-1302-184F-942A-2E2E048CB4D4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FF7C6A-EB28-BB4F-93D9-C90CF563E410}" type="datetime2">
              <a:rPr lang="en-US" smtClean="0"/>
              <a:t>Tuesday, December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473C1148-AEF0-A24B-9907-ECF81E33F2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emf"/><Relationship Id="rId14" Type="http://schemas.openxmlformats.org/officeDocument/2006/relationships/image" Target="../media/image11.emf"/><Relationship Id="rId15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13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8" Type="http://schemas.openxmlformats.org/officeDocument/2006/relationships/image" Target="../media/image24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8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Holistic Query </a:t>
            </a:r>
            <a:r>
              <a:rPr lang="en" sz="4800" dirty="0" smtClean="0"/>
              <a:t>Optimization</a:t>
            </a:r>
            <a:r>
              <a:rPr lang="en-US" sz="4800" dirty="0" smtClean="0"/>
              <a:t> for Analytics Applications</a:t>
            </a:r>
            <a:endParaRPr lang="e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Jules Testard Research Exam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73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b="1" dirty="0" smtClean="0"/>
              <a:t>Database applications perform poorly due to </a:t>
            </a:r>
            <a:endParaRPr lang="en-US" sz="2200" b="1" dirty="0"/>
          </a:p>
          <a:p>
            <a:pPr marL="804863" lvl="1" indent="-457200">
              <a:buFont typeface="Arial"/>
              <a:buChar char="•"/>
            </a:pPr>
            <a:r>
              <a:rPr lang="en-US" sz="2200" dirty="0" smtClean="0"/>
              <a:t>Invoking queries </a:t>
            </a:r>
            <a:r>
              <a:rPr lang="en-US" sz="2200" dirty="0" smtClean="0">
                <a:solidFill>
                  <a:srgbClr val="FF0000"/>
                </a:solidFill>
              </a:rPr>
              <a:t>repeatedly</a:t>
            </a:r>
            <a:r>
              <a:rPr lang="en-US" sz="2200" dirty="0" smtClean="0"/>
              <a:t> (with different parameters)</a:t>
            </a:r>
          </a:p>
          <a:p>
            <a:pPr marL="804863" lvl="1" indent="-457200">
              <a:buFont typeface="Arial"/>
              <a:buChar char="•"/>
            </a:pPr>
            <a:endParaRPr lang="en-US" sz="2200" dirty="0" smtClean="0"/>
          </a:p>
          <a:p>
            <a:pPr marL="0" indent="347663">
              <a:buFont typeface="Arial"/>
              <a:buChar char="•"/>
            </a:pPr>
            <a:r>
              <a:rPr lang="en-US" sz="2200" b="1" dirty="0" smtClean="0"/>
              <a:t>Naïve execution of application is inefficient because of</a:t>
            </a:r>
          </a:p>
          <a:p>
            <a:pPr marL="804863" lvl="1" indent="-4572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Network round-trip delays</a:t>
            </a:r>
            <a:r>
              <a:rPr lang="en-US" sz="2200" dirty="0" smtClean="0"/>
              <a:t> caused by high query volume</a:t>
            </a:r>
            <a:endParaRPr lang="en-US" sz="2200" dirty="0"/>
          </a:p>
          <a:p>
            <a:pPr marL="804863" lvl="1" indent="-457200">
              <a:buFont typeface="Arial"/>
              <a:buChar char="•"/>
            </a:pPr>
            <a:r>
              <a:rPr lang="en-US" sz="2200" dirty="0" smtClean="0"/>
              <a:t>Same database relations are </a:t>
            </a:r>
            <a:r>
              <a:rPr lang="en-US" sz="2200" dirty="0" smtClean="0">
                <a:solidFill>
                  <a:srgbClr val="FF0000"/>
                </a:solidFill>
              </a:rPr>
              <a:t>scanned over and over</a:t>
            </a:r>
            <a:r>
              <a:rPr lang="en-US" sz="2200" dirty="0" smtClean="0"/>
              <a:t> (increases disk I/O)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287338" lvl="1" indent="339725">
              <a:buFont typeface="Arial"/>
              <a:buChar char="•"/>
              <a:tabLst>
                <a:tab pos="228600" algn="l"/>
                <a:tab pos="398463" algn="l"/>
              </a:tabLst>
            </a:pPr>
            <a:endParaRPr lang="en-US" sz="2000" dirty="0"/>
          </a:p>
          <a:p>
            <a:pPr marL="804863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10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6734" y="4478361"/>
            <a:ext cx="7315200" cy="1007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This problem cannot be fixed by the database query </a:t>
            </a:r>
            <a:r>
              <a:rPr lang="en-US" dirty="0" smtClean="0">
                <a:solidFill>
                  <a:srgbClr val="000000"/>
                </a:solidFill>
              </a:rPr>
              <a:t>compiler alone. </a:t>
            </a:r>
            <a:r>
              <a:rPr lang="en-US" dirty="0">
                <a:solidFill>
                  <a:srgbClr val="000000"/>
                </a:solidFill>
              </a:rPr>
              <a:t>The problem is the way queries are </a:t>
            </a:r>
            <a:r>
              <a:rPr lang="en-US" dirty="0" smtClean="0">
                <a:solidFill>
                  <a:srgbClr val="000000"/>
                </a:solidFill>
              </a:rPr>
              <a:t>invoked </a:t>
            </a:r>
            <a:r>
              <a:rPr lang="en-US" dirty="0">
                <a:solidFill>
                  <a:srgbClr val="000000"/>
                </a:solidFill>
              </a:rPr>
              <a:t>from the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56734" y="5671608"/>
            <a:ext cx="7315200" cy="10078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Research Question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Helvetica"/>
              </a:rPr>
              <a:t>How can web applications answer analytical queries more efficiently than using the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Helvetica"/>
              </a:rPr>
              <a:t>parameter-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Helvetica"/>
              </a:rPr>
              <a:t>at-a-time technique?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The Problem : </a:t>
            </a:r>
          </a:p>
          <a:p>
            <a:pPr marL="1017270" lvl="1" indent="-514350"/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Parameter-at-a-time Execution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b="1" dirty="0" smtClean="0"/>
              <a:t>Existing solution within</a:t>
            </a:r>
            <a:r>
              <a:rPr lang="en-US" sz="3000" b="1" dirty="0" smtClean="0">
                <a:solidFill>
                  <a:schemeClr val="tx1"/>
                </a:solidFill>
              </a:rPr>
              <a:t> database systems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/>
              <a:t>New solutions for web applications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1017270" lvl="1" indent="-514350">
              <a:buClrTx/>
            </a:pPr>
            <a:r>
              <a:rPr lang="en-US" sz="2600" dirty="0">
                <a:solidFill>
                  <a:schemeClr val="tx1"/>
                </a:solidFill>
              </a:rPr>
              <a:t>Declarative </a:t>
            </a:r>
            <a:r>
              <a:rPr lang="en-US" sz="2600" dirty="0" smtClean="0">
                <a:solidFill>
                  <a:schemeClr val="tx1"/>
                </a:solidFill>
              </a:rPr>
              <a:t>Web Application Framework</a:t>
            </a: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chemeClr val="tx1"/>
                </a:solidFill>
              </a:rPr>
              <a:t>Rewriting </a:t>
            </a:r>
            <a:r>
              <a:rPr lang="en-US" sz="2600" dirty="0" smtClean="0"/>
              <a:t>queries into batched form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chemeClr val="tx1"/>
                </a:solidFill>
              </a:rPr>
              <a:t>Query Synthesis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Beyond SQL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Conclusion &amp; Future Directions</a:t>
            </a:r>
            <a:endParaRPr lang="en" sz="3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931797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Parameter-at-a-time Execution (PAAT)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3400" y="2646165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SN.nation_key</a:t>
            </a:r>
            <a:r>
              <a:rPr lang="en-US" i="1" dirty="0" smtClean="0"/>
              <a:t> refers </a:t>
            </a:r>
            <a:r>
              <a:rPr lang="en-US" i="1" dirty="0"/>
              <a:t>to the </a:t>
            </a:r>
            <a:r>
              <a:rPr lang="en-US" i="1" dirty="0" smtClean="0"/>
              <a:t>SN </a:t>
            </a:r>
            <a:r>
              <a:rPr lang="en-US" i="1" dirty="0"/>
              <a:t>relation from the outer query, we call it an </a:t>
            </a:r>
            <a:r>
              <a:rPr lang="en-US" b="1" i="1" dirty="0">
                <a:solidFill>
                  <a:srgbClr val="0000FF"/>
                </a:solidFill>
              </a:rPr>
              <a:t>outer reference</a:t>
            </a:r>
            <a:r>
              <a:rPr lang="en-US" i="1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1820" y="1931818"/>
            <a:ext cx="4051300" cy="2800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-Bold"/>
              </a:rPr>
              <a:t>QUERY 1 using </a:t>
            </a:r>
            <a:r>
              <a:rPr lang="en-US" sz="1600" b="1" dirty="0">
                <a:solidFill>
                  <a:schemeClr val="tx1"/>
                </a:solidFill>
                <a:latin typeface="Courier-Bold"/>
              </a:rPr>
              <a:t>P</a:t>
            </a:r>
            <a:r>
              <a:rPr lang="en-US" sz="1600" b="1" dirty="0" smtClean="0">
                <a:solidFill>
                  <a:schemeClr val="tx1"/>
                </a:solidFill>
                <a:latin typeface="Courier-Bold"/>
              </a:rPr>
              <a:t>AAT :</a:t>
            </a:r>
          </a:p>
          <a:p>
            <a:r>
              <a:rPr lang="en-US" sz="1600" dirty="0">
                <a:solidFill>
                  <a:prstClr val="black"/>
                </a:solidFill>
                <a:latin typeface="Courier-Bold"/>
              </a:rPr>
              <a:t>1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  SELECT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sn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name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2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o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total_price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3</a:t>
            </a:r>
            <a:r>
              <a:rPr lang="en-US" sz="1600" b="1" dirty="0">
                <a:solidFill>
                  <a:prstClr val="black"/>
                </a:solidFill>
                <a:latin typeface="Courier-Bold"/>
              </a:rPr>
              <a:t>  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sumTotal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4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Orders o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Customers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c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5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o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cust_ref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6</a:t>
            </a:r>
            <a:r>
              <a:rPr lang="en-US" sz="1600" b="1" dirty="0">
                <a:solidFill>
                  <a:prstClr val="black"/>
                </a:solidFill>
                <a:latin typeface="Courier-Bold"/>
              </a:rPr>
              <a:t>      </a:t>
            </a:r>
            <a:r>
              <a:rPr lang="en-US" sz="16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cust_key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7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AND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nation_ref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8      </a:t>
            </a:r>
            <a:r>
              <a:rPr lang="en-US" sz="1600" b="1" dirty="0" err="1">
                <a:solidFill>
                  <a:srgbClr val="0000FF"/>
                </a:solidFill>
                <a:latin typeface="Courier-Bold"/>
              </a:rPr>
              <a:t>sn.nation_key</a:t>
            </a:r>
            <a:endParaRPr lang="en-US" sz="1600" b="1" dirty="0">
              <a:solidFill>
                <a:srgbClr val="0000FF"/>
              </a:solidFill>
              <a:latin typeface="Courier-Bold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9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  ) </a:t>
            </a:r>
            <a:r>
              <a:rPr lang="en-US" sz="1600" dirty="0">
                <a:solidFill>
                  <a:srgbClr val="292934"/>
                </a:solidFill>
                <a:latin typeface="Courier"/>
              </a:rPr>
              <a:t>as </a:t>
            </a:r>
            <a:r>
              <a:rPr lang="en-US" sz="1600" dirty="0" err="1">
                <a:solidFill>
                  <a:srgbClr val="292934"/>
                </a:solidFill>
                <a:latin typeface="Courier"/>
              </a:rPr>
              <a:t>sumTotal</a:t>
            </a:r>
            <a:endParaRPr lang="en-US" sz="1600" dirty="0">
              <a:solidFill>
                <a:srgbClr val="292934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10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 FROM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SelectedNations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sn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1120" y="1492250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Query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12</a:t>
            </a:fld>
            <a:endParaRPr lang="en-US"/>
          </a:p>
        </p:txBody>
      </p:sp>
      <p:sp>
        <p:nvSpPr>
          <p:cNvPr id="8" name="Shape 76"/>
          <p:cNvSpPr txBox="1"/>
          <p:nvPr/>
        </p:nvSpPr>
        <p:spPr>
          <a:xfrm>
            <a:off x="7456534" y="397335"/>
            <a:ext cx="1805999" cy="52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[Selinger </a:t>
            </a:r>
            <a:r>
              <a:rPr lang="en-US" b="1" dirty="0" smtClean="0"/>
              <a:t>et.</a:t>
            </a:r>
            <a:r>
              <a:rPr lang="en" b="1" dirty="0" smtClean="0"/>
              <a:t> </a:t>
            </a:r>
            <a:r>
              <a:rPr lang="en" b="1" dirty="0"/>
              <a:t>al 1979]</a:t>
            </a:r>
          </a:p>
        </p:txBody>
      </p:sp>
    </p:spTree>
    <p:extLst>
      <p:ext uri="{BB962C8B-B14F-4D97-AF65-F5344CB8AC3E}">
        <p14:creationId xmlns:p14="http://schemas.microsoft.com/office/powerpoint/2010/main" val="289027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Parameter-at-a-time Execution (PAAT)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2320" y="4978400"/>
            <a:ext cx="361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Subplan</a:t>
            </a:r>
            <a:r>
              <a:rPr lang="en-US" dirty="0" smtClean="0"/>
              <a:t> is executed once for </a:t>
            </a:r>
            <a:r>
              <a:rPr lang="en-US" b="1" dirty="0" smtClean="0">
                <a:solidFill>
                  <a:srgbClr val="FF0000"/>
                </a:solidFill>
              </a:rPr>
              <a:t>every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outer reference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Subplan</a:t>
            </a:r>
            <a:r>
              <a:rPr lang="en-US" dirty="0" smtClean="0"/>
              <a:t> involves join over large relations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91820" y="1931818"/>
            <a:ext cx="4051300" cy="2800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ourier-Bold"/>
              </a:rPr>
              <a:t>QUERY 1 </a:t>
            </a:r>
            <a:r>
              <a:rPr lang="en-US" sz="1600" b="1" dirty="0" smtClean="0">
                <a:solidFill>
                  <a:schemeClr val="tx1"/>
                </a:solidFill>
                <a:latin typeface="Courier-Bold"/>
              </a:rPr>
              <a:t>using PAAT :</a:t>
            </a:r>
            <a:endParaRPr lang="en-US" sz="1600" b="1" dirty="0" smtClean="0">
              <a:solidFill>
                <a:srgbClr val="6B0001"/>
              </a:solidFill>
              <a:latin typeface="Courier-Bold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-Bold"/>
              </a:rPr>
              <a:t>1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  SELECT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sn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name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2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o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total_price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3</a:t>
            </a:r>
            <a:r>
              <a:rPr lang="en-US" sz="1600" b="1" dirty="0">
                <a:solidFill>
                  <a:prstClr val="black"/>
                </a:solidFill>
                <a:latin typeface="Courier-Bold"/>
              </a:rPr>
              <a:t>  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sumTotal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4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Orders o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Customers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c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5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o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cust_ref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6</a:t>
            </a:r>
            <a:r>
              <a:rPr lang="en-US" sz="1600" b="1" dirty="0">
                <a:solidFill>
                  <a:prstClr val="black"/>
                </a:solidFill>
                <a:latin typeface="Courier-Bold"/>
              </a:rPr>
              <a:t>      </a:t>
            </a:r>
            <a:r>
              <a:rPr lang="en-US" sz="16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cust_key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7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AND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nation_ref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8      </a:t>
            </a:r>
            <a:r>
              <a:rPr lang="en-US" sz="1600" b="1" dirty="0" err="1">
                <a:solidFill>
                  <a:srgbClr val="0000FF"/>
                </a:solidFill>
                <a:latin typeface="Courier-Bold"/>
              </a:rPr>
              <a:t>sn.nation_key</a:t>
            </a:r>
            <a:endParaRPr lang="en-US" sz="1600" b="1" dirty="0">
              <a:solidFill>
                <a:srgbClr val="0000FF"/>
              </a:solidFill>
              <a:latin typeface="Courier-Bold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9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  ) </a:t>
            </a:r>
            <a:r>
              <a:rPr lang="en-US" sz="1600" dirty="0">
                <a:solidFill>
                  <a:srgbClr val="292934"/>
                </a:solidFill>
                <a:latin typeface="Courier"/>
              </a:rPr>
              <a:t>as </a:t>
            </a:r>
            <a:r>
              <a:rPr lang="en-US" sz="1600" dirty="0" err="1">
                <a:solidFill>
                  <a:srgbClr val="292934"/>
                </a:solidFill>
                <a:latin typeface="Courier"/>
              </a:rPr>
              <a:t>sumTotal</a:t>
            </a:r>
            <a:endParaRPr lang="en-US" sz="1600" dirty="0">
              <a:solidFill>
                <a:srgbClr val="292934"/>
              </a:solidFill>
              <a:latin typeface="Courier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10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 FROM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SelectedNations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sn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41120" y="1492250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Query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6416" y="1512054"/>
            <a:ext cx="22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AAT Query Plan</a:t>
            </a:r>
            <a:endParaRPr lang="en-US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5690902" y="1999929"/>
            <a:ext cx="3161778" cy="4501625"/>
            <a:chOff x="5690902" y="1999929"/>
            <a:chExt cx="3161778" cy="4501625"/>
          </a:xfrm>
        </p:grpSpPr>
        <p:sp>
          <p:nvSpPr>
            <p:cNvPr id="25" name="Rectangle 24"/>
            <p:cNvSpPr/>
            <p:nvPr/>
          </p:nvSpPr>
          <p:spPr>
            <a:xfrm>
              <a:off x="5992075" y="3899102"/>
              <a:ext cx="2860605" cy="260245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2469" y="6081592"/>
              <a:ext cx="941853" cy="25859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8725" y="5624374"/>
              <a:ext cx="657107" cy="2585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9170" y="4974435"/>
              <a:ext cx="1555152" cy="24825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11" idx="0"/>
              <a:endCxn id="12" idx="2"/>
            </p:cNvCxnSpPr>
            <p:nvPr/>
          </p:nvCxnSpPr>
          <p:spPr>
            <a:xfrm flipV="1">
              <a:off x="6627279" y="5222689"/>
              <a:ext cx="1029467" cy="401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3471" y="4437213"/>
              <a:ext cx="2146549" cy="28962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2" idx="0"/>
              <a:endCxn id="17" idx="2"/>
            </p:cNvCxnSpPr>
            <p:nvPr/>
          </p:nvCxnSpPr>
          <p:spPr>
            <a:xfrm flipV="1">
              <a:off x="7656746" y="4726842"/>
              <a:ext cx="0" cy="247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7006" y="4101771"/>
              <a:ext cx="799480" cy="124127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17" idx="0"/>
              <a:endCxn id="20" idx="2"/>
            </p:cNvCxnSpPr>
            <p:nvPr/>
          </p:nvCxnSpPr>
          <p:spPr>
            <a:xfrm flipV="1">
              <a:off x="7656746" y="4225898"/>
              <a:ext cx="0" cy="211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0902" y="3324944"/>
              <a:ext cx="1566104" cy="25859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92075" y="2616903"/>
              <a:ext cx="963757" cy="29997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73040" y="1999929"/>
              <a:ext cx="1401827" cy="2379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>
              <a:stCxn id="24" idx="0"/>
              <a:endCxn id="27" idx="2"/>
            </p:cNvCxnSpPr>
            <p:nvPr/>
          </p:nvCxnSpPr>
          <p:spPr>
            <a:xfrm flipV="1">
              <a:off x="6473954" y="2916876"/>
              <a:ext cx="0" cy="408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0"/>
              <a:endCxn id="28" idx="2"/>
            </p:cNvCxnSpPr>
            <p:nvPr/>
          </p:nvCxnSpPr>
          <p:spPr>
            <a:xfrm flipV="1">
              <a:off x="6473954" y="2237839"/>
              <a:ext cx="0" cy="37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25" idx="0"/>
              <a:endCxn id="27" idx="3"/>
            </p:cNvCxnSpPr>
            <p:nvPr/>
          </p:nvCxnSpPr>
          <p:spPr>
            <a:xfrm rot="16200000" flipV="1">
              <a:off x="6622999" y="3099723"/>
              <a:ext cx="1132212" cy="46654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38581" y="5624374"/>
              <a:ext cx="1600200" cy="203200"/>
            </a:xfrm>
            <a:prstGeom prst="rect">
              <a:avLst/>
            </a:prstGeom>
          </p:spPr>
        </p:pic>
        <p:cxnSp>
          <p:nvCxnSpPr>
            <p:cNvPr id="57" name="Straight Arrow Connector 56"/>
            <p:cNvCxnSpPr>
              <a:stCxn id="10" idx="0"/>
              <a:endCxn id="53" idx="2"/>
            </p:cNvCxnSpPr>
            <p:nvPr/>
          </p:nvCxnSpPr>
          <p:spPr>
            <a:xfrm flipH="1" flipV="1">
              <a:off x="7938681" y="5827574"/>
              <a:ext cx="24715" cy="2540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3" idx="0"/>
              <a:endCxn id="12" idx="2"/>
            </p:cNvCxnSpPr>
            <p:nvPr/>
          </p:nvCxnSpPr>
          <p:spPr>
            <a:xfrm flipH="1" flipV="1">
              <a:off x="7656746" y="5222689"/>
              <a:ext cx="281935" cy="401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hape 76"/>
          <p:cNvSpPr txBox="1"/>
          <p:nvPr/>
        </p:nvSpPr>
        <p:spPr>
          <a:xfrm>
            <a:off x="7456534" y="397335"/>
            <a:ext cx="1805999" cy="52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[Selinger </a:t>
            </a:r>
            <a:r>
              <a:rPr lang="en-US" b="1" dirty="0" smtClean="0"/>
              <a:t>et.</a:t>
            </a:r>
            <a:r>
              <a:rPr lang="en" b="1" dirty="0" smtClean="0"/>
              <a:t> </a:t>
            </a:r>
            <a:r>
              <a:rPr lang="en" b="1" dirty="0"/>
              <a:t>al 1979]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Set-at-a-time Execution (SAAT)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34950" y="1966048"/>
            <a:ext cx="479636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-Bold"/>
              </a:rPr>
              <a:t>QUERY </a:t>
            </a:r>
            <a:r>
              <a:rPr lang="en-US" b="1" dirty="0" smtClean="0">
                <a:solidFill>
                  <a:schemeClr val="tx1"/>
                </a:solidFill>
                <a:latin typeface="Courier-Bold"/>
              </a:rPr>
              <a:t>1 using SAAT :</a:t>
            </a:r>
            <a:endParaRPr lang="en-US" b="1" dirty="0" smtClean="0">
              <a:solidFill>
                <a:srgbClr val="6B0001"/>
              </a:solidFill>
              <a:latin typeface="Courier-Bold"/>
            </a:endParaRPr>
          </a:p>
          <a:p>
            <a:r>
              <a:rPr lang="en-US" dirty="0" smtClean="0">
                <a:solidFill>
                  <a:srgbClr val="292934"/>
                </a:solidFill>
                <a:latin typeface="Courier-Bold"/>
              </a:rPr>
              <a:t>1</a:t>
            </a:r>
            <a:r>
              <a:rPr lang="en-US" b="1" dirty="0" smtClean="0">
                <a:solidFill>
                  <a:srgbClr val="6B0001"/>
                </a:solidFill>
                <a:latin typeface="Courier-Bold"/>
              </a:rPr>
              <a:t> SELECT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endParaRPr lang="en-US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 smtClean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total_price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sumTotal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292934"/>
                </a:solidFill>
                <a:latin typeface="Courier-Bold"/>
              </a:rPr>
              <a:t>3</a:t>
            </a:r>
            <a:r>
              <a:rPr lang="en-US" b="1" dirty="0" smtClean="0">
                <a:solidFill>
                  <a:srgbClr val="6B0001"/>
                </a:solidFill>
                <a:latin typeface="Courier-Bold"/>
              </a:rPr>
              <a:t> FROM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SN</a:t>
            </a:r>
          </a:p>
          <a:p>
            <a:r>
              <a:rPr lang="en-US" dirty="0" smtClean="0">
                <a:solidFill>
                  <a:srgbClr val="292934"/>
                </a:solidFill>
                <a:latin typeface="Courier-Bold"/>
              </a:rPr>
              <a:t>4</a:t>
            </a:r>
            <a:r>
              <a:rPr lang="en-US" b="1" dirty="0" smtClean="0">
                <a:solidFill>
                  <a:srgbClr val="6B0001"/>
                </a:solidFill>
                <a:latin typeface="Courier-Bold"/>
              </a:rPr>
              <a:t> LEFT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Customers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C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urier"/>
              </a:rPr>
              <a:t>5   </a:t>
            </a:r>
            <a:r>
              <a:rPr lang="pt-BR" b="1" dirty="0" smtClean="0">
                <a:solidFill>
                  <a:srgbClr val="6B0001"/>
                </a:solidFill>
                <a:latin typeface="Courier-Bold"/>
              </a:rPr>
              <a:t>JOIN</a:t>
            </a:r>
            <a:r>
              <a:rPr lang="pt-BR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Orders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O </a:t>
            </a:r>
          </a:p>
          <a:p>
            <a:r>
              <a:rPr lang="pt-BR" dirty="0" smtClean="0">
                <a:solidFill>
                  <a:srgbClr val="000000"/>
                </a:solidFill>
                <a:latin typeface="Courier"/>
              </a:rPr>
              <a:t>6    </a:t>
            </a:r>
            <a:r>
              <a:rPr lang="pt-BR" b="1" dirty="0" smtClean="0">
                <a:solidFill>
                  <a:srgbClr val="6B0001"/>
                </a:solidFill>
                <a:latin typeface="Courier-Bold"/>
              </a:rPr>
              <a:t>ON</a:t>
            </a:r>
            <a:r>
              <a:rPr lang="pt-BR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pt-BR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cust_ref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pt-BR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cust_key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)</a:t>
            </a:r>
            <a:endParaRPr lang="pt-BR" dirty="0">
              <a:solidFill>
                <a:srgbClr val="000000"/>
              </a:solidFill>
              <a:latin typeface="Courier"/>
            </a:endParaRPr>
          </a:p>
          <a:p>
            <a:r>
              <a:rPr lang="pt-BR" dirty="0" smtClean="0">
                <a:solidFill>
                  <a:srgbClr val="292934"/>
                </a:solidFill>
                <a:latin typeface="Courier-Bold"/>
              </a:rPr>
              <a:t>7</a:t>
            </a:r>
            <a:r>
              <a:rPr lang="pt-BR" b="1" dirty="0" smtClean="0">
                <a:solidFill>
                  <a:srgbClr val="6B0001"/>
                </a:solidFill>
                <a:latin typeface="Courier-Bold"/>
              </a:rPr>
              <a:t> ON</a:t>
            </a:r>
            <a:r>
              <a:rPr lang="pt-BR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pt-BR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pt-BR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nation_ref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pt-BR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nation_key</a:t>
            </a:r>
            <a:endParaRPr lang="pt-BR" dirty="0">
              <a:solidFill>
                <a:srgbClr val="000000"/>
              </a:solidFill>
              <a:latin typeface="Courier"/>
            </a:endParaRPr>
          </a:p>
          <a:p>
            <a:r>
              <a:rPr lang="pt-BR" dirty="0" smtClean="0">
                <a:solidFill>
                  <a:srgbClr val="292934"/>
                </a:solidFill>
                <a:latin typeface="Courier-Bold"/>
              </a:rPr>
              <a:t>8</a:t>
            </a:r>
            <a:r>
              <a:rPr lang="pt-BR" b="1" dirty="0" smtClean="0">
                <a:solidFill>
                  <a:srgbClr val="6B0001"/>
                </a:solidFill>
                <a:latin typeface="Courier-Bold"/>
              </a:rPr>
              <a:t> GROUP</a:t>
            </a:r>
            <a:r>
              <a:rPr lang="pt-BR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pt-BR" b="1" dirty="0">
                <a:solidFill>
                  <a:srgbClr val="6B0001"/>
                </a:solidFill>
                <a:latin typeface="Courier-Bold"/>
              </a:rPr>
              <a:t>BY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pt-BR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nation_key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pt-BR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;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2444" y="5216525"/>
            <a:ext cx="428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Query is executed </a:t>
            </a:r>
            <a:r>
              <a:rPr lang="en-US" b="1" dirty="0" smtClean="0">
                <a:solidFill>
                  <a:srgbClr val="008000"/>
                </a:solidFill>
              </a:rPr>
              <a:t>only once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orders from customers of a given nation are </a:t>
            </a:r>
            <a:r>
              <a:rPr lang="en-US" b="1" dirty="0" smtClean="0">
                <a:solidFill>
                  <a:srgbClr val="008000"/>
                </a:solidFill>
              </a:rPr>
              <a:t>in the same group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41120" y="1524000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Query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5010150" y="2209706"/>
            <a:ext cx="4184066" cy="4005496"/>
            <a:chOff x="5010150" y="2209706"/>
            <a:chExt cx="4184066" cy="4005496"/>
          </a:xfrm>
        </p:grpSpPr>
        <p:grpSp>
          <p:nvGrpSpPr>
            <p:cNvPr id="29" name="Group 28"/>
            <p:cNvGrpSpPr/>
            <p:nvPr/>
          </p:nvGrpSpPr>
          <p:grpSpPr>
            <a:xfrm>
              <a:off x="5010150" y="2738542"/>
              <a:ext cx="4184066" cy="3476660"/>
              <a:chOff x="4914900" y="2387600"/>
              <a:chExt cx="4184066" cy="347666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113" y="5605663"/>
                <a:ext cx="941853" cy="25859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355" y="5605663"/>
                <a:ext cx="657107" cy="25859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355" y="4879521"/>
                <a:ext cx="1555152" cy="248254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>
                <a:stCxn id="7" idx="0"/>
                <a:endCxn id="9" idx="2"/>
              </p:cNvCxnSpPr>
              <p:nvPr/>
            </p:nvCxnSpPr>
            <p:spPr>
              <a:xfrm flipV="1">
                <a:off x="7567909" y="5127775"/>
                <a:ext cx="449022" cy="477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0"/>
                <a:endCxn id="9" idx="2"/>
              </p:cNvCxnSpPr>
              <p:nvPr/>
            </p:nvCxnSpPr>
            <p:spPr>
              <a:xfrm flipH="1" flipV="1">
                <a:off x="8016931" y="5127775"/>
                <a:ext cx="611109" cy="477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6031" y="4122420"/>
                <a:ext cx="2120900" cy="279400"/>
              </a:xfrm>
              <a:prstGeom prst="rect">
                <a:avLst/>
              </a:prstGeom>
            </p:spPr>
          </p:pic>
          <p:cxnSp>
            <p:nvCxnSpPr>
              <p:cNvPr id="15" name="Straight Arrow Connector 14"/>
              <p:cNvCxnSpPr>
                <a:stCxn id="9" idx="0"/>
                <a:endCxn id="13" idx="2"/>
              </p:cNvCxnSpPr>
              <p:nvPr/>
            </p:nvCxnSpPr>
            <p:spPr>
              <a:xfrm flipH="1" flipV="1">
                <a:off x="6956481" y="4401820"/>
                <a:ext cx="1060450" cy="4777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43581" y="4995695"/>
                <a:ext cx="1612900" cy="279400"/>
              </a:xfrm>
              <a:prstGeom prst="rect">
                <a:avLst/>
              </a:prstGeom>
            </p:spPr>
          </p:pic>
          <p:cxnSp>
            <p:nvCxnSpPr>
              <p:cNvPr id="18" name="Straight Arrow Connector 17"/>
              <p:cNvCxnSpPr>
                <a:stCxn id="16" idx="0"/>
                <a:endCxn id="13" idx="2"/>
              </p:cNvCxnSpPr>
              <p:nvPr/>
            </p:nvCxnSpPr>
            <p:spPr>
              <a:xfrm flipV="1">
                <a:off x="6150031" y="4401820"/>
                <a:ext cx="806450" cy="5938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4900" y="3263900"/>
                <a:ext cx="4089400" cy="317500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>
                <a:stCxn id="13" idx="0"/>
                <a:endCxn id="20" idx="2"/>
              </p:cNvCxnSpPr>
              <p:nvPr/>
            </p:nvCxnSpPr>
            <p:spPr>
              <a:xfrm flipV="1">
                <a:off x="6956481" y="3581400"/>
                <a:ext cx="3119" cy="541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5700" y="2387600"/>
                <a:ext cx="1447800" cy="254000"/>
              </a:xfrm>
              <a:prstGeom prst="rect">
                <a:avLst/>
              </a:prstGeom>
            </p:spPr>
          </p:pic>
          <p:cxnSp>
            <p:nvCxnSpPr>
              <p:cNvPr id="27" name="Straight Arrow Connector 26"/>
              <p:cNvCxnSpPr>
                <a:stCxn id="20" idx="0"/>
                <a:endCxn id="25" idx="2"/>
              </p:cNvCxnSpPr>
              <p:nvPr/>
            </p:nvCxnSpPr>
            <p:spPr>
              <a:xfrm flipV="1">
                <a:off x="6959600" y="2641600"/>
                <a:ext cx="0" cy="622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5648960" y="2209706"/>
              <a:ext cx="303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SAAT Query Plan (</a:t>
              </a:r>
              <a:r>
                <a:rPr lang="en-US" b="1" dirty="0" err="1" smtClean="0"/>
                <a:t>Dayal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sp>
        <p:nvSpPr>
          <p:cNvPr id="35" name="Shape 180"/>
          <p:cNvSpPr txBox="1"/>
          <p:nvPr/>
        </p:nvSpPr>
        <p:spPr>
          <a:xfrm>
            <a:off x="6905968" y="377938"/>
            <a:ext cx="2238032" cy="1515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b="1" dirty="0">
                <a:solidFill>
                  <a:srgbClr val="292934"/>
                </a:solidFill>
              </a:rPr>
              <a:t>[Kim &amp; al 1982</a:t>
            </a:r>
            <a:r>
              <a:rPr lang="en" b="1" dirty="0" smtClean="0">
                <a:solidFill>
                  <a:srgbClr val="292934"/>
                </a:solidFill>
              </a:rPr>
              <a:t>]</a:t>
            </a:r>
            <a:endParaRPr lang="en-US" b="1" dirty="0" smtClean="0">
              <a:solidFill>
                <a:srgbClr val="292934"/>
              </a:solidFill>
            </a:endParaRPr>
          </a:p>
          <a:p>
            <a:pPr algn="r"/>
            <a:r>
              <a:rPr lang="en" b="1" dirty="0" smtClean="0">
                <a:solidFill>
                  <a:srgbClr val="292934"/>
                </a:solidFill>
              </a:rPr>
              <a:t>[Dayal 1987]</a:t>
            </a:r>
            <a:endParaRPr lang="en-US" b="1" dirty="0" smtClean="0">
              <a:solidFill>
                <a:srgbClr val="292934"/>
              </a:solidFill>
            </a:endParaRPr>
          </a:p>
          <a:p>
            <a:pPr lvl="0" algn="r"/>
            <a:r>
              <a:rPr lang="en" b="1" dirty="0">
                <a:solidFill>
                  <a:srgbClr val="292934"/>
                </a:solidFill>
              </a:rPr>
              <a:t>[Ganski &amp; al 1987</a:t>
            </a:r>
            <a:r>
              <a:rPr lang="en" b="1" dirty="0" smtClean="0">
                <a:solidFill>
                  <a:srgbClr val="292934"/>
                </a:solidFill>
              </a:rPr>
              <a:t>]</a:t>
            </a:r>
            <a:endParaRPr lang="en-US" b="1" dirty="0" smtClean="0">
              <a:solidFill>
                <a:srgbClr val="292934"/>
              </a:solidFill>
            </a:endParaRPr>
          </a:p>
          <a:p>
            <a:pPr lvl="0" algn="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292934"/>
                </a:solidFill>
              </a:rPr>
              <a:t> </a:t>
            </a:r>
            <a:r>
              <a:rPr lang="en" b="1" dirty="0">
                <a:solidFill>
                  <a:srgbClr val="292934"/>
                </a:solidFill>
              </a:rPr>
              <a:t>[Sheshadri 1996</a:t>
            </a:r>
            <a:r>
              <a:rPr lang="en" b="1" dirty="0" smtClean="0">
                <a:solidFill>
                  <a:srgbClr val="292934"/>
                </a:solidFill>
              </a:rPr>
              <a:t>]</a:t>
            </a:r>
            <a:endParaRPr lang="en-US" b="1" dirty="0" smtClean="0">
              <a:solidFill>
                <a:srgbClr val="292934"/>
              </a:solidFill>
            </a:endParaRPr>
          </a:p>
          <a:p>
            <a:pPr algn="r"/>
            <a:endParaRPr lang="en" b="1" dirty="0">
              <a:solidFill>
                <a:srgbClr val="292934"/>
              </a:solidFill>
            </a:endParaRPr>
          </a:p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29293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Optimizer Rewriting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43680" y="3233155"/>
            <a:ext cx="1361440" cy="1107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Rewrite into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914900" y="2001520"/>
            <a:ext cx="4184066" cy="3476660"/>
            <a:chOff x="4914900" y="2387600"/>
            <a:chExt cx="4184066" cy="347666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7113" y="5605663"/>
              <a:ext cx="941853" cy="2585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9355" y="5605663"/>
              <a:ext cx="657107" cy="25859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9355" y="4879521"/>
              <a:ext cx="1555152" cy="248254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>
              <a:stCxn id="47" idx="0"/>
              <a:endCxn id="48" idx="2"/>
            </p:cNvCxnSpPr>
            <p:nvPr/>
          </p:nvCxnSpPr>
          <p:spPr>
            <a:xfrm flipV="1">
              <a:off x="7567909" y="5127775"/>
              <a:ext cx="449022" cy="477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0"/>
              <a:endCxn id="48" idx="2"/>
            </p:cNvCxnSpPr>
            <p:nvPr/>
          </p:nvCxnSpPr>
          <p:spPr>
            <a:xfrm flipH="1" flipV="1">
              <a:off x="8016931" y="5127775"/>
              <a:ext cx="611109" cy="477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6031" y="4122420"/>
              <a:ext cx="2120900" cy="279400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48" idx="0"/>
              <a:endCxn id="51" idx="2"/>
            </p:cNvCxnSpPr>
            <p:nvPr/>
          </p:nvCxnSpPr>
          <p:spPr>
            <a:xfrm flipH="1" flipV="1">
              <a:off x="6956481" y="4401820"/>
              <a:ext cx="1060450" cy="477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3581" y="4995695"/>
              <a:ext cx="1612900" cy="279400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>
              <a:stCxn id="53" idx="0"/>
              <a:endCxn id="51" idx="2"/>
            </p:cNvCxnSpPr>
            <p:nvPr/>
          </p:nvCxnSpPr>
          <p:spPr>
            <a:xfrm flipV="1">
              <a:off x="6150031" y="4401820"/>
              <a:ext cx="806450" cy="593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14900" y="3263900"/>
              <a:ext cx="4089400" cy="317500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>
              <a:stCxn id="51" idx="0"/>
              <a:endCxn id="55" idx="2"/>
            </p:cNvCxnSpPr>
            <p:nvPr/>
          </p:nvCxnSpPr>
          <p:spPr>
            <a:xfrm flipV="1">
              <a:off x="6956481" y="3581400"/>
              <a:ext cx="3119" cy="541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35700" y="2387600"/>
              <a:ext cx="1447800" cy="254000"/>
            </a:xfrm>
            <a:prstGeom prst="rect">
              <a:avLst/>
            </a:prstGeom>
          </p:spPr>
        </p:pic>
        <p:cxnSp>
          <p:nvCxnSpPr>
            <p:cNvPr id="58" name="Straight Arrow Connector 57"/>
            <p:cNvCxnSpPr>
              <a:stCxn id="55" idx="0"/>
              <a:endCxn id="57" idx="2"/>
            </p:cNvCxnSpPr>
            <p:nvPr/>
          </p:nvCxnSpPr>
          <p:spPr>
            <a:xfrm flipV="1">
              <a:off x="6959600" y="2641600"/>
              <a:ext cx="0" cy="622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648960" y="1512054"/>
            <a:ext cx="217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SAAT Query Plan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94051" y="1512054"/>
            <a:ext cx="217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b="1" dirty="0" smtClean="0"/>
              <a:t>AAT Query Plan</a:t>
            </a:r>
            <a:endParaRPr lang="en-US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509297" y="2001520"/>
            <a:ext cx="3161778" cy="4501625"/>
            <a:chOff x="5690902" y="1999929"/>
            <a:chExt cx="3161778" cy="4501625"/>
          </a:xfrm>
        </p:grpSpPr>
        <p:sp>
          <p:nvSpPr>
            <p:cNvPr id="62" name="Rectangle 61"/>
            <p:cNvSpPr/>
            <p:nvPr/>
          </p:nvSpPr>
          <p:spPr>
            <a:xfrm>
              <a:off x="5992075" y="3899102"/>
              <a:ext cx="2860605" cy="260245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2469" y="6081592"/>
              <a:ext cx="941853" cy="25859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8725" y="5624374"/>
              <a:ext cx="657107" cy="258597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9170" y="4974435"/>
              <a:ext cx="1555152" cy="248254"/>
            </a:xfrm>
            <a:prstGeom prst="rect">
              <a:avLst/>
            </a:prstGeom>
          </p:spPr>
        </p:pic>
        <p:cxnSp>
          <p:nvCxnSpPr>
            <p:cNvPr id="66" name="Straight Arrow Connector 65"/>
            <p:cNvCxnSpPr>
              <a:stCxn id="64" idx="0"/>
              <a:endCxn id="65" idx="2"/>
            </p:cNvCxnSpPr>
            <p:nvPr/>
          </p:nvCxnSpPr>
          <p:spPr>
            <a:xfrm flipV="1">
              <a:off x="6627279" y="5222689"/>
              <a:ext cx="1029467" cy="401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83471" y="4437213"/>
              <a:ext cx="2146549" cy="289629"/>
            </a:xfrm>
            <a:prstGeom prst="rect">
              <a:avLst/>
            </a:prstGeom>
          </p:spPr>
        </p:pic>
        <p:cxnSp>
          <p:nvCxnSpPr>
            <p:cNvPr id="68" name="Straight Arrow Connector 67"/>
            <p:cNvCxnSpPr>
              <a:stCxn id="65" idx="0"/>
              <a:endCxn id="67" idx="2"/>
            </p:cNvCxnSpPr>
            <p:nvPr/>
          </p:nvCxnSpPr>
          <p:spPr>
            <a:xfrm flipV="1">
              <a:off x="7656746" y="4726842"/>
              <a:ext cx="0" cy="247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57006" y="4101771"/>
              <a:ext cx="799480" cy="124127"/>
            </a:xfrm>
            <a:prstGeom prst="rect">
              <a:avLst/>
            </a:prstGeom>
          </p:spPr>
        </p:pic>
        <p:cxnSp>
          <p:nvCxnSpPr>
            <p:cNvPr id="70" name="Straight Arrow Connector 69"/>
            <p:cNvCxnSpPr>
              <a:stCxn id="67" idx="0"/>
              <a:endCxn id="69" idx="2"/>
            </p:cNvCxnSpPr>
            <p:nvPr/>
          </p:nvCxnSpPr>
          <p:spPr>
            <a:xfrm flipV="1">
              <a:off x="7656746" y="4225898"/>
              <a:ext cx="0" cy="211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90902" y="3324944"/>
              <a:ext cx="1566104" cy="258597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92075" y="2616903"/>
              <a:ext cx="963757" cy="29997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73040" y="1999929"/>
              <a:ext cx="1401827" cy="237910"/>
            </a:xfrm>
            <a:prstGeom prst="rect">
              <a:avLst/>
            </a:prstGeom>
          </p:spPr>
        </p:pic>
        <p:cxnSp>
          <p:nvCxnSpPr>
            <p:cNvPr id="74" name="Straight Arrow Connector 73"/>
            <p:cNvCxnSpPr>
              <a:stCxn id="71" idx="0"/>
              <a:endCxn id="72" idx="2"/>
            </p:cNvCxnSpPr>
            <p:nvPr/>
          </p:nvCxnSpPr>
          <p:spPr>
            <a:xfrm flipV="1">
              <a:off x="6473954" y="2916876"/>
              <a:ext cx="0" cy="408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2" idx="0"/>
              <a:endCxn id="73" idx="2"/>
            </p:cNvCxnSpPr>
            <p:nvPr/>
          </p:nvCxnSpPr>
          <p:spPr>
            <a:xfrm flipV="1">
              <a:off x="6473954" y="2237839"/>
              <a:ext cx="0" cy="37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62" idx="0"/>
              <a:endCxn id="72" idx="3"/>
            </p:cNvCxnSpPr>
            <p:nvPr/>
          </p:nvCxnSpPr>
          <p:spPr>
            <a:xfrm rot="16200000" flipV="1">
              <a:off x="6622999" y="3099723"/>
              <a:ext cx="1132212" cy="46654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38581" y="5624374"/>
              <a:ext cx="1600200" cy="203200"/>
            </a:xfrm>
            <a:prstGeom prst="rect">
              <a:avLst/>
            </a:prstGeom>
          </p:spPr>
        </p:pic>
        <p:cxnSp>
          <p:nvCxnSpPr>
            <p:cNvPr id="78" name="Straight Arrow Connector 77"/>
            <p:cNvCxnSpPr>
              <a:stCxn id="63" idx="0"/>
              <a:endCxn id="77" idx="2"/>
            </p:cNvCxnSpPr>
            <p:nvPr/>
          </p:nvCxnSpPr>
          <p:spPr>
            <a:xfrm flipH="1" flipV="1">
              <a:off x="7938681" y="5827574"/>
              <a:ext cx="24715" cy="2540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0"/>
              <a:endCxn id="65" idx="2"/>
            </p:cNvCxnSpPr>
            <p:nvPr/>
          </p:nvCxnSpPr>
          <p:spPr>
            <a:xfrm flipH="1" flipV="1">
              <a:off x="7656746" y="5222689"/>
              <a:ext cx="281935" cy="401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4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Set-at-a-time in web applications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017270" lvl="1" indent="-514350">
              <a:buFont typeface="+mj-lt"/>
              <a:buAutoNum type="arabicPeriod"/>
            </a:pPr>
            <a:r>
              <a:rPr lang="en-US" sz="3000" dirty="0"/>
              <a:t>Declarative Web Application Framework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3000" dirty="0"/>
              <a:t>Rewriting queries into batched form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3000" dirty="0"/>
              <a:t>Query </a:t>
            </a:r>
            <a:r>
              <a:rPr lang="en-US" sz="3000" dirty="0" smtClean="0"/>
              <a:t>Synthesis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The Problem : </a:t>
            </a:r>
          </a:p>
          <a:p>
            <a:pPr marL="1017270" lvl="1" indent="-514350"/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Parameter-at-a-time Execution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Existing solution within database systems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New solutions for web applications</a:t>
            </a:r>
          </a:p>
          <a:p>
            <a:pPr marL="1017270" lvl="1" indent="-514350">
              <a:buClrTx/>
            </a:pPr>
            <a:r>
              <a:rPr lang="en-US" sz="2600" b="1" dirty="0">
                <a:solidFill>
                  <a:schemeClr val="tx1"/>
                </a:solidFill>
              </a:rPr>
              <a:t>Declarative </a:t>
            </a:r>
            <a:r>
              <a:rPr lang="en-US" sz="2600" b="1" dirty="0" smtClean="0">
                <a:solidFill>
                  <a:schemeClr val="tx1"/>
                </a:solidFill>
              </a:rPr>
              <a:t>Web Application Framework</a:t>
            </a: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chemeClr val="tx1"/>
                </a:solidFill>
              </a:rPr>
              <a:t>Rewriting </a:t>
            </a:r>
            <a:r>
              <a:rPr lang="en-US" sz="2600" dirty="0" smtClean="0"/>
              <a:t>queries into batched form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chemeClr val="tx1"/>
                </a:solidFill>
              </a:rPr>
              <a:t>Query Synthesis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Beyond SQL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Conclusion &amp; Future Directions</a:t>
            </a:r>
            <a:endParaRPr lang="en" sz="3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811770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MIDDLEWARE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57201" y="1600201"/>
            <a:ext cx="4216400" cy="4967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Approach</a:t>
            </a:r>
            <a:endParaRPr lang="en-US" dirty="0"/>
          </a:p>
          <a:p>
            <a:r>
              <a:rPr lang="en-US" dirty="0"/>
              <a:t>Web application framework</a:t>
            </a:r>
          </a:p>
          <a:p>
            <a:r>
              <a:rPr lang="en-US" dirty="0"/>
              <a:t>Single language: SQL++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Benefit</a:t>
            </a:r>
          </a:p>
          <a:p>
            <a:r>
              <a:rPr lang="en-US" dirty="0" smtClean="0"/>
              <a:t>Web application development is entirely declarative</a:t>
            </a:r>
          </a:p>
          <a:p>
            <a:r>
              <a:rPr lang="en-US" dirty="0" smtClean="0"/>
              <a:t>Database-style query optimization is available on the application server</a:t>
            </a:r>
          </a:p>
          <a:p>
            <a:r>
              <a:rPr lang="en-US" dirty="0" smtClean="0"/>
              <a:t>Can interact with SQL and  </a:t>
            </a:r>
            <a:r>
              <a:rPr lang="en-US" dirty="0" err="1" smtClean="0"/>
              <a:t>NoSQL</a:t>
            </a:r>
            <a:r>
              <a:rPr lang="en-US" dirty="0" smtClean="0"/>
              <a:t> data sources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0" y="2271354"/>
            <a:ext cx="4013200" cy="4005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65970" y="1195396"/>
            <a:ext cx="313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[Y. Fu </a:t>
            </a:r>
            <a:r>
              <a:rPr lang="en-US" b="1" dirty="0" smtClean="0"/>
              <a:t>et al., 2013]</a:t>
            </a:r>
          </a:p>
          <a:p>
            <a:pPr algn="r"/>
            <a:r>
              <a:rPr lang="en-US" b="1" dirty="0"/>
              <a:t>[Y. Fu et al., </a:t>
            </a:r>
            <a:r>
              <a:rPr lang="en-US" b="1" dirty="0" smtClean="0"/>
              <a:t>2014] </a:t>
            </a:r>
            <a:endParaRPr lang="en-US" b="1" dirty="0"/>
          </a:p>
          <a:p>
            <a:pPr algn="r"/>
            <a:r>
              <a:rPr lang="en-US" b="1" dirty="0" smtClean="0"/>
              <a:t>[K. W. </a:t>
            </a:r>
            <a:r>
              <a:rPr lang="en-US" b="1" dirty="0" err="1" smtClean="0"/>
              <a:t>Ong</a:t>
            </a:r>
            <a:r>
              <a:rPr lang="en-US" b="1" dirty="0" smtClean="0"/>
              <a:t> et al., 2015]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Analytics </a:t>
            </a:r>
            <a:r>
              <a:rPr lang="en-US" dirty="0"/>
              <a:t>Web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3520" y="1818640"/>
            <a:ext cx="653288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6A6A6"/>
                </a:solidFill>
                <a:latin typeface="Courier-Bold"/>
              </a:rPr>
              <a:t>01 &lt;</a:t>
            </a:r>
            <a:r>
              <a:rPr lang="en-US" b="1" dirty="0" err="1" smtClean="0">
                <a:solidFill>
                  <a:srgbClr val="A6A6A6"/>
                </a:solidFill>
                <a:latin typeface="Courier-Bold"/>
              </a:rPr>
              <a:t>fstmt:with</a:t>
            </a:r>
            <a:r>
              <a:rPr lang="en-US" b="1" dirty="0" smtClean="0">
                <a:solidFill>
                  <a:srgbClr val="A6A6A6"/>
                </a:solidFill>
                <a:latin typeface="Courier-Bold"/>
              </a:rPr>
              <a:t> target=“</a:t>
            </a:r>
            <a:r>
              <a:rPr lang="en-US" b="1" dirty="0" err="1" smtClean="0">
                <a:solidFill>
                  <a:srgbClr val="A6A6A6"/>
                </a:solidFill>
                <a:latin typeface="Courier-Bold"/>
              </a:rPr>
              <a:t>shown_nations</a:t>
            </a:r>
            <a:r>
              <a:rPr lang="en-US" b="1" dirty="0" smtClean="0">
                <a:solidFill>
                  <a:srgbClr val="A6A6A6"/>
                </a:solidFill>
                <a:latin typeface="Courier-Bold"/>
              </a:rPr>
              <a:t>”&gt;</a:t>
            </a:r>
          </a:p>
          <a:p>
            <a:r>
              <a:rPr lang="en-US" b="1" dirty="0" smtClean="0">
                <a:solidFill>
                  <a:srgbClr val="6B0001"/>
                </a:solidFill>
                <a:latin typeface="Courier-Bold"/>
              </a:rPr>
              <a:t>02 SELECT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03 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total_price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sumTotal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04 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</a:rPr>
              <a:t>db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o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</a:rPr>
              <a:t>db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Customers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c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05 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cust_ref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cust_key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06 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nation_ref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nation_key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latin typeface="Courier"/>
              </a:rPr>
              <a:t>07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 ) </a:t>
            </a:r>
            <a:r>
              <a:rPr lang="en-US" dirty="0" smtClean="0">
                <a:latin typeface="Courier"/>
              </a:rPr>
              <a:t>as </a:t>
            </a:r>
            <a:r>
              <a:rPr lang="en-US" dirty="0" err="1" smtClean="0">
                <a:latin typeface="Courier"/>
              </a:rPr>
              <a:t>sumTotal</a:t>
            </a:r>
            <a:endParaRPr lang="en-US" dirty="0">
              <a:latin typeface="Courier"/>
            </a:endParaRPr>
          </a:p>
          <a:p>
            <a:r>
              <a:rPr lang="en-US" b="1" dirty="0" smtClean="0">
                <a:solidFill>
                  <a:srgbClr val="6B0001"/>
                </a:solidFill>
                <a:latin typeface="Courier-Bold"/>
              </a:rPr>
              <a:t>08 FROM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A90DB9"/>
                </a:solidFill>
                <a:latin typeface="Courier-Bold"/>
              </a:rPr>
              <a:t>session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sn</a:t>
            </a:r>
            <a:endParaRPr lang="en-US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09 &lt;/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fstmt:with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10 &lt;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funit:bar_chart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11 &lt;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fstmt:for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source=“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shown_nations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”&gt;</a:t>
            </a:r>
          </a:p>
          <a:p>
            <a:pPr marL="342900" indent="-342900">
              <a:buAutoNum type="arabicPlain" startAt="12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   &lt;column&gt;</a:t>
            </a:r>
          </a:p>
          <a:p>
            <a:pPr marL="342900" indent="-342900">
              <a:buAutoNum type="arabicPlain" startAt="12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     &lt;label&gt; {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sn.name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} &lt;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/label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</a:p>
          <a:p>
            <a:pPr marL="342900" indent="-342900">
              <a:buAutoNum type="arabicPlain" startAt="12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     &lt;value&gt; {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sumTotal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} &lt;/value&gt;</a:t>
            </a:r>
          </a:p>
          <a:p>
            <a:pPr marL="342900" indent="-342900">
              <a:buAutoNum type="arabicPlain" startAt="12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 &lt;/column&gt;</a:t>
            </a:r>
          </a:p>
          <a:p>
            <a:pPr marL="342900" indent="-342900">
              <a:buAutoNum type="arabicPlain" startAt="12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&lt;/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fstmt:for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17 &lt;/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funit:bar_chart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-Bold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89915" y="4257040"/>
            <a:ext cx="3972560" cy="477520"/>
          </a:xfrm>
          <a:prstGeom prst="wedgeRoundRectCallout">
            <a:avLst>
              <a:gd name="adj1" fmla="val 10985"/>
              <a:gd name="adj2" fmla="val -8315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comes from browser session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714240" y="2011680"/>
            <a:ext cx="3972560" cy="477520"/>
          </a:xfrm>
          <a:prstGeom prst="wedgeRoundRectCallout">
            <a:avLst>
              <a:gd name="adj1" fmla="val -46048"/>
              <a:gd name="adj2" fmla="val 1019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comes from SQL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2400" y="1524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SQL++ Code for example 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7"/>
            <a:ext cx="8775700" cy="1143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an analytics application?</a:t>
            </a:r>
            <a:endParaRPr lang="en-US" sz="3600" dirty="0"/>
          </a:p>
        </p:txBody>
      </p:sp>
      <p:pic>
        <p:nvPicPr>
          <p:cNvPr id="4" name="Picture 3" descr="Screen Shot 2015-11-05 at 11.0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333500"/>
            <a:ext cx="9144000" cy="41844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Plan Translation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199" y="3128415"/>
            <a:ext cx="48926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  <a:latin typeface="Courier-Bold"/>
              </a:rPr>
              <a:t>1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 SELECT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2 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total_price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sumTotal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3 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</a:rPr>
              <a:t>db1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Orders o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"/>
              </a:rPr>
              <a:t>db2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Customers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c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4 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cust_ref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cust_key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5 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latin typeface="Courier-Bold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nation_ref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nation_key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6 ) </a:t>
            </a:r>
            <a:r>
              <a:rPr lang="en-US" sz="1400" dirty="0">
                <a:latin typeface="Courier"/>
              </a:rPr>
              <a:t>as </a:t>
            </a:r>
            <a:r>
              <a:rPr lang="en-US" sz="1400" dirty="0" err="1">
                <a:latin typeface="Courier"/>
              </a:rPr>
              <a:t>sumTotal</a:t>
            </a:r>
            <a:endParaRPr lang="en-US" sz="1400" dirty="0">
              <a:latin typeface="Courier"/>
            </a:endParaRPr>
          </a:p>
          <a:p>
            <a:r>
              <a:rPr lang="en-US" sz="1400" dirty="0" smtClean="0">
                <a:solidFill>
                  <a:srgbClr val="292934"/>
                </a:solidFill>
                <a:latin typeface="Courier-Bold"/>
              </a:rPr>
              <a:t>7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 FROM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A90DB9"/>
                </a:solidFill>
                <a:latin typeface="Courier-Bold"/>
              </a:rPr>
              <a:t>session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sn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21200" y="3587265"/>
            <a:ext cx="1361440" cy="1107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Rewrite into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26400" y="914402"/>
            <a:ext cx="206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AAT Query Plan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183468" y="2140973"/>
            <a:ext cx="15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AAT Query</a:t>
            </a:r>
            <a:endParaRPr lang="en-US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5348102" y="1524000"/>
            <a:ext cx="3538903" cy="5096933"/>
            <a:chOff x="5348102" y="1524000"/>
            <a:chExt cx="3538903" cy="5096933"/>
          </a:xfrm>
        </p:grpSpPr>
        <p:sp>
          <p:nvSpPr>
            <p:cNvPr id="18" name="Rectangle 17"/>
            <p:cNvSpPr/>
            <p:nvPr/>
          </p:nvSpPr>
          <p:spPr>
            <a:xfrm>
              <a:off x="6026400" y="3423173"/>
              <a:ext cx="2860605" cy="3197760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495" y="4879521"/>
              <a:ext cx="1555152" cy="248254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32" idx="0"/>
              <a:endCxn id="21" idx="2"/>
            </p:cNvCxnSpPr>
            <p:nvPr/>
          </p:nvCxnSpPr>
          <p:spPr>
            <a:xfrm flipV="1">
              <a:off x="7012028" y="5127775"/>
              <a:ext cx="679043" cy="198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0" idx="0"/>
              <a:endCxn id="21" idx="2"/>
            </p:cNvCxnSpPr>
            <p:nvPr/>
          </p:nvCxnSpPr>
          <p:spPr>
            <a:xfrm flipH="1" flipV="1">
              <a:off x="7691071" y="5127775"/>
              <a:ext cx="84681" cy="605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7796" y="4130624"/>
              <a:ext cx="2146549" cy="289629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21" idx="0"/>
              <a:endCxn id="24" idx="2"/>
            </p:cNvCxnSpPr>
            <p:nvPr/>
          </p:nvCxnSpPr>
          <p:spPr>
            <a:xfrm flipV="1">
              <a:off x="7691071" y="4420252"/>
              <a:ext cx="0" cy="459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1331" y="3625842"/>
              <a:ext cx="799480" cy="124127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24" idx="0"/>
              <a:endCxn id="26" idx="2"/>
            </p:cNvCxnSpPr>
            <p:nvPr/>
          </p:nvCxnSpPr>
          <p:spPr>
            <a:xfrm flipV="1">
              <a:off x="7691071" y="3749969"/>
              <a:ext cx="0" cy="3806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6400" y="2140974"/>
              <a:ext cx="963757" cy="29997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7365" y="1524000"/>
              <a:ext cx="1401827" cy="237910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endCxn id="14" idx="2"/>
            </p:cNvCxnSpPr>
            <p:nvPr/>
          </p:nvCxnSpPr>
          <p:spPr>
            <a:xfrm flipV="1">
              <a:off x="6508279" y="2440947"/>
              <a:ext cx="0" cy="408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0"/>
              <a:endCxn id="15" idx="2"/>
            </p:cNvCxnSpPr>
            <p:nvPr/>
          </p:nvCxnSpPr>
          <p:spPr>
            <a:xfrm flipV="1">
              <a:off x="6508279" y="1761910"/>
              <a:ext cx="0" cy="37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18" idx="0"/>
              <a:endCxn id="14" idx="3"/>
            </p:cNvCxnSpPr>
            <p:nvPr/>
          </p:nvCxnSpPr>
          <p:spPr>
            <a:xfrm rot="16200000" flipV="1">
              <a:off x="6657324" y="2623794"/>
              <a:ext cx="1132212" cy="46654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8102" y="2849015"/>
              <a:ext cx="2222500" cy="2794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2128" y="5326263"/>
              <a:ext cx="939800" cy="2794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66152" y="6227116"/>
              <a:ext cx="1219200" cy="2794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0702" y="5733555"/>
              <a:ext cx="2070100" cy="262870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>
              <a:stCxn id="33" idx="0"/>
              <a:endCxn id="40" idx="2"/>
            </p:cNvCxnSpPr>
            <p:nvPr/>
          </p:nvCxnSpPr>
          <p:spPr>
            <a:xfrm flipV="1">
              <a:off x="7775752" y="5996425"/>
              <a:ext cx="0" cy="2306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to SAAT Plan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287520" y="4048013"/>
            <a:ext cx="1361440" cy="1107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Rewrite into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914900" y="2609910"/>
            <a:ext cx="4089400" cy="3723040"/>
            <a:chOff x="4914900" y="2072640"/>
            <a:chExt cx="4089400" cy="372304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9355" y="4564561"/>
              <a:ext cx="1555152" cy="248254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6" idx="0"/>
              <a:endCxn id="34" idx="2"/>
            </p:cNvCxnSpPr>
            <p:nvPr/>
          </p:nvCxnSpPr>
          <p:spPr>
            <a:xfrm flipV="1">
              <a:off x="7137400" y="4812815"/>
              <a:ext cx="879531" cy="703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0"/>
              <a:endCxn id="34" idx="2"/>
            </p:cNvCxnSpPr>
            <p:nvPr/>
          </p:nvCxnSpPr>
          <p:spPr>
            <a:xfrm flipH="1" flipV="1">
              <a:off x="8016931" y="4812815"/>
              <a:ext cx="377769" cy="703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6031" y="3807460"/>
              <a:ext cx="2120900" cy="279400"/>
            </a:xfrm>
            <a:prstGeom prst="rect">
              <a:avLst/>
            </a:prstGeom>
          </p:spPr>
        </p:pic>
        <p:cxnSp>
          <p:nvCxnSpPr>
            <p:cNvPr id="38" name="Straight Arrow Connector 37"/>
            <p:cNvCxnSpPr>
              <a:stCxn id="34" idx="0"/>
              <a:endCxn id="37" idx="2"/>
            </p:cNvCxnSpPr>
            <p:nvPr/>
          </p:nvCxnSpPr>
          <p:spPr>
            <a:xfrm flipH="1" flipV="1">
              <a:off x="6956481" y="4086860"/>
              <a:ext cx="1060450" cy="477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0"/>
              <a:endCxn id="37" idx="2"/>
            </p:cNvCxnSpPr>
            <p:nvPr/>
          </p:nvCxnSpPr>
          <p:spPr>
            <a:xfrm flipV="1">
              <a:off x="6026150" y="4086860"/>
              <a:ext cx="930331" cy="593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4900" y="2948940"/>
              <a:ext cx="4089400" cy="317500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>
              <a:stCxn id="37" idx="0"/>
              <a:endCxn id="41" idx="2"/>
            </p:cNvCxnSpPr>
            <p:nvPr/>
          </p:nvCxnSpPr>
          <p:spPr>
            <a:xfrm flipV="1">
              <a:off x="6956481" y="3266440"/>
              <a:ext cx="3119" cy="541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700" y="2072640"/>
              <a:ext cx="1447800" cy="254000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>
              <a:stCxn id="41" idx="0"/>
              <a:endCxn id="43" idx="2"/>
            </p:cNvCxnSpPr>
            <p:nvPr/>
          </p:nvCxnSpPr>
          <p:spPr>
            <a:xfrm flipV="1">
              <a:off x="6959600" y="2326640"/>
              <a:ext cx="0" cy="622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4900" y="4680735"/>
              <a:ext cx="2222500" cy="279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54800" y="5516280"/>
              <a:ext cx="965200" cy="279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85100" y="5516280"/>
              <a:ext cx="1219200" cy="279400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1566499" y="1820067"/>
            <a:ext cx="22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AAT Query Plan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171266" y="1491734"/>
            <a:ext cx="2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SAAT Query Plan</a:t>
            </a:r>
            <a:endParaRPr lang="en-US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128466" y="1582157"/>
            <a:ext cx="3538903" cy="5096933"/>
            <a:chOff x="5348102" y="1524000"/>
            <a:chExt cx="3538903" cy="5096933"/>
          </a:xfrm>
        </p:grpSpPr>
        <p:sp>
          <p:nvSpPr>
            <p:cNvPr id="49" name="Rectangle 48"/>
            <p:cNvSpPr/>
            <p:nvPr/>
          </p:nvSpPr>
          <p:spPr>
            <a:xfrm>
              <a:off x="6026400" y="3423173"/>
              <a:ext cx="2860605" cy="3197760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495" y="4879521"/>
              <a:ext cx="1555152" cy="24825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>
              <a:stCxn id="63" idx="0"/>
              <a:endCxn id="50" idx="2"/>
            </p:cNvCxnSpPr>
            <p:nvPr/>
          </p:nvCxnSpPr>
          <p:spPr>
            <a:xfrm flipV="1">
              <a:off x="7012028" y="5127775"/>
              <a:ext cx="679043" cy="198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5" idx="0"/>
              <a:endCxn id="50" idx="2"/>
            </p:cNvCxnSpPr>
            <p:nvPr/>
          </p:nvCxnSpPr>
          <p:spPr>
            <a:xfrm flipH="1" flipV="1">
              <a:off x="7691071" y="5127775"/>
              <a:ext cx="84681" cy="605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17796" y="4130624"/>
              <a:ext cx="2146549" cy="289629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>
              <a:stCxn id="50" idx="0"/>
              <a:endCxn id="53" idx="2"/>
            </p:cNvCxnSpPr>
            <p:nvPr/>
          </p:nvCxnSpPr>
          <p:spPr>
            <a:xfrm flipV="1">
              <a:off x="7691071" y="4420252"/>
              <a:ext cx="0" cy="459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91331" y="3625842"/>
              <a:ext cx="799480" cy="124127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>
              <a:stCxn id="53" idx="0"/>
              <a:endCxn id="55" idx="2"/>
            </p:cNvCxnSpPr>
            <p:nvPr/>
          </p:nvCxnSpPr>
          <p:spPr>
            <a:xfrm flipV="1">
              <a:off x="7691071" y="3749969"/>
              <a:ext cx="0" cy="3806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6400" y="2140974"/>
              <a:ext cx="963757" cy="29997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07365" y="1524000"/>
              <a:ext cx="1401827" cy="237910"/>
            </a:xfrm>
            <a:prstGeom prst="rect">
              <a:avLst/>
            </a:prstGeom>
          </p:spPr>
        </p:pic>
        <p:cxnSp>
          <p:nvCxnSpPr>
            <p:cNvPr id="59" name="Straight Arrow Connector 58"/>
            <p:cNvCxnSpPr>
              <a:endCxn id="57" idx="2"/>
            </p:cNvCxnSpPr>
            <p:nvPr/>
          </p:nvCxnSpPr>
          <p:spPr>
            <a:xfrm flipV="1">
              <a:off x="6508279" y="2440947"/>
              <a:ext cx="0" cy="408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7" idx="0"/>
              <a:endCxn id="58" idx="2"/>
            </p:cNvCxnSpPr>
            <p:nvPr/>
          </p:nvCxnSpPr>
          <p:spPr>
            <a:xfrm flipV="1">
              <a:off x="6508279" y="1761910"/>
              <a:ext cx="0" cy="379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49" idx="0"/>
              <a:endCxn id="57" idx="3"/>
            </p:cNvCxnSpPr>
            <p:nvPr/>
          </p:nvCxnSpPr>
          <p:spPr>
            <a:xfrm rot="16200000" flipV="1">
              <a:off x="6657324" y="2623794"/>
              <a:ext cx="1132212" cy="46654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48102" y="2849015"/>
              <a:ext cx="2222500" cy="2794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542128" y="5326263"/>
              <a:ext cx="939800" cy="2794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66152" y="6227116"/>
              <a:ext cx="1219200" cy="2794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740702" y="5733555"/>
              <a:ext cx="2070100" cy="262870"/>
            </a:xfrm>
            <a:prstGeom prst="rect">
              <a:avLst/>
            </a:prstGeom>
          </p:spPr>
        </p:pic>
        <p:cxnSp>
          <p:nvCxnSpPr>
            <p:cNvPr id="66" name="Straight Arrow Connector 65"/>
            <p:cNvCxnSpPr>
              <a:stCxn id="64" idx="0"/>
              <a:endCxn id="65" idx="2"/>
            </p:cNvCxnSpPr>
            <p:nvPr/>
          </p:nvCxnSpPr>
          <p:spPr>
            <a:xfrm flipV="1">
              <a:off x="7775752" y="5996425"/>
              <a:ext cx="0" cy="2306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Distribution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0960" y="1512054"/>
            <a:ext cx="35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Queries sent to database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93920" y="2300384"/>
            <a:ext cx="44500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1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WITH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SN(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nation_key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, name)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2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SELECT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107D02"/>
                </a:solidFill>
                <a:latin typeface="Courier"/>
              </a:rPr>
              <a:t>4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 smtClean="0">
                <a:solidFill>
                  <a:srgbClr val="0000DF"/>
                </a:solidFill>
                <a:latin typeface="Courier"/>
              </a:rPr>
              <a:t>'Canada’</a:t>
            </a:r>
          </a:p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3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UNION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/>
              </a:rPr>
              <a:t>5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'China'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4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UNION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/>
              </a:rPr>
              <a:t>8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'France'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)</a:t>
            </a:r>
            <a:endParaRPr lang="en-US" sz="1600" b="1" dirty="0" smtClean="0">
              <a:solidFill>
                <a:srgbClr val="6B0001"/>
              </a:solidFill>
              <a:latin typeface="Courier-Bold"/>
            </a:endParaRPr>
          </a:p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5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SELECT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1600" dirty="0" err="1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b="1" dirty="0" err="1" smtClean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total_price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)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6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LEFT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OUTER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Customers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C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7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JOIN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Orders O </a:t>
            </a:r>
          </a:p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8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ON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cust_ref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cust_key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9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ON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nation_ref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nation_key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 smtClean="0">
                <a:solidFill>
                  <a:srgbClr val="292934"/>
                </a:solidFill>
                <a:latin typeface="Courier-Bold"/>
              </a:rPr>
              <a:t>10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 GROUP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SN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;</a:t>
            </a:r>
          </a:p>
          <a:p>
            <a:endParaRPr lang="en-US" sz="1600" i="1" dirty="0" smtClean="0"/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Return result of SELECT query to </a:t>
            </a:r>
            <a:r>
              <a:rPr lang="en-US" sz="1600" i="1" dirty="0" smtClean="0"/>
              <a:t>middleware</a:t>
            </a:r>
            <a:endParaRPr lang="en-US" sz="1600" i="1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3075214" y="3368038"/>
            <a:ext cx="1551216" cy="7188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to DB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8580" y="2072640"/>
            <a:ext cx="4089400" cy="3723040"/>
            <a:chOff x="4914900" y="2072640"/>
            <a:chExt cx="4089400" cy="37230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9355" y="4564561"/>
              <a:ext cx="1555152" cy="248254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34" idx="0"/>
              <a:endCxn id="23" idx="2"/>
            </p:cNvCxnSpPr>
            <p:nvPr/>
          </p:nvCxnSpPr>
          <p:spPr>
            <a:xfrm flipV="1">
              <a:off x="7137400" y="4812815"/>
              <a:ext cx="879531" cy="703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5" idx="0"/>
              <a:endCxn id="23" idx="2"/>
            </p:cNvCxnSpPr>
            <p:nvPr/>
          </p:nvCxnSpPr>
          <p:spPr>
            <a:xfrm flipH="1" flipV="1">
              <a:off x="8016931" y="4812815"/>
              <a:ext cx="377769" cy="703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6031" y="3807460"/>
              <a:ext cx="2120900" cy="279400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23" idx="0"/>
              <a:endCxn id="26" idx="2"/>
            </p:cNvCxnSpPr>
            <p:nvPr/>
          </p:nvCxnSpPr>
          <p:spPr>
            <a:xfrm flipH="1" flipV="1">
              <a:off x="6956481" y="4086860"/>
              <a:ext cx="1060450" cy="477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3" idx="0"/>
              <a:endCxn id="26" idx="2"/>
            </p:cNvCxnSpPr>
            <p:nvPr/>
          </p:nvCxnSpPr>
          <p:spPr>
            <a:xfrm flipV="1">
              <a:off x="6026150" y="4086860"/>
              <a:ext cx="930331" cy="593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4900" y="2948940"/>
              <a:ext cx="4089400" cy="317500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26" idx="0"/>
              <a:endCxn id="29" idx="2"/>
            </p:cNvCxnSpPr>
            <p:nvPr/>
          </p:nvCxnSpPr>
          <p:spPr>
            <a:xfrm flipV="1">
              <a:off x="6956481" y="3266440"/>
              <a:ext cx="3119" cy="541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5700" y="2072640"/>
              <a:ext cx="1447800" cy="254000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>
              <a:stCxn id="29" idx="0"/>
              <a:endCxn id="31" idx="2"/>
            </p:cNvCxnSpPr>
            <p:nvPr/>
          </p:nvCxnSpPr>
          <p:spPr>
            <a:xfrm flipV="1">
              <a:off x="6959600" y="2326640"/>
              <a:ext cx="0" cy="622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4900" y="4680735"/>
              <a:ext cx="2222500" cy="2794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54800" y="5516280"/>
              <a:ext cx="965200" cy="2794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85100" y="5516280"/>
              <a:ext cx="1219200" cy="279400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337241" y="1524000"/>
            <a:ext cx="35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SAAT Query Plan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The Problem : </a:t>
            </a:r>
          </a:p>
          <a:p>
            <a:pPr marL="1017270" lvl="1" indent="-514350"/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Parameter-at-a-time Execution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Existing solution within database systems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New solutions for web applications</a:t>
            </a:r>
          </a:p>
          <a:p>
            <a:pPr marL="1017270" lvl="1" indent="-514350">
              <a:buClrTx/>
            </a:pPr>
            <a:r>
              <a:rPr lang="en-US" sz="2600" dirty="0">
                <a:solidFill>
                  <a:srgbClr val="A6A6A6"/>
                </a:solidFill>
              </a:rPr>
              <a:t>Declarative </a:t>
            </a:r>
            <a:r>
              <a:rPr lang="en-US" sz="2600" dirty="0" smtClean="0">
                <a:solidFill>
                  <a:srgbClr val="A6A6A6"/>
                </a:solidFill>
              </a:rPr>
              <a:t>Web Application Framework</a:t>
            </a:r>
          </a:p>
          <a:p>
            <a:pPr marL="1017270" lvl="1" indent="-514350">
              <a:buClrTx/>
            </a:pPr>
            <a:r>
              <a:rPr lang="en-US" sz="2600" b="1" dirty="0" smtClean="0">
                <a:solidFill>
                  <a:schemeClr val="tx1"/>
                </a:solidFill>
              </a:rPr>
              <a:t>Rewriting </a:t>
            </a:r>
            <a:r>
              <a:rPr lang="en-US" sz="2600" b="1" dirty="0" smtClean="0"/>
              <a:t>queries into batched form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chemeClr val="tx1"/>
                </a:solidFill>
              </a:rPr>
              <a:t>Query Synthesis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Beyond SQL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Conclusion &amp; Future Directions</a:t>
            </a:r>
            <a:endParaRPr lang="en" sz="3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73082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lvl="0" indent="-457200"/>
            <a:r>
              <a:rPr lang="en-US" dirty="0" smtClean="0"/>
              <a:t>Rewrite Query into Batched Form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Approach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Transform imperative programs using equivalence rules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Rewrite queries into their “batch form” using </a:t>
            </a:r>
            <a:r>
              <a:rPr lang="en-US" dirty="0" err="1" smtClean="0"/>
              <a:t>decorrelation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Benefit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Enables use of efficient set-oriented query execution plans for Java programs using JDBC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Avoids network round-trip </a:t>
            </a:r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5266267" y="1417837"/>
            <a:ext cx="342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[</a:t>
            </a:r>
            <a:r>
              <a:rPr lang="en-US" b="1" dirty="0" err="1"/>
              <a:t>Guravannavar</a:t>
            </a:r>
            <a:r>
              <a:rPr lang="en-US" b="1" dirty="0"/>
              <a:t> 2008]</a:t>
            </a:r>
          </a:p>
          <a:p>
            <a:pPr algn="r"/>
            <a:r>
              <a:rPr lang="en-US" b="1" dirty="0" smtClean="0"/>
              <a:t>[</a:t>
            </a:r>
            <a:r>
              <a:rPr lang="en-US" b="1" dirty="0" err="1" smtClean="0"/>
              <a:t>Chavan</a:t>
            </a:r>
            <a:r>
              <a:rPr lang="en-US" b="1" dirty="0" smtClean="0"/>
              <a:t> et al. 2011]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3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768" y="1917440"/>
            <a:ext cx="5096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PreparedStatement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b="1" dirty="0" err="1">
                <a:solidFill>
                  <a:srgbClr val="6B0001"/>
                </a:solidFill>
                <a:latin typeface="Courier-Bold"/>
              </a:rPr>
              <a:t>conn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prepareStatement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“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query1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”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Nation nation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666585"/>
                </a:solidFill>
                <a:latin typeface="Courier"/>
              </a:rPr>
              <a:t>selectedNations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getNationKey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());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endParaRPr lang="en-US" sz="1400" dirty="0" smtClean="0">
              <a:solidFill>
                <a:srgbClr val="107D02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107D02"/>
                </a:solidFill>
                <a:latin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ResultSet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executeQuery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107D02"/>
                </a:solidFill>
                <a:latin typeface="Courier"/>
              </a:rPr>
              <a:t>11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1" dirty="0" err="1" smtClean="0">
                <a:solidFill>
                  <a:srgbClr val="6B0001"/>
                </a:solidFill>
                <a:latin typeface="Courier-Bold"/>
              </a:rPr>
              <a:t>next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getInt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6B0001"/>
                </a:solidFill>
                <a:latin typeface="Courier"/>
              </a:rPr>
              <a:t>"</a:t>
            </a:r>
            <a:r>
              <a:rPr lang="en-US" sz="1400" dirty="0" err="1">
                <a:solidFill>
                  <a:srgbClr val="6B0001"/>
                </a:solidFill>
                <a:latin typeface="Courier"/>
              </a:rPr>
              <a:t>sumTotal</a:t>
            </a:r>
            <a:r>
              <a:rPr lang="en-US" sz="1400" dirty="0">
                <a:solidFill>
                  <a:srgbClr val="6B0001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13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1" dirty="0" err="1">
                <a:solidFill>
                  <a:srgbClr val="6B0001"/>
                </a:solidFill>
                <a:latin typeface="Courier-Bold"/>
              </a:rPr>
              <a:t>add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Pair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1" dirty="0" err="1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));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14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107D02"/>
                </a:solidFill>
                <a:latin typeface="Courier"/>
              </a:rPr>
              <a:t>15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;</a:t>
            </a:r>
            <a:endParaRPr lang="en-US" sz="1400" dirty="0">
              <a:latin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328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Query Batching Step 1 : Loop Fission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234533" y="4965123"/>
            <a:ext cx="3655467" cy="116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Query 1 </a:t>
            </a:r>
            <a:r>
              <a:rPr lang="en-US" sz="1400" b="1" dirty="0" smtClean="0"/>
              <a:t>:</a:t>
            </a:r>
            <a:endParaRPr lang="en-US" sz="1400" dirty="0"/>
          </a:p>
          <a:p>
            <a:r>
              <a:rPr lang="en-US" sz="1400" dirty="0"/>
              <a:t>SELECT sum(</a:t>
            </a:r>
            <a:r>
              <a:rPr lang="en-US" sz="1400" dirty="0" err="1"/>
              <a:t>o.total_price</a:t>
            </a:r>
            <a:r>
              <a:rPr lang="en-US" sz="1400" dirty="0"/>
              <a:t>) as </a:t>
            </a:r>
            <a:r>
              <a:rPr lang="en-US" sz="1400" dirty="0" err="1"/>
              <a:t>sumTotal</a:t>
            </a:r>
            <a:endParaRPr lang="en-US" sz="1400" dirty="0"/>
          </a:p>
          <a:p>
            <a:r>
              <a:rPr lang="en-US" sz="1400" dirty="0"/>
              <a:t>FROM Orders o, Customers c</a:t>
            </a:r>
          </a:p>
          <a:p>
            <a:r>
              <a:rPr lang="en-US" sz="1400" dirty="0"/>
              <a:t>WHERE </a:t>
            </a:r>
            <a:r>
              <a:rPr lang="en-US" sz="1400" dirty="0" err="1"/>
              <a:t>o.cust_ref</a:t>
            </a:r>
            <a:r>
              <a:rPr lang="en-US" sz="1400" dirty="0"/>
              <a:t> = </a:t>
            </a:r>
            <a:r>
              <a:rPr lang="en-US" sz="1400" dirty="0" err="1"/>
              <a:t>c.cust_key</a:t>
            </a:r>
            <a:endParaRPr lang="en-US" sz="1400" dirty="0"/>
          </a:p>
          <a:p>
            <a:r>
              <a:rPr lang="en-US" sz="1400" dirty="0"/>
              <a:t>AND </a:t>
            </a:r>
            <a:r>
              <a:rPr lang="en-US" sz="1400" dirty="0" err="1"/>
              <a:t>c.nation_ref</a:t>
            </a:r>
            <a:r>
              <a:rPr lang="en-US" sz="1400" dirty="0"/>
              <a:t> = ?</a:t>
            </a:r>
            <a:endParaRPr lang="en-US" sz="1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22768" y="1927600"/>
            <a:ext cx="7385472" cy="1293120"/>
            <a:chOff x="122768" y="1927600"/>
            <a:chExt cx="7385472" cy="1293120"/>
          </a:xfrm>
        </p:grpSpPr>
        <p:sp>
          <p:nvSpPr>
            <p:cNvPr id="4" name="Rectangle 3"/>
            <p:cNvSpPr/>
            <p:nvPr/>
          </p:nvSpPr>
          <p:spPr>
            <a:xfrm>
              <a:off x="122768" y="1927600"/>
              <a:ext cx="4825152" cy="1293120"/>
            </a:xfrm>
            <a:prstGeom prst="rect">
              <a:avLst/>
            </a:prstGeom>
            <a:solidFill>
              <a:srgbClr val="FFFF00">
                <a:alpha val="22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13680" y="2275840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>
                      <a:lumMod val="50000"/>
                    </a:schemeClr>
                  </a:solidFill>
                </a:rPr>
                <a:t>Query preparation</a:t>
              </a:r>
              <a:endParaRPr 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2768" y="3196828"/>
            <a:ext cx="7385472" cy="369332"/>
            <a:chOff x="122768" y="3196828"/>
            <a:chExt cx="7385472" cy="369332"/>
          </a:xfrm>
        </p:grpSpPr>
        <p:sp>
          <p:nvSpPr>
            <p:cNvPr id="7" name="Rectangle 6"/>
            <p:cNvSpPr/>
            <p:nvPr/>
          </p:nvSpPr>
          <p:spPr>
            <a:xfrm>
              <a:off x="122768" y="3230880"/>
              <a:ext cx="4825152" cy="335280"/>
            </a:xfrm>
            <a:prstGeom prst="rect">
              <a:avLst/>
            </a:prstGeom>
            <a:solidFill>
              <a:srgbClr val="008000">
                <a:alpha val="22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13680" y="3196828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Query Execution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2768" y="3576320"/>
            <a:ext cx="7665529" cy="1234220"/>
            <a:chOff x="122768" y="3576320"/>
            <a:chExt cx="7665529" cy="1234220"/>
          </a:xfrm>
        </p:grpSpPr>
        <p:sp>
          <p:nvSpPr>
            <p:cNvPr id="9" name="Rectangle 8"/>
            <p:cNvSpPr/>
            <p:nvPr/>
          </p:nvSpPr>
          <p:spPr>
            <a:xfrm>
              <a:off x="122768" y="3576320"/>
              <a:ext cx="4825152" cy="1234220"/>
            </a:xfrm>
            <a:prstGeom prst="rect">
              <a:avLst/>
            </a:prstGeom>
            <a:solidFill>
              <a:srgbClr val="3366FF">
                <a:alpha val="22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84800" y="4023360"/>
              <a:ext cx="240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366FF"/>
                  </a:solidFill>
                </a:rPr>
                <a:t>Collection of results</a:t>
              </a:r>
              <a:endParaRPr lang="en-US" b="1" dirty="0">
                <a:solidFill>
                  <a:srgbClr val="3366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0239" y="1452880"/>
            <a:ext cx="35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Java program for example 1</a:t>
            </a:r>
            <a:endParaRPr lang="en-US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5900" y="1938417"/>
            <a:ext cx="45071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1 List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2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PreparedStatement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= </a:t>
            </a: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3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conn.prepareStatement</a:t>
            </a:r>
            <a:r>
              <a:rPr lang="en-US" sz="1300" dirty="0">
                <a:solidFill>
                  <a:srgbClr val="292934">
                    <a:lumMod val="75000"/>
                    <a:lumOff val="25000"/>
                  </a:srgbClr>
                </a:solidFill>
                <a:latin typeface="Courier-Bold"/>
              </a:rPr>
              <a:t>(“*query1*”)</a:t>
            </a:r>
            <a:r>
              <a:rPr lang="en-US" sz="1300" dirty="0">
                <a:solidFill>
                  <a:srgbClr val="292934"/>
                </a:solidFill>
                <a:latin typeface="Courier-Bold"/>
              </a:rPr>
              <a:t>;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4 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LoopContextTable</a:t>
            </a:r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= new LCT()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5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 key =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nation.getKey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 smtClean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6 for 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(Nation nation :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{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7   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LoopContext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 smtClean="0">
                <a:solidFill>
                  <a:srgbClr val="6D6F24"/>
                </a:solidFill>
                <a:latin typeface="Courier"/>
              </a:rPr>
              <a:t>=</a:t>
            </a:r>
          </a:p>
          <a:p>
            <a:pPr lvl="0"/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8         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b="1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createContext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9     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b="1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key</a:t>
            </a:r>
            <a:r>
              <a:rPr lang="en-US" sz="1300" b="1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10   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>
                <a:solidFill>
                  <a:srgbClr val="0000DF"/>
                </a:solidFill>
                <a:latin typeface="Courier"/>
              </a:rPr>
              <a:t>"nation"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key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11   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b="1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addBatch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6B006D"/>
                </a:solidFill>
                <a:latin typeface="Courier"/>
              </a:rPr>
              <a:t>12 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5900" y="4454109"/>
            <a:ext cx="4363695" cy="335280"/>
          </a:xfrm>
          <a:prstGeom prst="rect">
            <a:avLst/>
          </a:prstGeom>
          <a:solidFill>
            <a:srgbClr val="008000">
              <a:alpha val="2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5900" y="1908334"/>
            <a:ext cx="4507194" cy="4794201"/>
            <a:chOff x="575900" y="1908334"/>
            <a:chExt cx="4507194" cy="4794201"/>
          </a:xfrm>
        </p:grpSpPr>
        <p:sp>
          <p:nvSpPr>
            <p:cNvPr id="12" name="Rectangle 11"/>
            <p:cNvSpPr/>
            <p:nvPr/>
          </p:nvSpPr>
          <p:spPr>
            <a:xfrm>
              <a:off x="575900" y="1908334"/>
              <a:ext cx="4363695" cy="2495372"/>
            </a:xfrm>
            <a:prstGeom prst="rect">
              <a:avLst/>
            </a:prstGeom>
            <a:solidFill>
              <a:srgbClr val="FFFF00">
                <a:alpha val="22000"/>
              </a:srgb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75900" y="4809709"/>
              <a:ext cx="4507194" cy="1892826"/>
              <a:chOff x="4995501" y="3921760"/>
              <a:chExt cx="4148498" cy="189282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995501" y="3921760"/>
                <a:ext cx="4016419" cy="1892826"/>
              </a:xfrm>
              <a:prstGeom prst="rect">
                <a:avLst/>
              </a:prstGeom>
              <a:solidFill>
                <a:srgbClr val="3366FF">
                  <a:alpha val="22000"/>
                </a:srgb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90160" y="3921760"/>
                <a:ext cx="4053839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  <a:latin typeface="Courier"/>
                  </a:rPr>
                  <a:t>14 for </a:t>
                </a:r>
                <a:r>
                  <a:rPr lang="en-US" sz="1300" dirty="0">
                    <a:solidFill>
                      <a:srgbClr val="000000"/>
                    </a:solidFill>
                    <a:latin typeface="Courier"/>
                  </a:rPr>
                  <a:t>(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LoopContext</a:t>
                </a:r>
                <a:r>
                  <a:rPr lang="en-US" sz="1300" dirty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ctx</a:t>
                </a:r>
                <a:r>
                  <a:rPr lang="en-US" sz="1300" dirty="0">
                    <a:solidFill>
                      <a:srgbClr val="000000"/>
                    </a:solidFill>
                    <a:latin typeface="Courier"/>
                  </a:rPr>
                  <a:t> : 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lct</a:t>
                </a:r>
                <a:r>
                  <a:rPr lang="en-US" sz="1300" dirty="0">
                    <a:solidFill>
                      <a:srgbClr val="000000"/>
                    </a:solidFill>
                    <a:latin typeface="Courier"/>
                  </a:rPr>
                  <a:t>) </a:t>
                </a:r>
                <a:r>
                  <a:rPr lang="en-US" sz="1300" dirty="0">
                    <a:solidFill>
                      <a:srgbClr val="6B006D"/>
                    </a:solidFill>
                    <a:latin typeface="Courier"/>
                  </a:rPr>
                  <a:t>{</a:t>
                </a:r>
                <a:endParaRPr lang="en-US" sz="13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300" b="1" dirty="0" smtClean="0">
                    <a:solidFill>
                      <a:srgbClr val="000000"/>
                    </a:solidFill>
                    <a:latin typeface="Courier"/>
                  </a:rPr>
                  <a:t>15    </a:t>
                </a:r>
                <a:r>
                  <a:rPr lang="en-US" sz="1300" b="1" dirty="0" err="1">
                    <a:solidFill>
                      <a:srgbClr val="AB6464"/>
                    </a:solidFill>
                    <a:latin typeface="Courier-Bold"/>
                  </a:rPr>
                  <a:t>ResultSet</a:t>
                </a:r>
                <a:r>
                  <a:rPr lang="en-US" sz="1300" b="1" dirty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ourier"/>
                  </a:rPr>
                  <a:t>rs</a:t>
                </a:r>
                <a:r>
                  <a:rPr lang="en-US" sz="1300" b="1" dirty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US" sz="1300" b="1" dirty="0" smtClean="0">
                    <a:solidFill>
                      <a:srgbClr val="6D6F24"/>
                    </a:solidFill>
                    <a:latin typeface="Courier"/>
                  </a:rPr>
                  <a:t>=</a:t>
                </a:r>
                <a:endParaRPr lang="en-US" sz="1300" b="1" dirty="0" smtClean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300" b="1" dirty="0" smtClean="0">
                    <a:solidFill>
                      <a:srgbClr val="000000"/>
                    </a:solidFill>
                    <a:latin typeface="Courier"/>
                  </a:rPr>
                  <a:t>16       </a:t>
                </a:r>
                <a:r>
                  <a:rPr lang="en-US" sz="1300" b="1" dirty="0" err="1" smtClean="0">
                    <a:solidFill>
                      <a:srgbClr val="000000"/>
                    </a:solidFill>
                    <a:latin typeface="Courier"/>
                  </a:rPr>
                  <a:t>stmt</a:t>
                </a:r>
                <a:r>
                  <a:rPr lang="en-US" sz="1300" b="1" dirty="0" err="1" smtClean="0">
                    <a:solidFill>
                      <a:srgbClr val="6D6F24"/>
                    </a:solidFill>
                    <a:latin typeface="Courier"/>
                  </a:rPr>
                  <a:t>.</a:t>
                </a:r>
                <a:r>
                  <a:rPr lang="en-US" sz="1300" b="1" dirty="0" err="1" smtClean="0">
                    <a:solidFill>
                      <a:srgbClr val="000000"/>
                    </a:solidFill>
                    <a:latin typeface="Courier"/>
                  </a:rPr>
                  <a:t>getResultSet</a:t>
                </a:r>
                <a:r>
                  <a:rPr lang="en-US" sz="1300" b="1" dirty="0">
                    <a:solidFill>
                      <a:srgbClr val="6D6F24"/>
                    </a:solidFill>
                    <a:latin typeface="Courier"/>
                  </a:rPr>
                  <a:t>(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ourier"/>
                  </a:rPr>
                  <a:t>ctx</a:t>
                </a:r>
                <a:r>
                  <a:rPr lang="en-US" sz="1300" b="1" dirty="0">
                    <a:solidFill>
                      <a:srgbClr val="6D6F24"/>
                    </a:solidFill>
                    <a:latin typeface="Courier"/>
                  </a:rPr>
                  <a:t>)</a:t>
                </a:r>
                <a:r>
                  <a:rPr lang="en-US" sz="1300" b="1" dirty="0">
                    <a:solidFill>
                      <a:srgbClr val="6B006D"/>
                    </a:solidFill>
                    <a:latin typeface="Courier"/>
                  </a:rPr>
                  <a:t>;</a:t>
                </a:r>
                <a:endParaRPr lang="en-US" sz="1300" b="1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300" dirty="0" smtClean="0">
                    <a:solidFill>
                      <a:srgbClr val="000000"/>
                    </a:solidFill>
                    <a:latin typeface="Courier"/>
                  </a:rPr>
                  <a:t>17    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rs</a:t>
                </a:r>
                <a:r>
                  <a:rPr lang="en-US" sz="1300" dirty="0" err="1">
                    <a:solidFill>
                      <a:srgbClr val="6D6F24"/>
                    </a:solidFill>
                    <a:latin typeface="Courier"/>
                  </a:rPr>
                  <a:t>.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next</a:t>
                </a:r>
                <a:r>
                  <a:rPr lang="en-US" sz="1300" dirty="0">
                    <a:solidFill>
                      <a:srgbClr val="6D6F24"/>
                    </a:solidFill>
                    <a:latin typeface="Courier"/>
                  </a:rPr>
                  <a:t>()</a:t>
                </a:r>
                <a:r>
                  <a:rPr lang="en-US" sz="1300" dirty="0">
                    <a:solidFill>
                      <a:srgbClr val="6B006D"/>
                    </a:solidFill>
                    <a:latin typeface="Courier"/>
                  </a:rPr>
                  <a:t>;</a:t>
                </a:r>
                <a:endParaRPr lang="en-US" sz="13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300" dirty="0" smtClean="0">
                    <a:solidFill>
                      <a:srgbClr val="000000"/>
                    </a:solidFill>
                    <a:latin typeface="Courier"/>
                  </a:rPr>
                  <a:t>18    </a:t>
                </a:r>
                <a:r>
                  <a:rPr lang="en-US" sz="1300" dirty="0" err="1">
                    <a:solidFill>
                      <a:srgbClr val="AB6464"/>
                    </a:solidFill>
                    <a:latin typeface="Courier"/>
                  </a:rPr>
                  <a:t>int</a:t>
                </a:r>
                <a:r>
                  <a:rPr lang="en-US" sz="1300" dirty="0">
                    <a:solidFill>
                      <a:srgbClr val="000000"/>
                    </a:solidFill>
                    <a:latin typeface="Courier"/>
                  </a:rPr>
                  <a:t> sum </a:t>
                </a:r>
                <a:r>
                  <a:rPr lang="en-US" sz="1300" dirty="0">
                    <a:solidFill>
                      <a:srgbClr val="6D6F24"/>
                    </a:solidFill>
                    <a:latin typeface="Courier"/>
                  </a:rPr>
                  <a:t>=</a:t>
                </a:r>
                <a:r>
                  <a:rPr lang="en-US" sz="1300" dirty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rs</a:t>
                </a:r>
                <a:r>
                  <a:rPr lang="en-US" sz="1300" dirty="0" err="1">
                    <a:solidFill>
                      <a:srgbClr val="6D6F24"/>
                    </a:solidFill>
                    <a:latin typeface="Courier"/>
                  </a:rPr>
                  <a:t>.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getInt</a:t>
                </a:r>
                <a:r>
                  <a:rPr lang="en-US" sz="1300" dirty="0">
                    <a:solidFill>
                      <a:srgbClr val="6D6F24"/>
                    </a:solidFill>
                    <a:latin typeface="Courier"/>
                  </a:rPr>
                  <a:t>(</a:t>
                </a:r>
                <a:r>
                  <a:rPr lang="en-US" sz="1300" dirty="0">
                    <a:solidFill>
                      <a:srgbClr val="0000DF"/>
                    </a:solidFill>
                    <a:latin typeface="Courier"/>
                  </a:rPr>
                  <a:t>"sum"</a:t>
                </a:r>
                <a:r>
                  <a:rPr lang="en-US" sz="1300" dirty="0">
                    <a:solidFill>
                      <a:srgbClr val="6D6F24"/>
                    </a:solidFill>
                    <a:latin typeface="Courier"/>
                  </a:rPr>
                  <a:t>)</a:t>
                </a:r>
                <a:r>
                  <a:rPr lang="en-US" sz="1300" dirty="0">
                    <a:solidFill>
                      <a:srgbClr val="6B006D"/>
                    </a:solidFill>
                    <a:latin typeface="Courier"/>
                  </a:rPr>
                  <a:t>;</a:t>
                </a:r>
                <a:endParaRPr lang="en-US" sz="13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300" dirty="0" smtClean="0">
                    <a:solidFill>
                      <a:srgbClr val="000000"/>
                    </a:solidFill>
                    <a:latin typeface="Courier"/>
                  </a:rPr>
                  <a:t>19    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sumTotals</a:t>
                </a:r>
                <a:r>
                  <a:rPr lang="en-US" sz="1300" dirty="0" err="1">
                    <a:solidFill>
                      <a:srgbClr val="6D6F24"/>
                    </a:solidFill>
                    <a:latin typeface="Courier"/>
                  </a:rPr>
                  <a:t>.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add</a:t>
                </a:r>
                <a:r>
                  <a:rPr lang="en-US" sz="1300" dirty="0">
                    <a:solidFill>
                      <a:srgbClr val="6D6F24"/>
                    </a:solidFill>
                    <a:latin typeface="Courier"/>
                  </a:rPr>
                  <a:t>(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Pair</a:t>
                </a:r>
                <a:r>
                  <a:rPr lang="en-US" sz="1300" dirty="0" err="1">
                    <a:solidFill>
                      <a:srgbClr val="6D6F24"/>
                    </a:solidFill>
                    <a:latin typeface="Courier"/>
                  </a:rPr>
                  <a:t>.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of</a:t>
                </a:r>
                <a:r>
                  <a:rPr lang="en-US" sz="1300" dirty="0">
                    <a:solidFill>
                      <a:srgbClr val="6D6F24"/>
                    </a:solidFill>
                    <a:latin typeface="Courier"/>
                  </a:rPr>
                  <a:t>(</a:t>
                </a:r>
                <a:r>
                  <a:rPr lang="en-US" sz="1300" dirty="0">
                    <a:solidFill>
                      <a:srgbClr val="000000"/>
                    </a:solidFill>
                    <a:latin typeface="Courier"/>
                  </a:rPr>
                  <a:t>nation</a:t>
                </a:r>
                <a:r>
                  <a:rPr lang="en-US" sz="1300" dirty="0">
                    <a:solidFill>
                      <a:srgbClr val="6D6F24"/>
                    </a:solidFill>
                    <a:latin typeface="Courier"/>
                  </a:rPr>
                  <a:t>,</a:t>
                </a:r>
                <a:r>
                  <a:rPr lang="en-US" sz="1300" dirty="0">
                    <a:solidFill>
                      <a:srgbClr val="000000"/>
                    </a:solidFill>
                    <a:latin typeface="Courier"/>
                  </a:rPr>
                  <a:t> sum</a:t>
                </a:r>
                <a:r>
                  <a:rPr lang="en-US" sz="1300" dirty="0">
                    <a:solidFill>
                      <a:srgbClr val="6D6F24"/>
                    </a:solidFill>
                    <a:latin typeface="Courier"/>
                  </a:rPr>
                  <a:t>))</a:t>
                </a:r>
                <a:r>
                  <a:rPr lang="en-US" sz="1300" dirty="0">
                    <a:solidFill>
                      <a:srgbClr val="6B006D"/>
                    </a:solidFill>
                    <a:latin typeface="Courier"/>
                  </a:rPr>
                  <a:t>;</a:t>
                </a:r>
                <a:endParaRPr lang="en-US" sz="13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300" dirty="0" smtClean="0">
                    <a:solidFill>
                      <a:srgbClr val="6B006D"/>
                    </a:solidFill>
                    <a:latin typeface="Courier"/>
                  </a:rPr>
                  <a:t>20 }</a:t>
                </a:r>
                <a:endParaRPr lang="en-US" sz="13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300" dirty="0" smtClean="0">
                    <a:solidFill>
                      <a:srgbClr val="000000"/>
                    </a:solidFill>
                    <a:latin typeface="Courier"/>
                  </a:rPr>
                  <a:t>21 return </a:t>
                </a:r>
                <a:r>
                  <a:rPr lang="en-US" sz="1300" dirty="0" err="1">
                    <a:solidFill>
                      <a:srgbClr val="000000"/>
                    </a:solidFill>
                    <a:latin typeface="Courier"/>
                  </a:rPr>
                  <a:t>sumTotals</a:t>
                </a:r>
                <a:r>
                  <a:rPr lang="en-US" sz="1300" dirty="0" smtClean="0">
                    <a:solidFill>
                      <a:srgbClr val="6D6F24"/>
                    </a:solidFill>
                    <a:latin typeface="Courier"/>
                  </a:rPr>
                  <a:t>;</a:t>
                </a:r>
                <a:endParaRPr lang="en-US" sz="1300" dirty="0">
                  <a:solidFill>
                    <a:srgbClr val="000000"/>
                  </a:solidFill>
                  <a:latin typeface="Courier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75900" y="4454109"/>
              <a:ext cx="436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srgbClr val="000000"/>
                  </a:solidFill>
                  <a:latin typeface="Courier"/>
                </a:rPr>
                <a:t>13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"/>
                </a:rPr>
                <a:t>stmt.executeBatch</a:t>
              </a:r>
              <a:r>
                <a:rPr lang="en-US" sz="1400" b="1" dirty="0">
                  <a:solidFill>
                    <a:srgbClr val="000000"/>
                  </a:solidFill>
                  <a:latin typeface="Courier"/>
                </a:rPr>
                <a:t>()</a:t>
              </a:r>
              <a:r>
                <a:rPr lang="en-US" sz="1400" b="1" dirty="0" smtClean="0">
                  <a:solidFill>
                    <a:srgbClr val="6D6F24"/>
                  </a:solidFill>
                  <a:latin typeface="Courier"/>
                </a:rPr>
                <a:t>;</a:t>
              </a:r>
              <a:endParaRPr lang="en-US" sz="1400" b="1" dirty="0">
                <a:solidFill>
                  <a:srgbClr val="000000"/>
                </a:solidFill>
                <a:latin typeface="Courier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9056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Query Batching Step 1 : Loop Fission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5313680" y="5448298"/>
            <a:ext cx="3655467" cy="116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Query 1 </a:t>
            </a:r>
            <a:r>
              <a:rPr lang="en-US" sz="1400" b="1" dirty="0" smtClean="0"/>
              <a:t>:</a:t>
            </a:r>
            <a:endParaRPr lang="en-US" sz="1400" dirty="0"/>
          </a:p>
          <a:p>
            <a:r>
              <a:rPr lang="en-US" sz="1400" dirty="0"/>
              <a:t>SELECT sum(</a:t>
            </a:r>
            <a:r>
              <a:rPr lang="en-US" sz="1400" dirty="0" err="1"/>
              <a:t>o.total_price</a:t>
            </a:r>
            <a:r>
              <a:rPr lang="en-US" sz="1400" dirty="0"/>
              <a:t>) as </a:t>
            </a:r>
            <a:r>
              <a:rPr lang="en-US" sz="1400" dirty="0" err="1"/>
              <a:t>sumTotal</a:t>
            </a:r>
            <a:endParaRPr lang="en-US" sz="1400" dirty="0"/>
          </a:p>
          <a:p>
            <a:r>
              <a:rPr lang="en-US" sz="1400" dirty="0"/>
              <a:t>FROM Orders o, Customers c</a:t>
            </a:r>
          </a:p>
          <a:p>
            <a:r>
              <a:rPr lang="en-US" sz="1400" dirty="0"/>
              <a:t>WHERE </a:t>
            </a:r>
            <a:r>
              <a:rPr lang="en-US" sz="1400" dirty="0" err="1"/>
              <a:t>o.cust_ref</a:t>
            </a:r>
            <a:r>
              <a:rPr lang="en-US" sz="1400" dirty="0"/>
              <a:t> = </a:t>
            </a:r>
            <a:r>
              <a:rPr lang="en-US" sz="1400" dirty="0" err="1"/>
              <a:t>c.cust_key</a:t>
            </a:r>
            <a:endParaRPr lang="en-US" sz="1400" dirty="0"/>
          </a:p>
          <a:p>
            <a:r>
              <a:rPr lang="en-US" sz="1400" dirty="0"/>
              <a:t>AND </a:t>
            </a:r>
            <a:r>
              <a:rPr lang="en-US" sz="1400" dirty="0" err="1"/>
              <a:t>c.nation_ref</a:t>
            </a:r>
            <a:r>
              <a:rPr lang="en-US" sz="1400" dirty="0"/>
              <a:t> = ?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25119" y="1452880"/>
            <a:ext cx="49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Java program for example 1 after loop split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23841" y="299720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Query preparation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23841" y="4399737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Query Execution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3841" y="4958080"/>
            <a:ext cx="2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Collection of results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15244" y="4809709"/>
            <a:ext cx="42608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14 for 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LoopContext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: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{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15    </a:t>
            </a:r>
            <a:r>
              <a:rPr lang="en-US" sz="1300" b="1" dirty="0" err="1">
                <a:solidFill>
                  <a:srgbClr val="AB6464"/>
                </a:solidFill>
                <a:latin typeface="Courier-Bold"/>
              </a:rPr>
              <a:t>ResultSet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smtClean="0">
                <a:solidFill>
                  <a:srgbClr val="6D6F24"/>
                </a:solidFill>
                <a:latin typeface="Courier"/>
              </a:rPr>
              <a:t>=</a:t>
            </a:r>
            <a:endParaRPr lang="en-US" sz="13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16       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b="1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getResultSet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17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next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18    </a:t>
            </a:r>
            <a:r>
              <a:rPr lang="en-US" sz="1300" dirty="0" err="1">
                <a:solidFill>
                  <a:srgbClr val="AB6464"/>
                </a:solidFill>
                <a:latin typeface="Courier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sum 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getInt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>
                <a:solidFill>
                  <a:srgbClr val="0000DF"/>
                </a:solidFill>
                <a:latin typeface="Courier"/>
              </a:rPr>
              <a:t>"sum"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19  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Pair</a:t>
            </a:r>
            <a:r>
              <a:rPr lang="en-US" sz="13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of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sum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))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 smtClean="0">
                <a:solidFill>
                  <a:srgbClr val="6B006D"/>
                </a:solidFill>
                <a:latin typeface="Courier"/>
              </a:rPr>
              <a:t>20 }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21 return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744" y="4454109"/>
            <a:ext cx="2616198" cy="383821"/>
          </a:xfrm>
          <a:prstGeom prst="rect">
            <a:avLst/>
          </a:prstGeom>
          <a:solidFill>
            <a:srgbClr val="008000">
              <a:alpha val="2000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9369" y="4454109"/>
            <a:ext cx="426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13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</a:rPr>
              <a:t>stmt.executeBatch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4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5900" y="1938417"/>
            <a:ext cx="45071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1 List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300" dirty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2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PreparedStatement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 = </a:t>
            </a: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urier"/>
              </a:rPr>
              <a:t>3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conn.prepareStatement</a:t>
            </a:r>
            <a:r>
              <a:rPr lang="en-US" sz="1300" dirty="0">
                <a:solidFill>
                  <a:srgbClr val="292934">
                    <a:lumMod val="75000"/>
                    <a:lumOff val="25000"/>
                  </a:srgbClr>
                </a:solidFill>
                <a:latin typeface="Courier-Bold"/>
              </a:rPr>
              <a:t>(“*query1*”)</a:t>
            </a:r>
            <a:r>
              <a:rPr lang="en-US" sz="1300" dirty="0">
                <a:solidFill>
                  <a:srgbClr val="292934"/>
                </a:solidFill>
                <a:latin typeface="Courier-Bold"/>
              </a:rPr>
              <a:t>;</a:t>
            </a: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4 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LoopContextTable</a:t>
            </a:r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= new LCT()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5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 key = 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</a:rPr>
              <a:t>nation.getKey</a:t>
            </a:r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3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300" dirty="0" smtClean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6 for 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(Nation nation : </a:t>
            </a:r>
            <a:r>
              <a:rPr lang="en-US" sz="1300" dirty="0" err="1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sz="1300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300" dirty="0">
                <a:solidFill>
                  <a:srgbClr val="6B006D"/>
                </a:solidFill>
                <a:latin typeface="Courier"/>
              </a:rPr>
              <a:t>{</a:t>
            </a:r>
            <a:endParaRPr lang="en-US" sz="1300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7   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LoopContext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 smtClean="0">
                <a:solidFill>
                  <a:srgbClr val="6D6F24"/>
                </a:solidFill>
                <a:latin typeface="Courier"/>
              </a:rPr>
              <a:t>=</a:t>
            </a:r>
          </a:p>
          <a:p>
            <a:pPr lvl="0"/>
            <a:r>
              <a:rPr lang="en-US" sz="1300" b="1" dirty="0" smtClean="0">
                <a:solidFill>
                  <a:srgbClr val="6D6F24"/>
                </a:solidFill>
                <a:latin typeface="Courier"/>
              </a:rPr>
              <a:t>8         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lct</a:t>
            </a:r>
            <a:r>
              <a:rPr lang="en-US" sz="1300" b="1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createContext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9     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b="1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 smtClean="0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key</a:t>
            </a:r>
            <a:r>
              <a:rPr lang="en-US" sz="1300" b="1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b="1" dirty="0" smtClean="0">
                <a:solidFill>
                  <a:srgbClr val="000000"/>
                </a:solidFill>
                <a:latin typeface="Courier"/>
              </a:rPr>
              <a:t>10   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>
                <a:solidFill>
                  <a:srgbClr val="0000DF"/>
                </a:solidFill>
                <a:latin typeface="Courier"/>
              </a:rPr>
              <a:t>"nation"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300" b="1" dirty="0">
                <a:solidFill>
                  <a:srgbClr val="000000"/>
                </a:solidFill>
                <a:latin typeface="Courier"/>
              </a:rPr>
              <a:t> key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000000"/>
                </a:solidFill>
                <a:latin typeface="Courier"/>
              </a:rPr>
              <a:t>11    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300" b="1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addBatch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Courier"/>
              </a:rPr>
              <a:t>ctx</a:t>
            </a:r>
            <a:r>
              <a:rPr lang="en-US" sz="1300" b="1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300" b="1" dirty="0">
                <a:solidFill>
                  <a:srgbClr val="6B006D"/>
                </a:solidFill>
                <a:latin typeface="Courier"/>
              </a:rPr>
              <a:t>;</a:t>
            </a:r>
            <a:endParaRPr lang="en-US" sz="1300" b="1" dirty="0">
              <a:solidFill>
                <a:srgbClr val="000000"/>
              </a:solidFill>
              <a:latin typeface="Courier"/>
            </a:endParaRPr>
          </a:p>
          <a:p>
            <a:pPr lvl="0"/>
            <a:r>
              <a:rPr lang="en-US" sz="1300" dirty="0" smtClean="0">
                <a:solidFill>
                  <a:srgbClr val="6B006D"/>
                </a:solidFill>
                <a:latin typeface="Courier"/>
              </a:rPr>
              <a:t>12 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85935"/>
              </p:ext>
            </p:extLst>
          </p:nvPr>
        </p:nvGraphicFramePr>
        <p:xfrm>
          <a:off x="5202768" y="5106418"/>
          <a:ext cx="2556933" cy="146304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852311"/>
                <a:gridCol w="852311"/>
                <a:gridCol w="852311"/>
              </a:tblGrid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" y="533400"/>
            <a:ext cx="8884078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Query Batching Step 2 : Set Oriented Execution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96620" y="3939037"/>
            <a:ext cx="2476499" cy="259644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1285" y="5089485"/>
            <a:ext cx="2938780" cy="394328"/>
          </a:xfrm>
          <a:prstGeom prst="rect">
            <a:avLst/>
          </a:prstGeom>
          <a:solidFill>
            <a:srgbClr val="3366FF">
              <a:alpha val="16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4798"/>
              </p:ext>
            </p:extLst>
          </p:nvPr>
        </p:nvGraphicFramePr>
        <p:xfrm>
          <a:off x="5202768" y="1592564"/>
          <a:ext cx="2556933" cy="1463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52311"/>
                <a:gridCol w="852311"/>
                <a:gridCol w="852311"/>
              </a:tblGrid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Curved Connector 15"/>
          <p:cNvCxnSpPr>
            <a:stCxn id="4" idx="3"/>
            <a:endCxn id="11" idx="1"/>
          </p:cNvCxnSpPr>
          <p:nvPr/>
        </p:nvCxnSpPr>
        <p:spPr>
          <a:xfrm flipV="1">
            <a:off x="3373119" y="2324084"/>
            <a:ext cx="1829649" cy="1744775"/>
          </a:xfrm>
          <a:prstGeom prst="curvedConnector3">
            <a:avLst>
              <a:gd name="adj1" fmla="val 795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3"/>
            <a:endCxn id="10" idx="1"/>
          </p:cNvCxnSpPr>
          <p:nvPr/>
        </p:nvCxnSpPr>
        <p:spPr>
          <a:xfrm>
            <a:off x="3920065" y="5286649"/>
            <a:ext cx="1282703" cy="55128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11532" y="1910064"/>
            <a:ext cx="145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Parameter Batch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94942" y="3334377"/>
            <a:ext cx="5768625" cy="1754327"/>
            <a:chOff x="3294942" y="2538882"/>
            <a:chExt cx="5768625" cy="1315745"/>
          </a:xfrm>
        </p:grpSpPr>
        <p:sp>
          <p:nvSpPr>
            <p:cNvPr id="12" name="Can 11"/>
            <p:cNvSpPr/>
            <p:nvPr/>
          </p:nvSpPr>
          <p:spPr>
            <a:xfrm>
              <a:off x="6108701" y="2700278"/>
              <a:ext cx="1651000" cy="746243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sp>
          <p:nvSpPr>
            <p:cNvPr id="13" name="Collate 12"/>
            <p:cNvSpPr/>
            <p:nvPr/>
          </p:nvSpPr>
          <p:spPr>
            <a:xfrm rot="16200000">
              <a:off x="5107093" y="2656323"/>
              <a:ext cx="589280" cy="822960"/>
            </a:xfrm>
            <a:prstGeom prst="flowChartCollate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2" name="Curved Connector 21"/>
            <p:cNvCxnSpPr>
              <a:stCxn id="5" idx="3"/>
              <a:endCxn id="13" idx="0"/>
            </p:cNvCxnSpPr>
            <p:nvPr/>
          </p:nvCxnSpPr>
          <p:spPr>
            <a:xfrm flipV="1">
              <a:off x="3294942" y="3067803"/>
              <a:ext cx="1695312" cy="454811"/>
            </a:xfrm>
            <a:prstGeom prst="curvedConnector3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69767" y="2538882"/>
              <a:ext cx="1193800" cy="131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Batch form query execution in database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38534" y="5647245"/>
            <a:ext cx="145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 of result sets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5119" y="1452880"/>
            <a:ext cx="49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Java program for example 1 after loop split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The Problem : </a:t>
            </a:r>
          </a:p>
          <a:p>
            <a:pPr marL="1017270" lvl="1" indent="-514350"/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Parameter-at-a-time Execution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Existing solution within database systems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New solutions for web applications</a:t>
            </a:r>
          </a:p>
          <a:p>
            <a:pPr marL="1017270" lvl="1" indent="-514350">
              <a:buClrTx/>
            </a:pPr>
            <a:r>
              <a:rPr lang="en-US" sz="2600" dirty="0">
                <a:solidFill>
                  <a:srgbClr val="A6A6A6"/>
                </a:solidFill>
              </a:rPr>
              <a:t>Declarative </a:t>
            </a:r>
            <a:r>
              <a:rPr lang="en-US" sz="2600" dirty="0" smtClean="0">
                <a:solidFill>
                  <a:srgbClr val="A6A6A6"/>
                </a:solidFill>
              </a:rPr>
              <a:t>Web Application Framework</a:t>
            </a: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rgbClr val="A6A6A6"/>
                </a:solidFill>
              </a:rPr>
              <a:t>Rewriting queries into batched form</a:t>
            </a:r>
          </a:p>
          <a:p>
            <a:pPr marL="1017270" lvl="1" indent="-514350">
              <a:buClrTx/>
            </a:pPr>
            <a:r>
              <a:rPr lang="en-US" sz="2600" b="1" dirty="0" smtClean="0">
                <a:solidFill>
                  <a:schemeClr val="tx1"/>
                </a:solidFill>
              </a:rPr>
              <a:t>Query Synthesis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Beyond SQL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Conclusion &amp; Future Directions</a:t>
            </a:r>
            <a:endParaRPr lang="en" sz="3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755280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 using imperative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720" y="3153231"/>
            <a:ext cx="782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2 : find total amount spent by customers from Algeria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4700" y="1651000"/>
            <a:ext cx="7607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Real-world problem 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relational operations written using imperative code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roblem exacerbated by the use of ORMs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67079" y="3794760"/>
            <a:ext cx="60432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1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getSumTotalForAlgeria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2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customerDao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getAllCustomers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3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orderDao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getAllOrders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4  </a:t>
            </a:r>
            <a:r>
              <a:rPr lang="en-US" sz="1400" dirty="0" err="1">
                <a:solidFill>
                  <a:srgbClr val="AB6464"/>
                </a:solidFill>
                <a:latin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sum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5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Customer c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6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Order o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7  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getCustKey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getCustRef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8         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&amp;&amp;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getNationRef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is-IS" sz="1400" dirty="0" smtClean="0">
                <a:solidFill>
                  <a:srgbClr val="000000"/>
                </a:solidFill>
                <a:latin typeface="Courier"/>
              </a:rPr>
              <a:t>9        </a:t>
            </a:r>
            <a:r>
              <a:rPr lang="is-IS" sz="1400" dirty="0">
                <a:solidFill>
                  <a:srgbClr val="000000"/>
                </a:solidFill>
                <a:latin typeface="Courier"/>
              </a:rPr>
              <a:t>sum 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+=</a:t>
            </a:r>
            <a:r>
              <a:rPr lang="is-IS" sz="1400" dirty="0">
                <a:solidFill>
                  <a:srgbClr val="000000"/>
                </a:solidFill>
                <a:latin typeface="Courier"/>
              </a:rPr>
              <a:t> o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is-IS" sz="1400" dirty="0">
                <a:solidFill>
                  <a:srgbClr val="000000"/>
                </a:solidFill>
                <a:latin typeface="Courier"/>
              </a:rPr>
              <a:t>getTotalPrice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is-IS" sz="1400" dirty="0">
                <a:solidFill>
                  <a:srgbClr val="6B006D"/>
                </a:solidFill>
                <a:latin typeface="Courier"/>
              </a:rPr>
              <a:t>;</a:t>
            </a:r>
            <a:endParaRPr lang="is-I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10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sum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11 }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48120" y="4992469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37260" y="3997383"/>
            <a:ext cx="7573656" cy="584776"/>
            <a:chOff x="937260" y="3997383"/>
            <a:chExt cx="7573656" cy="584776"/>
          </a:xfrm>
        </p:grpSpPr>
        <p:sp>
          <p:nvSpPr>
            <p:cNvPr id="10" name="Rectangle 9"/>
            <p:cNvSpPr/>
            <p:nvPr/>
          </p:nvSpPr>
          <p:spPr>
            <a:xfrm>
              <a:off x="937260" y="4064000"/>
              <a:ext cx="5293360" cy="457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8120" y="3997383"/>
              <a:ext cx="1962796" cy="584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materializing entire relation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7260" y="4724400"/>
            <a:ext cx="7561581" cy="1056640"/>
            <a:chOff x="937260" y="4724400"/>
            <a:chExt cx="7561581" cy="1056640"/>
          </a:xfrm>
        </p:grpSpPr>
        <p:sp>
          <p:nvSpPr>
            <p:cNvPr id="9" name="Rectangle 8"/>
            <p:cNvSpPr/>
            <p:nvPr/>
          </p:nvSpPr>
          <p:spPr>
            <a:xfrm>
              <a:off x="937260" y="4724400"/>
              <a:ext cx="5293360" cy="105664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36045" y="4992469"/>
              <a:ext cx="1962796" cy="584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inefficient join algorithm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00949" y="1357868"/>
            <a:ext cx="3024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</a:t>
            </a:r>
            <a:r>
              <a:rPr lang="en-US" b="1" dirty="0" smtClean="0"/>
              <a:t>Cheung et al. 2013, 2014]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7"/>
            <a:ext cx="8775700" cy="1143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Performance matters for analytics applications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14400" y="5679440"/>
            <a:ext cx="2611120" cy="74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applications require short latency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36160" y="5689600"/>
            <a:ext cx="3672840" cy="74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applications require complex, time-consuming queries</a:t>
            </a:r>
            <a:endParaRPr lang="en-US" dirty="0"/>
          </a:p>
        </p:txBody>
      </p:sp>
      <p:pic>
        <p:nvPicPr>
          <p:cNvPr id="4" name="Picture 3" descr="Screen Shot 2015-11-05 at 11.0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333500"/>
            <a:ext cx="9144000" cy="41844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 using imperative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100" y="1524000"/>
            <a:ext cx="624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1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getSumTotalForAlgeria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2 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customerDao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getAllCustomers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3 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orderDao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getAllOrders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4   </a:t>
            </a:r>
            <a:r>
              <a:rPr lang="en-US" sz="1400" dirty="0" err="1">
                <a:solidFill>
                  <a:srgbClr val="AB6464"/>
                </a:solidFill>
                <a:latin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result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5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Customer c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6  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Order o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7  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getCustKey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getCustRef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8         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&amp;&amp;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getNationRef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is-IS" sz="1400" dirty="0" smtClean="0">
                <a:solidFill>
                  <a:srgbClr val="000000"/>
                </a:solidFill>
                <a:latin typeface="Courier"/>
              </a:rPr>
              <a:t>9        result </a:t>
            </a:r>
            <a:r>
              <a:rPr lang="is-IS" sz="1400" dirty="0" smtClean="0">
                <a:solidFill>
                  <a:srgbClr val="6D6F24"/>
                </a:solidFill>
                <a:latin typeface="Courier"/>
              </a:rPr>
              <a:t>+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is-IS" sz="1400" dirty="0">
                <a:solidFill>
                  <a:srgbClr val="000000"/>
                </a:solidFill>
                <a:latin typeface="Courier"/>
              </a:rPr>
              <a:t> o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is-IS" sz="1400" dirty="0">
                <a:solidFill>
                  <a:srgbClr val="000000"/>
                </a:solidFill>
                <a:latin typeface="Courier"/>
              </a:rPr>
              <a:t>getTotalPrice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is-IS" sz="1400" dirty="0">
                <a:solidFill>
                  <a:srgbClr val="6B006D"/>
                </a:solidFill>
                <a:latin typeface="Courier"/>
              </a:rPr>
              <a:t>;</a:t>
            </a:r>
            <a:endParaRPr lang="is-I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10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result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11 }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 rot="1942972">
            <a:off x="3200694" y="3770312"/>
            <a:ext cx="838200" cy="6238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0788" y="4600118"/>
            <a:ext cx="5003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1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getSumTotalForAlgeria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2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executeQuery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3    </a:t>
            </a:r>
            <a:r>
              <a:rPr lang="en-US" sz="1400" dirty="0" smtClean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SELECT sum(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total_price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) as 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sumTotal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+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4    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"FROM Orders o, Customers c "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+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5    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"WHERE 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o.cust_ref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c.cust_key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+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6    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"AND 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c.nation_ref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 = 1” "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+</a:t>
            </a:r>
            <a:endParaRPr lang="en-US" sz="1400" dirty="0">
              <a:solidFill>
                <a:srgbClr val="0000DF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DF"/>
                </a:solidFill>
                <a:latin typeface="Courier"/>
              </a:rPr>
              <a:t>7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	"ORDER BY 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c.cust_key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, </a:t>
            </a:r>
            <a:r>
              <a:rPr lang="en-US" sz="1400" dirty="0" err="1" smtClean="0">
                <a:solidFill>
                  <a:srgbClr val="0000DF"/>
                </a:solidFill>
                <a:latin typeface="Courier"/>
              </a:rPr>
              <a:t>o.cust_ref</a:t>
            </a:r>
            <a:r>
              <a:rPr lang="en-US" sz="1400" dirty="0" smtClean="0">
                <a:solidFill>
                  <a:srgbClr val="0000DF"/>
                </a:solidFill>
                <a:latin typeface="Courier"/>
              </a:rPr>
              <a:t>”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8 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9  }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Synthesis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57200" y="1765301"/>
            <a:ext cx="8500533" cy="496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Benefit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Removes Java code fragments which :</a:t>
            </a:r>
          </a:p>
          <a:p>
            <a:pPr marL="617220" lvl="1" indent="-342900">
              <a:buFont typeface="Arial"/>
              <a:buChar char="•"/>
            </a:pPr>
            <a:r>
              <a:rPr lang="en-US" sz="1800" dirty="0" smtClean="0"/>
              <a:t>Interact with a database through the Hibernate ORM</a:t>
            </a:r>
          </a:p>
          <a:p>
            <a:pPr marL="617220" lvl="1" indent="-342900">
              <a:buFont typeface="Arial"/>
              <a:buChar char="•"/>
            </a:pPr>
            <a:r>
              <a:rPr lang="en-US" sz="1800" dirty="0" smtClean="0"/>
              <a:t>Semantically equivalent to relational algebra expressions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Replaces such fragments with database queries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Avoids shipping unnecessary data </a:t>
            </a:r>
            <a:r>
              <a:rPr lang="en-US" sz="2200" dirty="0"/>
              <a:t>through the </a:t>
            </a:r>
            <a:r>
              <a:rPr lang="en-US" sz="2200" dirty="0" smtClean="0"/>
              <a:t>network and materializing it on the application program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Approach</a:t>
            </a:r>
          </a:p>
          <a:p>
            <a:pPr marL="342900" indent="-292100"/>
            <a:r>
              <a:rPr lang="en-US" sz="2200" dirty="0" smtClean="0"/>
              <a:t>Identify a code fragment from a code base</a:t>
            </a:r>
          </a:p>
          <a:p>
            <a:pPr marL="342900" indent="-292100"/>
            <a:r>
              <a:rPr lang="en-US" sz="2200" dirty="0" smtClean="0"/>
              <a:t>Express a post-condition for the program in some algebraic form</a:t>
            </a:r>
          </a:p>
          <a:p>
            <a:pPr marL="342900" indent="-292100"/>
            <a:r>
              <a:rPr lang="en-US" sz="2200" dirty="0" smtClean="0"/>
              <a:t>Translate that expression back to SQL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 using imperative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539" y="1696480"/>
            <a:ext cx="66990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1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getSumTotalForAlgeria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2 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customerDao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getAllCustomers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3 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orderDao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getAllOrders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4   </a:t>
            </a:r>
            <a:r>
              <a:rPr lang="en-US" sz="1400" dirty="0" err="1">
                <a:solidFill>
                  <a:srgbClr val="AB6464"/>
                </a:solidFill>
                <a:latin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result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5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Customer c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6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Order o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7  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getCustKey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getCustRef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8         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&amp;&amp;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getNationRef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is-IS" sz="1400" dirty="0" smtClean="0">
                <a:solidFill>
                  <a:srgbClr val="000000"/>
                </a:solidFill>
                <a:latin typeface="Courier"/>
              </a:rPr>
              <a:t>9        result </a:t>
            </a:r>
            <a:r>
              <a:rPr lang="is-IS" sz="1400" dirty="0" smtClean="0">
                <a:solidFill>
                  <a:srgbClr val="6D6F24"/>
                </a:solidFill>
                <a:latin typeface="Courier"/>
              </a:rPr>
              <a:t>+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is-IS" sz="1400" dirty="0">
                <a:solidFill>
                  <a:srgbClr val="000000"/>
                </a:solidFill>
                <a:latin typeface="Courier"/>
              </a:rPr>
              <a:t> o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is-IS" sz="1400" dirty="0">
                <a:solidFill>
                  <a:srgbClr val="000000"/>
                </a:solidFill>
                <a:latin typeface="Courier"/>
              </a:rPr>
              <a:t>getTotalPrice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is-IS" sz="1400" dirty="0">
                <a:solidFill>
                  <a:srgbClr val="6B006D"/>
                </a:solidFill>
                <a:latin typeface="Courier"/>
              </a:rPr>
              <a:t>;</a:t>
            </a:r>
            <a:endParaRPr lang="is-I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10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result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11 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793067" y="4600118"/>
            <a:ext cx="5350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1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getSumTotalForAlgeria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2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executeQuery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3     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"SELECT sum</a:t>
            </a:r>
            <a:r>
              <a:rPr lang="en-US" sz="1400" dirty="0" smtClean="0">
                <a:solidFill>
                  <a:srgbClr val="0000DF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o</a:t>
            </a:r>
            <a:r>
              <a:rPr lang="en-US" sz="1400" dirty="0" err="1" smtClean="0">
                <a:solidFill>
                  <a:srgbClr val="0000DF"/>
                </a:solidFill>
                <a:latin typeface="Courier"/>
              </a:rPr>
              <a:t>total_price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) as 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sumTotal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+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4    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"FROM Orders o, Customers c "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+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5    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"WHERE 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o.cust_ref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c.cust_key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+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6    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"AND </a:t>
            </a:r>
            <a:r>
              <a:rPr lang="en-US" sz="1400" dirty="0" err="1">
                <a:solidFill>
                  <a:srgbClr val="0000DF"/>
                </a:solidFill>
                <a:latin typeface="Courier"/>
              </a:rPr>
              <a:t>c.nation_ref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 = </a:t>
            </a:r>
            <a:r>
              <a:rPr lang="en-US" sz="1400" dirty="0" smtClean="0">
                <a:solidFill>
                  <a:srgbClr val="0000DF"/>
                </a:solidFill>
                <a:latin typeface="Courier"/>
              </a:rPr>
              <a:t>1 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400" dirty="0" smtClean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+</a:t>
            </a:r>
            <a:endParaRPr lang="en-US" sz="1400" dirty="0" smtClean="0">
              <a:solidFill>
                <a:srgbClr val="0000DF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DF"/>
                </a:solidFill>
                <a:latin typeface="Courier"/>
              </a:rPr>
              <a:t>7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	"</a:t>
            </a:r>
            <a:r>
              <a:rPr lang="en-US" sz="1400" dirty="0" smtClean="0">
                <a:solidFill>
                  <a:srgbClr val="0000DF"/>
                </a:solidFill>
                <a:latin typeface="Courier"/>
              </a:rPr>
              <a:t>ORDER BY </a:t>
            </a:r>
            <a:r>
              <a:rPr lang="en-US" sz="1400" dirty="0" err="1" smtClean="0">
                <a:solidFill>
                  <a:srgbClr val="0000DF"/>
                </a:solidFill>
                <a:latin typeface="Courier"/>
              </a:rPr>
              <a:t>c.cust_key</a:t>
            </a:r>
            <a:r>
              <a:rPr lang="en-US" sz="1400" dirty="0" smtClean="0">
                <a:solidFill>
                  <a:srgbClr val="0000DF"/>
                </a:solidFill>
                <a:latin typeface="Courier"/>
              </a:rPr>
              <a:t>, </a:t>
            </a:r>
            <a:r>
              <a:rPr lang="en-US" sz="1400" dirty="0" err="1" smtClean="0">
                <a:solidFill>
                  <a:srgbClr val="0000DF"/>
                </a:solidFill>
                <a:latin typeface="Courier"/>
              </a:rPr>
              <a:t>o.cust_ref</a:t>
            </a:r>
            <a:r>
              <a:rPr lang="en-US" sz="1400" dirty="0">
                <a:solidFill>
                  <a:srgbClr val="0000DF"/>
                </a:solidFill>
                <a:latin typeface="Courier"/>
              </a:rPr>
              <a:t>"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8 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9 }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793067" y="2473215"/>
            <a:ext cx="1439040" cy="6238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670223" y="2526279"/>
            <a:ext cx="3350260" cy="972998"/>
            <a:chOff x="2247900" y="3502265"/>
            <a:chExt cx="4168140" cy="10978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7900" y="4047173"/>
              <a:ext cx="3644900" cy="241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7900" y="4358818"/>
              <a:ext cx="1930400" cy="2413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8540" y="3502265"/>
              <a:ext cx="4127500" cy="355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8220" y="3794365"/>
              <a:ext cx="584200" cy="165100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4882816" y="3958946"/>
            <a:ext cx="3691467" cy="39949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4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199" y="1676399"/>
            <a:ext cx="8229597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457202" y="2607735"/>
            <a:ext cx="8229597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verification conditions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474138" y="3555986"/>
            <a:ext cx="8229597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loop invariants and post-condition candidates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491074" y="4487304"/>
            <a:ext cx="8229597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a valid set of candidates using Z3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1074" y="5418637"/>
            <a:ext cx="8185345" cy="524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post-condition to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4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Other possible code fragment translations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2065869"/>
            <a:ext cx="4867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1 List</a:t>
            </a:r>
            <a:r>
              <a:rPr lang="en-US" sz="1400" dirty="0" smtClean="0">
                <a:latin typeface="Courier"/>
              </a:rPr>
              <a:t> result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ArrayList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latin typeface="Courier"/>
            </a:endParaRPr>
          </a:p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2 List</a:t>
            </a:r>
            <a:r>
              <a:rPr lang="en-US" sz="1400" dirty="0" smtClean="0">
                <a:latin typeface="Courier"/>
              </a:rPr>
              <a:t> nations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nationDao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 smtClean="0">
                <a:latin typeface="Courier"/>
              </a:rPr>
              <a:t>getNations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    </a:t>
            </a:r>
            <a:endParaRPr lang="en-US" sz="1400" b="1" dirty="0">
              <a:solidFill>
                <a:srgbClr val="6B0001"/>
              </a:solidFill>
              <a:latin typeface="Courier-Bold"/>
            </a:endParaRPr>
          </a:p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3 for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smtClean="0">
                <a:latin typeface="Courier"/>
              </a:rPr>
              <a:t>Nation n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nation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{</a:t>
            </a:r>
          </a:p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6B006D"/>
                </a:solidFill>
                <a:latin typeface="Courier"/>
              </a:rPr>
              <a:t>4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   if (</a:t>
            </a:r>
            <a:r>
              <a:rPr lang="en-US" sz="1400" dirty="0" err="1" smtClean="0">
                <a:solidFill>
                  <a:srgbClr val="6B006D"/>
                </a:solidFill>
                <a:latin typeface="Courier"/>
              </a:rPr>
              <a:t>n.getNationKey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() &lt; 3) {</a:t>
            </a:r>
          </a:p>
          <a:p>
            <a:pPr lvl="0">
              <a:buClr>
                <a:srgbClr val="000000"/>
              </a:buClr>
            </a:pP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5      </a:t>
            </a:r>
            <a:r>
              <a:rPr lang="it-IT" sz="1400" dirty="0" err="1" smtClean="0">
                <a:latin typeface="Courier"/>
              </a:rPr>
              <a:t>result.add</a:t>
            </a:r>
            <a:r>
              <a:rPr lang="it-IT" sz="1400" dirty="0" smtClean="0">
                <a:latin typeface="Courier"/>
              </a:rPr>
              <a:t>(</a:t>
            </a:r>
            <a:r>
              <a:rPr lang="it-IT" sz="1400" dirty="0">
                <a:latin typeface="Courier"/>
              </a:rPr>
              <a:t>n</a:t>
            </a:r>
            <a:r>
              <a:rPr lang="it-IT" sz="1400" dirty="0" smtClean="0">
                <a:latin typeface="Courier"/>
              </a:rPr>
              <a:t>);</a:t>
            </a:r>
            <a:endParaRPr lang="en-US" sz="1400" dirty="0" smtClean="0">
              <a:solidFill>
                <a:srgbClr val="6B006D"/>
              </a:solidFill>
              <a:latin typeface="Courier"/>
            </a:endParaRPr>
          </a:p>
          <a:p>
            <a:pPr lvl="0">
              <a:buClr>
                <a:srgbClr val="000000"/>
              </a:buClr>
            </a:pP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6   }   </a:t>
            </a:r>
            <a:endParaRPr lang="en-US" sz="1400" dirty="0">
              <a:latin typeface="Courier"/>
            </a:endParaRPr>
          </a:p>
          <a:p>
            <a:pPr lvl="0">
              <a:buClr>
                <a:srgbClr val="000000"/>
              </a:buClr>
            </a:pPr>
            <a:r>
              <a:rPr lang="it-IT" sz="1400" dirty="0" smtClean="0">
                <a:solidFill>
                  <a:srgbClr val="6B006D"/>
                </a:solidFill>
                <a:latin typeface="Courier"/>
              </a:rPr>
              <a:t>7 }</a:t>
            </a:r>
          </a:p>
          <a:p>
            <a:pPr lvl="0">
              <a:buClr>
                <a:srgbClr val="000000"/>
              </a:buClr>
            </a:pPr>
            <a:r>
              <a:rPr lang="it-IT" sz="1400" b="1" dirty="0" smtClean="0">
                <a:solidFill>
                  <a:srgbClr val="6B006D"/>
                </a:solidFill>
                <a:latin typeface="Courier"/>
              </a:rPr>
              <a:t>8 </a:t>
            </a:r>
            <a:r>
              <a:rPr lang="it-IT" sz="1400" b="1" dirty="0" err="1" smtClean="0">
                <a:solidFill>
                  <a:srgbClr val="6B006D"/>
                </a:solidFill>
                <a:latin typeface="Courier"/>
              </a:rPr>
              <a:t>return</a:t>
            </a:r>
            <a:r>
              <a:rPr lang="it-IT" sz="1400" dirty="0" smtClean="0">
                <a:solidFill>
                  <a:srgbClr val="6B006D"/>
                </a:solidFill>
                <a:latin typeface="Courier"/>
              </a:rPr>
              <a:t> </a:t>
            </a:r>
            <a:r>
              <a:rPr lang="it-IT" sz="1400" dirty="0" err="1" smtClean="0">
                <a:solidFill>
                  <a:srgbClr val="6B006D"/>
                </a:solidFill>
                <a:latin typeface="Courier"/>
              </a:rPr>
              <a:t>result</a:t>
            </a:r>
            <a:r>
              <a:rPr lang="it-IT" sz="1400" dirty="0" smtClean="0">
                <a:solidFill>
                  <a:srgbClr val="6B006D"/>
                </a:solidFill>
                <a:latin typeface="Courier"/>
              </a:rPr>
              <a:t>;</a:t>
            </a:r>
            <a:endParaRPr lang="it-IT" sz="1400" dirty="0">
              <a:solidFill>
                <a:srgbClr val="6B006D"/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4227693"/>
            <a:ext cx="4867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1 List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nKeys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ArrayList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latin typeface="Courier"/>
            </a:endParaRPr>
          </a:p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2 List</a:t>
            </a:r>
            <a:r>
              <a:rPr lang="en-US" sz="1400" dirty="0" smtClean="0">
                <a:latin typeface="Courier"/>
              </a:rPr>
              <a:t> nations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nationDao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 smtClean="0">
                <a:latin typeface="Courier"/>
              </a:rPr>
              <a:t>getNations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    </a:t>
            </a:r>
            <a:endParaRPr lang="en-US" sz="1400" b="1" dirty="0">
              <a:solidFill>
                <a:srgbClr val="6B0001"/>
              </a:solidFill>
              <a:latin typeface="Courier-Bold"/>
            </a:endParaRPr>
          </a:p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3 for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smtClean="0">
                <a:latin typeface="Courier"/>
              </a:rPr>
              <a:t>Nation n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nations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{</a:t>
            </a:r>
          </a:p>
          <a:p>
            <a:pPr lvl="0">
              <a:buClr>
                <a:srgbClr val="000000"/>
              </a:buClr>
            </a:pPr>
            <a:r>
              <a:rPr lang="en-US" sz="1400" dirty="0" smtClean="0">
                <a:latin typeface="Courier"/>
              </a:rPr>
              <a:t>4    </a:t>
            </a:r>
            <a:r>
              <a:rPr lang="en-US" sz="1400" dirty="0" err="1">
                <a:latin typeface="Courier"/>
              </a:rPr>
              <a:t>nKeys</a:t>
            </a:r>
            <a:r>
              <a:rPr lang="it-IT" sz="1400" dirty="0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it-IT" sz="1400" dirty="0" err="1" smtClean="0">
                <a:latin typeface="Courier"/>
              </a:rPr>
              <a:t>add</a:t>
            </a:r>
            <a:r>
              <a:rPr lang="it-IT" sz="1400" dirty="0" smtClean="0">
                <a:latin typeface="Courier"/>
              </a:rPr>
              <a:t>(</a:t>
            </a:r>
            <a:r>
              <a:rPr lang="it-IT" sz="1400" dirty="0" err="1" smtClean="0">
                <a:latin typeface="Courier"/>
              </a:rPr>
              <a:t>n.getNationKey</a:t>
            </a:r>
            <a:r>
              <a:rPr lang="it-IT" sz="1400" dirty="0" smtClean="0">
                <a:latin typeface="Courier"/>
              </a:rPr>
              <a:t>());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   </a:t>
            </a:r>
            <a:endParaRPr lang="en-US" sz="1400" dirty="0">
              <a:latin typeface="Courier"/>
            </a:endParaRPr>
          </a:p>
          <a:p>
            <a:pPr lvl="0">
              <a:buClr>
                <a:srgbClr val="000000"/>
              </a:buClr>
            </a:pPr>
            <a:r>
              <a:rPr lang="it-IT" sz="1400" dirty="0" smtClean="0">
                <a:solidFill>
                  <a:srgbClr val="6B006D"/>
                </a:solidFill>
                <a:latin typeface="Courier"/>
              </a:rPr>
              <a:t>5 }</a:t>
            </a:r>
          </a:p>
          <a:p>
            <a:pPr lvl="0">
              <a:buClr>
                <a:srgbClr val="000000"/>
              </a:buClr>
            </a:pPr>
            <a:r>
              <a:rPr lang="it-IT" sz="1400" b="1" dirty="0" smtClean="0">
                <a:solidFill>
                  <a:srgbClr val="6B006D"/>
                </a:solidFill>
                <a:latin typeface="Courier"/>
              </a:rPr>
              <a:t>6 </a:t>
            </a:r>
            <a:r>
              <a:rPr lang="it-IT" sz="1400" b="1" dirty="0" err="1" smtClean="0">
                <a:solidFill>
                  <a:srgbClr val="6B006D"/>
                </a:solidFill>
                <a:latin typeface="Courier"/>
              </a:rPr>
              <a:t>return</a:t>
            </a:r>
            <a:r>
              <a:rPr lang="it-IT" sz="1400" dirty="0" smtClean="0">
                <a:solidFill>
                  <a:srgbClr val="6B006D"/>
                </a:solidFill>
                <a:latin typeface="Courier"/>
              </a:rPr>
              <a:t> </a:t>
            </a:r>
            <a:r>
              <a:rPr lang="it-IT" sz="1400" dirty="0" err="1" smtClean="0">
                <a:solidFill>
                  <a:srgbClr val="6B006D"/>
                </a:solidFill>
                <a:latin typeface="Courier"/>
              </a:rPr>
              <a:t>result</a:t>
            </a:r>
            <a:r>
              <a:rPr lang="it-IT" sz="1400" dirty="0" smtClean="0">
                <a:solidFill>
                  <a:srgbClr val="6B006D"/>
                </a:solidFill>
                <a:latin typeface="Courier"/>
              </a:rPr>
              <a:t>;</a:t>
            </a:r>
            <a:endParaRPr lang="it-IT" sz="1400" dirty="0">
              <a:solidFill>
                <a:srgbClr val="6B006D"/>
              </a:solidFill>
              <a:latin typeface="Courier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86472" y="2308581"/>
            <a:ext cx="3457529" cy="1315608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000000"/>
              </a:buClr>
            </a:pPr>
            <a:r>
              <a:rPr lang="it-IT" b="1" dirty="0" err="1">
                <a:solidFill>
                  <a:srgbClr val="6B006D"/>
                </a:solidFill>
                <a:latin typeface="Courier"/>
              </a:rPr>
              <a:t>return</a:t>
            </a:r>
            <a:r>
              <a:rPr lang="it-IT" dirty="0">
                <a:solidFill>
                  <a:srgbClr val="6B006D"/>
                </a:solidFill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db</a:t>
            </a:r>
            <a:r>
              <a:rPr lang="en-US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 smtClean="0">
                <a:latin typeface="Courier"/>
              </a:rPr>
              <a:t>executeQuery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dirty="0" smtClean="0">
              <a:latin typeface="Courier"/>
            </a:endParaRPr>
          </a:p>
          <a:p>
            <a:pPr>
              <a:buClr>
                <a:srgbClr val="000000"/>
              </a:buClr>
            </a:pPr>
            <a:r>
              <a:rPr lang="en-US" dirty="0" smtClean="0">
                <a:solidFill>
                  <a:srgbClr val="0000DF"/>
                </a:solidFill>
                <a:latin typeface="Courier"/>
              </a:rPr>
              <a:t>   "SELECT </a:t>
            </a:r>
            <a:r>
              <a:rPr lang="en-US" dirty="0">
                <a:solidFill>
                  <a:srgbClr val="0000DF"/>
                </a:solidFill>
                <a:latin typeface="Courier"/>
              </a:rPr>
              <a:t>n</a:t>
            </a:r>
            <a:r>
              <a:rPr lang="en-US" dirty="0" smtClean="0">
                <a:solidFill>
                  <a:srgbClr val="0000DF"/>
                </a:solidFill>
                <a:latin typeface="Courier"/>
              </a:rPr>
              <a:t>"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+</a:t>
            </a:r>
            <a:endParaRPr lang="en-US" dirty="0" smtClean="0">
              <a:latin typeface="Courier"/>
            </a:endParaRPr>
          </a:p>
          <a:p>
            <a:pPr>
              <a:buClr>
                <a:srgbClr val="000000"/>
              </a:buClr>
            </a:pPr>
            <a:r>
              <a:rPr lang="hr-HR" dirty="0" smtClean="0">
                <a:solidFill>
                  <a:srgbClr val="0000DF"/>
                </a:solidFill>
                <a:latin typeface="Courier"/>
              </a:rPr>
              <a:t>   "FROM </a:t>
            </a:r>
            <a:r>
              <a:rPr lang="hr-HR" dirty="0">
                <a:solidFill>
                  <a:srgbClr val="0000DF"/>
                </a:solidFill>
                <a:latin typeface="Courier"/>
              </a:rPr>
              <a:t>N</a:t>
            </a:r>
            <a:r>
              <a:rPr lang="hr-HR" dirty="0" smtClean="0">
                <a:solidFill>
                  <a:srgbClr val="0000DF"/>
                </a:solidFill>
                <a:latin typeface="Courier"/>
              </a:rPr>
              <a:t>ations </a:t>
            </a:r>
            <a:r>
              <a:rPr lang="hr-HR" dirty="0">
                <a:solidFill>
                  <a:srgbClr val="0000DF"/>
                </a:solidFill>
                <a:latin typeface="Courier"/>
              </a:rPr>
              <a:t>n</a:t>
            </a:r>
            <a:r>
              <a:rPr lang="hr-HR" dirty="0" smtClean="0">
                <a:solidFill>
                  <a:srgbClr val="0000DF"/>
                </a:solidFill>
                <a:latin typeface="Courier"/>
              </a:rPr>
              <a:t>"</a:t>
            </a:r>
            <a:r>
              <a:rPr lang="hr-HR" dirty="0" smtClean="0">
                <a:latin typeface="Courier"/>
              </a:rPr>
              <a:t> </a:t>
            </a:r>
            <a:r>
              <a:rPr lang="hr-HR" dirty="0" smtClean="0">
                <a:solidFill>
                  <a:srgbClr val="6D6F24"/>
                </a:solidFill>
                <a:latin typeface="Courier"/>
              </a:rPr>
              <a:t>+</a:t>
            </a:r>
            <a:endParaRPr lang="hr-HR" dirty="0" smtClean="0">
              <a:latin typeface="Courier"/>
            </a:endParaRPr>
          </a:p>
          <a:p>
            <a:pPr>
              <a:buClr>
                <a:srgbClr val="000000"/>
              </a:buClr>
            </a:pPr>
            <a:r>
              <a:rPr lang="en-US" dirty="0" smtClean="0">
                <a:solidFill>
                  <a:srgbClr val="0000DF"/>
                </a:solidFill>
                <a:latin typeface="Courier"/>
              </a:rPr>
              <a:t>   "WHERE </a:t>
            </a:r>
            <a:r>
              <a:rPr lang="en-US" dirty="0" err="1" smtClean="0">
                <a:solidFill>
                  <a:srgbClr val="0000DF"/>
                </a:solidFill>
                <a:latin typeface="Courier"/>
              </a:rPr>
              <a:t>n.nation_key</a:t>
            </a:r>
            <a:r>
              <a:rPr lang="en-US" dirty="0" smtClean="0">
                <a:solidFill>
                  <a:srgbClr val="0000DF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DF"/>
                </a:solidFill>
                <a:latin typeface="Courier"/>
              </a:rPr>
              <a:t>&lt;</a:t>
            </a:r>
            <a:r>
              <a:rPr lang="en-US" dirty="0" smtClean="0">
                <a:solidFill>
                  <a:srgbClr val="0000DF"/>
                </a:solidFill>
                <a:latin typeface="Courier"/>
              </a:rPr>
              <a:t> 3</a:t>
            </a:r>
            <a:r>
              <a:rPr lang="hr-HR" dirty="0" smtClean="0">
                <a:solidFill>
                  <a:srgbClr val="0000DF"/>
                </a:solidFill>
                <a:latin typeface="Courier"/>
              </a:rPr>
              <a:t>"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dirty="0" smtClean="0">
              <a:latin typeface="Courier"/>
            </a:endParaRPr>
          </a:p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694939" y="4503149"/>
            <a:ext cx="3457529" cy="835376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b="1" dirty="0">
                <a:solidFill>
                  <a:srgbClr val="AB6464"/>
                </a:solidFill>
                <a:latin typeface="Courier-Bold"/>
              </a:rPr>
              <a:t>r</a:t>
            </a:r>
            <a:r>
              <a:rPr lang="en-US" b="1" dirty="0" smtClean="0">
                <a:solidFill>
                  <a:srgbClr val="AB6464"/>
                </a:solidFill>
                <a:latin typeface="Courier-Bold"/>
              </a:rPr>
              <a:t>eturn </a:t>
            </a:r>
            <a:r>
              <a:rPr lang="en-US" dirty="0" err="1" smtClean="0">
                <a:latin typeface="Courier"/>
              </a:rPr>
              <a:t>db</a:t>
            </a:r>
            <a:r>
              <a:rPr lang="en-US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 smtClean="0">
                <a:latin typeface="Courier"/>
              </a:rPr>
              <a:t>executeQuery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dirty="0" smtClean="0">
              <a:latin typeface="Courier"/>
            </a:endParaRPr>
          </a:p>
          <a:p>
            <a:pPr>
              <a:buClr>
                <a:srgbClr val="000000"/>
              </a:buClr>
            </a:pPr>
            <a:r>
              <a:rPr lang="en-US" dirty="0" smtClean="0">
                <a:solidFill>
                  <a:srgbClr val="0000DF"/>
                </a:solidFill>
                <a:latin typeface="Courier"/>
              </a:rPr>
              <a:t>   "SELECT </a:t>
            </a:r>
            <a:r>
              <a:rPr lang="en-US" dirty="0" err="1" smtClean="0">
                <a:solidFill>
                  <a:srgbClr val="0000DF"/>
                </a:solidFill>
                <a:latin typeface="Courier"/>
              </a:rPr>
              <a:t>nation_key</a:t>
            </a:r>
            <a:r>
              <a:rPr lang="en-US" dirty="0" smtClean="0">
                <a:solidFill>
                  <a:srgbClr val="0000DF"/>
                </a:solidFill>
                <a:latin typeface="Courier"/>
              </a:rPr>
              <a:t>"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+</a:t>
            </a:r>
            <a:endParaRPr lang="en-US" dirty="0" smtClean="0">
              <a:latin typeface="Courier"/>
            </a:endParaRPr>
          </a:p>
          <a:p>
            <a:pPr>
              <a:buClr>
                <a:srgbClr val="000000"/>
              </a:buClr>
            </a:pPr>
            <a:r>
              <a:rPr lang="hr-HR" dirty="0" smtClean="0">
                <a:solidFill>
                  <a:srgbClr val="0000DF"/>
                </a:solidFill>
                <a:latin typeface="Courier"/>
              </a:rPr>
              <a:t>   "FROM Nations</a:t>
            </a:r>
            <a:r>
              <a:rPr lang="en-US" dirty="0" smtClean="0">
                <a:solidFill>
                  <a:srgbClr val="0000DF"/>
                </a:solidFill>
                <a:latin typeface="Courier"/>
              </a:rPr>
              <a:t>"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dirty="0" smtClean="0">
              <a:latin typeface="Courier"/>
            </a:endParaRPr>
          </a:p>
        </p:txBody>
      </p:sp>
      <p:cxnSp>
        <p:nvCxnSpPr>
          <p:cNvPr id="10" name="Straight Arrow Connector 9"/>
          <p:cNvCxnSpPr>
            <a:stCxn id="3" idx="3"/>
            <a:endCxn id="7" idx="1"/>
          </p:cNvCxnSpPr>
          <p:nvPr/>
        </p:nvCxnSpPr>
        <p:spPr>
          <a:xfrm flipV="1">
            <a:off x="5095875" y="2966385"/>
            <a:ext cx="590597" cy="7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1"/>
          </p:cNvCxnSpPr>
          <p:nvPr/>
        </p:nvCxnSpPr>
        <p:spPr>
          <a:xfrm>
            <a:off x="5095875" y="4920191"/>
            <a:ext cx="599064" cy="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252135" y="3386667"/>
            <a:ext cx="1667933" cy="474133"/>
          </a:xfrm>
          <a:prstGeom prst="wedgeRectCallout">
            <a:avLst>
              <a:gd name="adj1" fmla="val -73625"/>
              <a:gd name="adj2" fmla="val -684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753361" y="5936514"/>
            <a:ext cx="1667933" cy="474133"/>
          </a:xfrm>
          <a:prstGeom prst="wedgeRectCallout">
            <a:avLst>
              <a:gd name="adj1" fmla="val -73625"/>
              <a:gd name="adj2" fmla="val -684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0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The Problem : </a:t>
            </a:r>
          </a:p>
          <a:p>
            <a:pPr marL="1017270" lvl="1" indent="-514350"/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Parameter-at-a-time Execution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Existing solution within database systems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New solutions for web applications</a:t>
            </a:r>
          </a:p>
          <a:p>
            <a:pPr marL="1017270" lvl="1" indent="-514350">
              <a:buClrTx/>
            </a:pPr>
            <a:r>
              <a:rPr lang="en-US" sz="2600" dirty="0">
                <a:solidFill>
                  <a:srgbClr val="A6A6A6"/>
                </a:solidFill>
              </a:rPr>
              <a:t>Declarative </a:t>
            </a:r>
            <a:r>
              <a:rPr lang="en-US" sz="2600" dirty="0" smtClean="0">
                <a:solidFill>
                  <a:srgbClr val="A6A6A6"/>
                </a:solidFill>
              </a:rPr>
              <a:t>Web Application Framework</a:t>
            </a: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rgbClr val="A6A6A6"/>
                </a:solidFill>
              </a:rPr>
              <a:t>Rewriting queries into batched form</a:t>
            </a: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rgbClr val="A6A6A6"/>
                </a:solidFill>
              </a:rPr>
              <a:t>Query Synthesis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b="1" dirty="0" smtClean="0">
                <a:solidFill>
                  <a:schemeClr val="tx1"/>
                </a:solidFill>
              </a:rPr>
              <a:t>Beyond SQL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Conclusion &amp; Future Directions</a:t>
            </a:r>
            <a:endParaRPr lang="en" sz="3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77388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Analytics Web Application</a:t>
            </a:r>
            <a:endParaRPr lang="en-US" sz="3600" dirty="0"/>
          </a:p>
        </p:txBody>
      </p:sp>
      <p:pic>
        <p:nvPicPr>
          <p:cNvPr id="3" name="Picture 2" descr="Screen Shot 2015-11-03 at 8.33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8" y="1960017"/>
            <a:ext cx="7640862" cy="39483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8320" y="131233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Example </a:t>
            </a:r>
            <a:r>
              <a:rPr lang="en-US" b="1" dirty="0" smtClean="0"/>
              <a:t>2 </a:t>
            </a:r>
            <a:r>
              <a:rPr lang="en-US" b="1" dirty="0"/>
              <a:t>:  Monitor </a:t>
            </a:r>
            <a:r>
              <a:rPr lang="en-US" b="1" dirty="0" smtClean="0"/>
              <a:t>top 3 years in terms of amount </a:t>
            </a:r>
            <a:r>
              <a:rPr lang="en-US" b="1" dirty="0"/>
              <a:t>spent by customers from selected countries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80722"/>
              </p:ext>
            </p:extLst>
          </p:nvPr>
        </p:nvGraphicFramePr>
        <p:xfrm>
          <a:off x="1271926" y="5481915"/>
          <a:ext cx="1886330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59"/>
                <a:gridCol w="686771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1400" b="0" u="sng" dirty="0" err="1" smtClean="0"/>
                        <a:t>nation_key</a:t>
                      </a:r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name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798" y="5435909"/>
            <a:ext cx="100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68068"/>
              </p:ext>
            </p:extLst>
          </p:nvPr>
        </p:nvGraphicFramePr>
        <p:xfrm>
          <a:off x="1271926" y="5938575"/>
          <a:ext cx="2895601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25"/>
                <a:gridCol w="1005161"/>
                <a:gridCol w="857615"/>
              </a:tblGrid>
              <a:tr h="278368">
                <a:tc>
                  <a:txBody>
                    <a:bodyPr/>
                    <a:lstStyle/>
                    <a:p>
                      <a:r>
                        <a:rPr lang="en-US" sz="1400" b="0" u="sng" dirty="0" err="1" smtClean="0"/>
                        <a:t>cust_key</a:t>
                      </a:r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nation_ref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address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98" y="5874042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439" y="637841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94711"/>
              </p:ext>
            </p:extLst>
          </p:nvPr>
        </p:nvGraphicFramePr>
        <p:xfrm>
          <a:off x="1271926" y="6442943"/>
          <a:ext cx="4155440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60"/>
                <a:gridCol w="1038860"/>
                <a:gridCol w="1038860"/>
                <a:gridCol w="1038860"/>
              </a:tblGrid>
              <a:tr h="215902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Order_key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Cust_ref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order_year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Total_price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939" y="506810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04000" y="80962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[Y. Fu &amp; al, 2013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9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>
          <a:xfrm>
            <a:off x="375920" y="1736514"/>
            <a:ext cx="5624830" cy="4366683"/>
          </a:xfrm>
          <a:prstGeom prst="rect">
            <a:avLst/>
          </a:prstGeom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01 SELECT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n</a:t>
            </a:r>
            <a:r>
              <a:rPr lang="en-US" sz="16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sz="16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02  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order_year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,</a:t>
            </a:r>
            <a:endParaRPr lang="en-US" sz="16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03          </a:t>
            </a:r>
            <a:r>
              <a:rPr lang="en-US" sz="1600" b="1" dirty="0" smtClean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total_price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sum_price</a:t>
            </a:r>
            <a:endParaRPr lang="en-US" sz="16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04  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6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orders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o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,</a:t>
            </a:r>
            <a:endParaRPr lang="en-US" sz="16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05   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6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customers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c</a:t>
            </a:r>
            <a:endParaRPr lang="en-US" sz="16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06  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6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cust_ref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6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cust_key</a:t>
            </a:r>
            <a:endParaRPr lang="en-US" sz="16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07  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AND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6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nation_ref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</a:rPr>
              <a:t>n.nation_key</a:t>
            </a:r>
            <a:endParaRPr lang="en-US" sz="1600" b="1" dirty="0" smtClean="0">
              <a:solidFill>
                <a:srgbClr val="0000FF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08  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GROUP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order_year</a:t>
            </a:r>
            <a:endParaRPr lang="en-US" sz="16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09  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ORDER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sum_price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DESC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10  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LIMIT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107D02"/>
                </a:solidFill>
                <a:latin typeface="Courier"/>
              </a:rPr>
              <a:t>3</a:t>
            </a:r>
            <a:endParaRPr lang="en-US" sz="16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F24"/>
                </a:solidFill>
                <a:latin typeface="Courier"/>
              </a:rPr>
              <a:t>11 )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aggregates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12 FROM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6B0001"/>
                </a:solidFill>
                <a:latin typeface="Courier-Bold"/>
              </a:rPr>
              <a:t>session</a:t>
            </a:r>
            <a:r>
              <a:rPr lang="en-US" sz="16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</a:rPr>
              <a:t>selected_nations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6B0001"/>
                </a:solidFill>
                <a:latin typeface="Courier-Bold"/>
              </a:rPr>
              <a:t>n</a:t>
            </a:r>
            <a:endParaRPr lang="en-US" sz="1600" dirty="0" smtClean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using FORWARD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50535" y="2548890"/>
            <a:ext cx="2739390" cy="2072640"/>
            <a:chOff x="4931410" y="2326640"/>
            <a:chExt cx="2739390" cy="2072640"/>
          </a:xfrm>
        </p:grpSpPr>
        <p:sp>
          <p:nvSpPr>
            <p:cNvPr id="3" name="Right Brace 2"/>
            <p:cNvSpPr/>
            <p:nvPr/>
          </p:nvSpPr>
          <p:spPr>
            <a:xfrm>
              <a:off x="4931410" y="2326640"/>
              <a:ext cx="325120" cy="207264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44160" y="2926080"/>
              <a:ext cx="23266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Select Clause is not valid SQL, but is valid SQL++</a:t>
              </a:r>
              <a:endParaRPr lang="en-US" b="1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0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24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 using Query </a:t>
            </a:r>
            <a:r>
              <a:rPr lang="en-US" dirty="0"/>
              <a:t>Batching or Query </a:t>
            </a:r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" y="2834640"/>
            <a:ext cx="7874000" cy="934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 complex</a:t>
            </a:r>
          </a:p>
          <a:p>
            <a:pPr algn="ctr"/>
            <a:r>
              <a:rPr lang="en-US" dirty="0" smtClean="0"/>
              <a:t>(&gt;30 lines of code)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" y="4338320"/>
            <a:ext cx="7874000" cy="934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Unclear how to apply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br>
              <a:rPr lang="en-US" dirty="0" smtClean="0"/>
            </a:br>
            <a:r>
              <a:rPr lang="en-US" dirty="0" smtClean="0"/>
              <a:t>LINQ </a:t>
            </a:r>
            <a:r>
              <a:rPr lang="en-US" dirty="0" smtClean="0"/>
              <a:t>: Integrated Query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500" y="1689100"/>
            <a:ext cx="83693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SQL-like query language integrated into application programming language</a:t>
            </a:r>
          </a:p>
          <a:p>
            <a:endParaRPr lang="en-US" dirty="0"/>
          </a:p>
          <a:p>
            <a:r>
              <a:rPr lang="en-US" sz="2400" b="1" dirty="0" smtClean="0"/>
              <a:t>Benefits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Query results can be an object with nesting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Query language can be used on application objects, relational data and XML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1625" y="438150"/>
            <a:ext cx="24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[E. Meijer et al. 2006]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5-11-03 at 10.3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948934"/>
            <a:ext cx="8585200" cy="3911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Analytics </a:t>
            </a:r>
            <a:r>
              <a:rPr lang="en-US" sz="3600" dirty="0"/>
              <a:t>Web</a:t>
            </a:r>
            <a:r>
              <a:rPr lang="en-US" sz="3600" dirty="0" smtClean="0"/>
              <a:t> Application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86080" y="1549400"/>
            <a:ext cx="83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1 :  Monitor amount spent by customers from selected countries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29863"/>
              </p:ext>
            </p:extLst>
          </p:nvPr>
        </p:nvGraphicFramePr>
        <p:xfrm>
          <a:off x="4643120" y="5398532"/>
          <a:ext cx="1886330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59"/>
                <a:gridCol w="686771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1400" b="0" u="sng" dirty="0" err="1" smtClean="0"/>
                        <a:t>nation_key</a:t>
                      </a:r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name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83280" y="5406905"/>
            <a:ext cx="100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5401"/>
              </p:ext>
            </p:extLst>
          </p:nvPr>
        </p:nvGraphicFramePr>
        <p:xfrm>
          <a:off x="4643120" y="5962134"/>
          <a:ext cx="2895601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25"/>
                <a:gridCol w="1005161"/>
                <a:gridCol w="857615"/>
              </a:tblGrid>
              <a:tr h="278368">
                <a:tc>
                  <a:txBody>
                    <a:bodyPr/>
                    <a:lstStyle/>
                    <a:p>
                      <a:r>
                        <a:rPr lang="en-US" sz="1400" b="0" u="sng" dirty="0" err="1" smtClean="0"/>
                        <a:t>cust_key</a:t>
                      </a:r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nation_ref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address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51200" y="5897601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69640" y="636420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93962"/>
              </p:ext>
            </p:extLst>
          </p:nvPr>
        </p:nvGraphicFramePr>
        <p:xfrm>
          <a:off x="4643120" y="6510018"/>
          <a:ext cx="4155440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60"/>
                <a:gridCol w="1038860"/>
                <a:gridCol w="1038860"/>
                <a:gridCol w="1038860"/>
              </a:tblGrid>
              <a:tr h="215902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Order_key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Cust_ref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order_year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Total_price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54240" y="54912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</a:t>
            </a:r>
            <a:endParaRPr lang="en-US" b="1" dirty="0"/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252720" y="6266936"/>
            <a:ext cx="924560" cy="243083"/>
          </a:xfrm>
          <a:prstGeom prst="curvedConnector3">
            <a:avLst>
              <a:gd name="adj1" fmla="val 9945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>
            <a:off x="5252719" y="5703331"/>
            <a:ext cx="924560" cy="248266"/>
          </a:xfrm>
          <a:prstGeom prst="curvedConnector3">
            <a:avLst>
              <a:gd name="adj1" fmla="val 9945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The Problem : </a:t>
            </a:r>
          </a:p>
          <a:p>
            <a:pPr marL="1017270" lvl="1" indent="-514350"/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Parameter-at-a-time Execution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Existing solution within database systems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New solutions for web applications</a:t>
            </a:r>
          </a:p>
          <a:p>
            <a:pPr marL="1017270" lvl="1" indent="-514350">
              <a:buClrTx/>
            </a:pPr>
            <a:r>
              <a:rPr lang="en-US" sz="2600" dirty="0">
                <a:solidFill>
                  <a:srgbClr val="A6A6A6"/>
                </a:solidFill>
              </a:rPr>
              <a:t>Declarative </a:t>
            </a:r>
            <a:r>
              <a:rPr lang="en-US" sz="2600" dirty="0" smtClean="0">
                <a:solidFill>
                  <a:srgbClr val="A6A6A6"/>
                </a:solidFill>
              </a:rPr>
              <a:t>Web Application Framework</a:t>
            </a: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rgbClr val="A6A6A6"/>
                </a:solidFill>
              </a:rPr>
              <a:t>Rewriting queries into batched form</a:t>
            </a:r>
          </a:p>
          <a:p>
            <a:pPr marL="1017270" lvl="1" indent="-514350">
              <a:buClrTx/>
            </a:pPr>
            <a:r>
              <a:rPr lang="en-US" sz="2600" dirty="0" smtClean="0">
                <a:solidFill>
                  <a:srgbClr val="A6A6A6"/>
                </a:solidFill>
              </a:rPr>
              <a:t>Query Synthesis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rgbClr val="A6A6A6"/>
                </a:solidFill>
              </a:rPr>
              <a:t>Beyond SQL</a:t>
            </a:r>
          </a:p>
          <a:p>
            <a:pPr marL="742950" lvl="0" indent="-514350" rtl="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b="1" dirty="0" smtClean="0">
                <a:solidFill>
                  <a:schemeClr val="tx1"/>
                </a:solidFill>
              </a:rPr>
              <a:t>Conclusion &amp; Future Directions</a:t>
            </a:r>
            <a:endParaRPr lang="en" sz="3000" b="1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191120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00629"/>
              </p:ext>
            </p:extLst>
          </p:nvPr>
        </p:nvGraphicFramePr>
        <p:xfrm>
          <a:off x="317500" y="1739900"/>
          <a:ext cx="8369300" cy="391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  <a:gridCol w="1297940"/>
                <a:gridCol w="2217420"/>
                <a:gridCol w="1506220"/>
                <a:gridCol w="1673860"/>
              </a:tblGrid>
              <a:tr h="104140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set-at-a-time</a:t>
                      </a:r>
                      <a:r>
                        <a:rPr lang="en-US" baseline="0" dirty="0" smtClean="0"/>
                        <a:t>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database execution of imperative</a:t>
                      </a:r>
                      <a:r>
                        <a:rPr lang="en-US" baseline="0" dirty="0" smtClean="0"/>
                        <a:t> fragments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rewriting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Optimizes Nested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95295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</a:t>
                      </a:r>
                      <a:r>
                        <a:rPr lang="en-US" baseline="0" dirty="0" smtClean="0"/>
                        <a:t> Middleware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1136135">
                <a:tc>
                  <a:txBody>
                    <a:bodyPr/>
                    <a:lstStyle/>
                    <a:p>
                      <a:r>
                        <a:rPr lang="en-US" dirty="0" smtClean="0"/>
                        <a:t>Rewriting</a:t>
                      </a:r>
                      <a:r>
                        <a:rPr lang="en-US" baseline="0" dirty="0" smtClean="0"/>
                        <a:t> Using batched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95295">
                <a:tc>
                  <a:txBody>
                    <a:bodyPr/>
                    <a:lstStyle/>
                    <a:p>
                      <a:r>
                        <a:rPr lang="en-US" dirty="0" smtClean="0"/>
                        <a:t>Query Synthesis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744133"/>
            <a:ext cx="8229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Rewrite Java into SQL++ using </a:t>
            </a:r>
            <a:r>
              <a:rPr lang="en-US" sz="2800" dirty="0"/>
              <a:t>Query </a:t>
            </a:r>
            <a:r>
              <a:rPr lang="en-US" sz="2800" dirty="0" smtClean="0"/>
              <a:t>synthesis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b</a:t>
            </a:r>
            <a:r>
              <a:rPr lang="en-US" sz="2800" dirty="0" smtClean="0"/>
              <a:t>enefits of SQL++’s without learning a new language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extend Query synthesis to support nested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200" y="1676399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90148" y="1955847"/>
            <a:ext cx="5653852" cy="3716829"/>
            <a:chOff x="3490148" y="1955847"/>
            <a:chExt cx="5653852" cy="3716829"/>
          </a:xfrm>
        </p:grpSpPr>
        <p:sp>
          <p:nvSpPr>
            <p:cNvPr id="10" name="TextBox 9"/>
            <p:cNvSpPr txBox="1"/>
            <p:nvPr/>
          </p:nvSpPr>
          <p:spPr>
            <a:xfrm>
              <a:off x="3490148" y="2379466"/>
              <a:ext cx="5653852" cy="3293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01 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getSumTotalForAlgeria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()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{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02   List customers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query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A90E1A"/>
                  </a:solidFill>
                  <a:latin typeface="Courier"/>
                </a:rPr>
                <a:t>"SELECT * FROM Customers"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);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03   List orders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query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A90E1A"/>
                  </a:solidFill>
                  <a:latin typeface="Courier"/>
                </a:rPr>
                <a:t>"SELECT * FROM Orders"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);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04   </a:t>
              </a:r>
              <a:r>
                <a:rPr lang="fr-FR" sz="1300" dirty="0" err="1">
                  <a:solidFill>
                    <a:srgbClr val="9E0031"/>
                  </a:solidFill>
                  <a:latin typeface="Courier"/>
                </a:rPr>
                <a:t>int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 err="1">
                  <a:solidFill>
                    <a:srgbClr val="262626"/>
                  </a:solidFill>
                  <a:latin typeface="Courier"/>
                </a:rPr>
                <a:t>result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0;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 err="1">
                  <a:solidFill>
                    <a:srgbClr val="9E0031"/>
                  </a:solidFill>
                  <a:latin typeface="Courier"/>
                </a:rPr>
                <a:t>int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fr-FR" sz="1300" dirty="0" err="1">
                  <a:solidFill>
                    <a:srgbClr val="535353"/>
                  </a:solidFill>
                  <a:latin typeface="Courier"/>
                </a:rPr>
                <a:t>,</a:t>
              </a:r>
              <a:r>
                <a:rPr lang="fr-FR" sz="1300" dirty="0" err="1">
                  <a:solidFill>
                    <a:srgbClr val="262626"/>
                  </a:solidFill>
                  <a:latin typeface="Courier"/>
                </a:rPr>
                <a:t>j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0;</a:t>
              </a:r>
              <a:endParaRPr lang="fr-FR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05  </a:t>
              </a:r>
              <a:r>
                <a:rPr lang="fr-FR" sz="1300" b="1" dirty="0" err="1">
                  <a:solidFill>
                    <a:srgbClr val="0F7001"/>
                  </a:solidFill>
                  <a:latin typeface="Courier-Bold"/>
                </a:rPr>
                <a:t>while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i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&lt;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size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fr-FR" sz="1300" dirty="0" err="1">
                  <a:solidFill>
                    <a:srgbClr val="262626"/>
                  </a:solidFill>
                  <a:latin typeface="Courier"/>
                </a:rPr>
                <a:t>customers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))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{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j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=0;</a:t>
              </a:r>
              <a:endParaRPr lang="fr-FR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06    </a:t>
              </a:r>
              <a:r>
                <a:rPr lang="en-US" sz="1300" b="1" dirty="0">
                  <a:solidFill>
                    <a:srgbClr val="0F7001"/>
                  </a:solidFill>
                  <a:latin typeface="Courier-Bold"/>
                </a:rPr>
                <a:t>while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j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&lt;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size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orders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))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{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07      </a:t>
              </a:r>
              <a:r>
                <a:rPr lang="en-US" sz="1300" b="1" dirty="0">
                  <a:solidFill>
                    <a:srgbClr val="0F7001"/>
                  </a:solidFill>
                  <a:latin typeface="Courier-Bold"/>
                </a:rPr>
                <a:t>if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customers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300" dirty="0" err="1">
                  <a:solidFill>
                    <a:srgbClr val="6A801F"/>
                  </a:solidFill>
                  <a:latin typeface="Courier"/>
                </a:rPr>
                <a:t>cust_key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08          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==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orders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j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300" dirty="0" err="1">
                  <a:solidFill>
                    <a:srgbClr val="6A801F"/>
                  </a:solidFill>
                  <a:latin typeface="Courier"/>
                </a:rPr>
                <a:t>cust_ref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09          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&amp;&amp;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customers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300" dirty="0" err="1">
                  <a:solidFill>
                    <a:srgbClr val="6A801F"/>
                  </a:solidFill>
                  <a:latin typeface="Courier"/>
                </a:rPr>
                <a:t>nation_ref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==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1)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10         result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+=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o</a:t>
              </a:r>
              <a:r>
                <a:rPr lang="en-US" sz="1300" dirty="0" err="1">
                  <a:solidFill>
                    <a:srgbClr val="535353"/>
                  </a:solidFill>
                  <a:latin typeface="Courier"/>
                </a:rPr>
                <a:t>.</a:t>
              </a:r>
              <a:r>
                <a:rPr lang="en-US" sz="1300" dirty="0" err="1">
                  <a:solidFill>
                    <a:srgbClr val="6A801F"/>
                  </a:solidFill>
                  <a:latin typeface="Courier"/>
                </a:rPr>
                <a:t>total_price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;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11     j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++;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12    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}</a:t>
              </a: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13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  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++;</a:t>
              </a: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14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  }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15   </a:t>
              </a:r>
              <a:r>
                <a:rPr lang="en-US" sz="1300" b="1" dirty="0">
                  <a:solidFill>
                    <a:srgbClr val="0F7001"/>
                  </a:solidFill>
                  <a:latin typeface="Courier-Bold"/>
                </a:rPr>
                <a:t>return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result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;</a:t>
              </a: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16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}</a:t>
              </a:r>
              <a:endParaRPr lang="en-US" sz="1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8955" y="1955847"/>
              <a:ext cx="472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Code fragment expressed in kernel code</a:t>
              </a:r>
              <a:endParaRPr lang="en-US" b="1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200" y="1676399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33428" y="939285"/>
            <a:ext cx="4936859" cy="3032713"/>
            <a:chOff x="3490148" y="1955847"/>
            <a:chExt cx="5653852" cy="3224385"/>
          </a:xfrm>
        </p:grpSpPr>
        <p:sp>
          <p:nvSpPr>
            <p:cNvPr id="10" name="TextBox 9"/>
            <p:cNvSpPr txBox="1"/>
            <p:nvPr/>
          </p:nvSpPr>
          <p:spPr>
            <a:xfrm>
              <a:off x="3490148" y="2379466"/>
              <a:ext cx="5653852" cy="2800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01 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getSumTotalForAlgeria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()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{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02   List customers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query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A90E1A"/>
                  </a:solidFill>
                  <a:latin typeface="Courier"/>
                </a:rPr>
                <a:t>"SELECT * FROM Customers"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);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03   List orders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query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A90E1A"/>
                  </a:solidFill>
                  <a:latin typeface="Courier"/>
                </a:rPr>
                <a:t>"SELECT * FROM Orders"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);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04   </a:t>
              </a:r>
              <a:r>
                <a:rPr lang="fr-FR" sz="1100" dirty="0" err="1">
                  <a:solidFill>
                    <a:srgbClr val="9E0031"/>
                  </a:solidFill>
                  <a:latin typeface="Courier"/>
                </a:rPr>
                <a:t>int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 err="1">
                  <a:solidFill>
                    <a:srgbClr val="262626"/>
                  </a:solidFill>
                  <a:latin typeface="Courier"/>
                </a:rPr>
                <a:t>result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0;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 err="1">
                  <a:solidFill>
                    <a:srgbClr val="9E0031"/>
                  </a:solidFill>
                  <a:latin typeface="Courier"/>
                </a:rPr>
                <a:t>int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fr-FR" sz="1100" dirty="0" err="1">
                  <a:solidFill>
                    <a:srgbClr val="535353"/>
                  </a:solidFill>
                  <a:latin typeface="Courier"/>
                </a:rPr>
                <a:t>,</a:t>
              </a:r>
              <a:r>
                <a:rPr lang="fr-FR" sz="1100" dirty="0" err="1">
                  <a:solidFill>
                    <a:srgbClr val="262626"/>
                  </a:solidFill>
                  <a:latin typeface="Courier"/>
                </a:rPr>
                <a:t>j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0;</a:t>
              </a:r>
              <a:endParaRPr lang="fr-FR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05  </a:t>
              </a:r>
              <a:r>
                <a:rPr lang="fr-FR" sz="1100" b="1" dirty="0" err="1">
                  <a:solidFill>
                    <a:srgbClr val="0F7001"/>
                  </a:solidFill>
                  <a:latin typeface="Courier-Bold"/>
                </a:rPr>
                <a:t>while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i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&lt;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size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fr-FR" sz="1100" dirty="0" err="1">
                  <a:solidFill>
                    <a:srgbClr val="262626"/>
                  </a:solidFill>
                  <a:latin typeface="Courier"/>
                </a:rPr>
                <a:t>customers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))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{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j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=0;</a:t>
              </a:r>
              <a:endParaRPr lang="fr-FR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06    </a:t>
              </a:r>
              <a:r>
                <a:rPr lang="en-US" sz="1100" b="1" dirty="0">
                  <a:solidFill>
                    <a:srgbClr val="0F7001"/>
                  </a:solidFill>
                  <a:latin typeface="Courier-Bold"/>
                </a:rPr>
                <a:t>while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j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&lt;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size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orders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))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{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07      </a:t>
              </a:r>
              <a:r>
                <a:rPr lang="en-US" sz="1100" b="1" dirty="0">
                  <a:solidFill>
                    <a:srgbClr val="0F7001"/>
                  </a:solidFill>
                  <a:latin typeface="Courier-Bold"/>
                </a:rPr>
                <a:t>if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customers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100" dirty="0" err="1">
                  <a:solidFill>
                    <a:srgbClr val="6A801F"/>
                  </a:solidFill>
                  <a:latin typeface="Courier"/>
                </a:rPr>
                <a:t>cust_key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08          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==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orders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j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100" dirty="0" err="1">
                  <a:solidFill>
                    <a:srgbClr val="6A801F"/>
                  </a:solidFill>
                  <a:latin typeface="Courier"/>
                </a:rPr>
                <a:t>cust_ref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09          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&amp;&amp;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customers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100" dirty="0" err="1">
                  <a:solidFill>
                    <a:srgbClr val="6A801F"/>
                  </a:solidFill>
                  <a:latin typeface="Courier"/>
                </a:rPr>
                <a:t>nation_ref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==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1)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10         result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+=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o</a:t>
              </a:r>
              <a:r>
                <a:rPr lang="en-US" sz="1100" dirty="0" err="1">
                  <a:solidFill>
                    <a:srgbClr val="535353"/>
                  </a:solidFill>
                  <a:latin typeface="Courier"/>
                </a:rPr>
                <a:t>.</a:t>
              </a:r>
              <a:r>
                <a:rPr lang="en-US" sz="1100" dirty="0" err="1">
                  <a:solidFill>
                    <a:srgbClr val="6A801F"/>
                  </a:solidFill>
                  <a:latin typeface="Courier"/>
                </a:rPr>
                <a:t>total_price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;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11     j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++;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12    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}</a:t>
              </a: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13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  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++;</a:t>
              </a: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14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  }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15   </a:t>
              </a:r>
              <a:r>
                <a:rPr lang="en-US" sz="1100" b="1" dirty="0">
                  <a:solidFill>
                    <a:srgbClr val="0F7001"/>
                  </a:solidFill>
                  <a:latin typeface="Courier-Bold"/>
                </a:rPr>
                <a:t>return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result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;</a:t>
              </a: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16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}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8955" y="1955847"/>
              <a:ext cx="4724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/>
                <a:t>Code fragment expressed in kernel code</a:t>
              </a:r>
              <a:endParaRPr lang="en-US" sz="15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7148" y="4864280"/>
            <a:ext cx="4378205" cy="1034349"/>
            <a:chOff x="4241800" y="4338697"/>
            <a:chExt cx="4699000" cy="1034349"/>
          </a:xfrm>
        </p:grpSpPr>
        <p:sp>
          <p:nvSpPr>
            <p:cNvPr id="15" name="TextBox 14"/>
            <p:cNvSpPr txBox="1"/>
            <p:nvPr/>
          </p:nvSpPr>
          <p:spPr>
            <a:xfrm>
              <a:off x="4241800" y="4338697"/>
              <a:ext cx="437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Outer loop exit condition</a:t>
              </a:r>
              <a:endParaRPr lang="en-US" i="1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1800" y="4890446"/>
              <a:ext cx="4699000" cy="482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624873" y="4830228"/>
            <a:ext cx="4445938" cy="1522590"/>
            <a:chOff x="215433" y="3380738"/>
            <a:chExt cx="4445938" cy="1522590"/>
          </a:xfrm>
        </p:grpSpPr>
        <p:sp>
          <p:nvSpPr>
            <p:cNvPr id="12" name="TextBox 11"/>
            <p:cNvSpPr txBox="1"/>
            <p:nvPr/>
          </p:nvSpPr>
          <p:spPr>
            <a:xfrm>
              <a:off x="215433" y="3380738"/>
              <a:ext cx="437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Inner loop exit condition</a:t>
              </a:r>
              <a:endParaRPr lang="en-US" i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71" y="3971998"/>
              <a:ext cx="4241800" cy="482600"/>
            </a:xfrm>
            <a:prstGeom prst="rect">
              <a:avLst/>
            </a:prstGeom>
          </p:spPr>
        </p:pic>
        <p:sp>
          <p:nvSpPr>
            <p:cNvPr id="17" name="Rounded Rectangular Callout 16"/>
            <p:cNvSpPr/>
            <p:nvPr/>
          </p:nvSpPr>
          <p:spPr>
            <a:xfrm>
              <a:off x="635004" y="4566068"/>
              <a:ext cx="3359384" cy="337260"/>
            </a:xfrm>
            <a:prstGeom prst="wedgeRoundRectCallout">
              <a:avLst>
                <a:gd name="adj1" fmla="val -22513"/>
                <a:gd name="adj2" fmla="val -8812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“hole” in verification conditions</a:t>
              </a:r>
              <a:endParaRPr lang="en-US" sz="1600" dirty="0"/>
            </a:p>
          </p:txBody>
        </p:sp>
      </p:grpSp>
      <p:sp>
        <p:nvSpPr>
          <p:cNvPr id="18" name="Down Arrow Callout 17"/>
          <p:cNvSpPr/>
          <p:nvPr/>
        </p:nvSpPr>
        <p:spPr>
          <a:xfrm>
            <a:off x="457203" y="2607735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verification conditions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4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200" y="1676399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457203" y="2607735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verification conditions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474139" y="3555986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loop invariants and post-condition candidates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30518" y="745971"/>
            <a:ext cx="3456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Constraint-based synthesis</a:t>
            </a:r>
            <a:endParaRPr lang="en-US" dirty="0" smtClean="0"/>
          </a:p>
          <a:p>
            <a:r>
              <a:rPr lang="en-US" dirty="0" smtClean="0"/>
              <a:t>Each invariant is assumed to be </a:t>
            </a:r>
          </a:p>
          <a:p>
            <a:r>
              <a:rPr lang="en-US" dirty="0" smtClean="0"/>
              <a:t>a conjunction of predicates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60" y="2461260"/>
            <a:ext cx="3378200" cy="48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8160" y="182880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Templates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460" y="3225800"/>
            <a:ext cx="29083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460" y="3936987"/>
            <a:ext cx="2844800" cy="4826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77148" y="4864280"/>
            <a:ext cx="4378205" cy="1034349"/>
            <a:chOff x="4241800" y="4338697"/>
            <a:chExt cx="4699000" cy="1034349"/>
          </a:xfrm>
        </p:grpSpPr>
        <p:sp>
          <p:nvSpPr>
            <p:cNvPr id="25" name="TextBox 24"/>
            <p:cNvSpPr txBox="1"/>
            <p:nvPr/>
          </p:nvSpPr>
          <p:spPr>
            <a:xfrm>
              <a:off x="4241800" y="4338697"/>
              <a:ext cx="437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Outer loop exit condition</a:t>
              </a:r>
              <a:endParaRPr lang="en-US" i="1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800" y="4890446"/>
              <a:ext cx="4699000" cy="4826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624873" y="4830228"/>
            <a:ext cx="4445938" cy="1073860"/>
            <a:chOff x="215433" y="3380738"/>
            <a:chExt cx="4445938" cy="1073860"/>
          </a:xfrm>
        </p:grpSpPr>
        <p:sp>
          <p:nvSpPr>
            <p:cNvPr id="28" name="TextBox 27"/>
            <p:cNvSpPr txBox="1"/>
            <p:nvPr/>
          </p:nvSpPr>
          <p:spPr>
            <a:xfrm>
              <a:off x="215433" y="3380738"/>
              <a:ext cx="437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Inner loop exit condition</a:t>
              </a:r>
              <a:endParaRPr lang="en-US" i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571" y="3971998"/>
              <a:ext cx="4241800" cy="482600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1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200" y="1676399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457203" y="2607735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verification conditions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474139" y="3555986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loop invariants and post-condition candidates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491075" y="4487304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a valid set of candidates using Z3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30518" y="745971"/>
            <a:ext cx="3456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Constraint-based synthesis</a:t>
            </a:r>
            <a:endParaRPr lang="en-US" dirty="0" smtClean="0"/>
          </a:p>
          <a:p>
            <a:r>
              <a:rPr lang="en-US" dirty="0" smtClean="0"/>
              <a:t>Each invariant is assumed to be </a:t>
            </a:r>
          </a:p>
          <a:p>
            <a:r>
              <a:rPr lang="en-US" dirty="0" smtClean="0"/>
              <a:t>a conjunction of predicates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1075" y="5418637"/>
            <a:ext cx="3132664" cy="524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post-condition to SQL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55546" y="2153612"/>
            <a:ext cx="4631254" cy="3917759"/>
            <a:chOff x="4059578" y="3354892"/>
            <a:chExt cx="3759200" cy="3170603"/>
          </a:xfrm>
        </p:grpSpPr>
        <p:grpSp>
          <p:nvGrpSpPr>
            <p:cNvPr id="17" name="Group 16"/>
            <p:cNvGrpSpPr/>
            <p:nvPr/>
          </p:nvGrpSpPr>
          <p:grpSpPr>
            <a:xfrm>
              <a:off x="4187237" y="5328804"/>
              <a:ext cx="3470190" cy="829174"/>
              <a:chOff x="5124215" y="2827766"/>
              <a:chExt cx="3394301" cy="81625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124215" y="2827766"/>
                <a:ext cx="3394301" cy="816252"/>
                <a:chOff x="2311400" y="4741335"/>
                <a:chExt cx="3644900" cy="901689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11400" y="5401724"/>
                  <a:ext cx="3644900" cy="241300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1400" y="4741335"/>
                  <a:ext cx="584200" cy="165100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3966" y="3073785"/>
                <a:ext cx="2120900" cy="241300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7717" y="6323926"/>
              <a:ext cx="1238203" cy="20156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7044" y="4419587"/>
              <a:ext cx="3149600" cy="5969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9578" y="3354892"/>
              <a:ext cx="3759200" cy="215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9578" y="3874943"/>
              <a:ext cx="3632200" cy="215900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7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1-03 at 10.3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948934"/>
            <a:ext cx="8585200" cy="3911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Analytics </a:t>
            </a:r>
            <a:r>
              <a:rPr lang="en-US" sz="3600" dirty="0"/>
              <a:t>Web</a:t>
            </a:r>
            <a:r>
              <a:rPr lang="en-US" sz="3600" dirty="0" smtClean="0"/>
              <a:t> Application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86080" y="1549400"/>
            <a:ext cx="83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1 :  Monitor amount spent by customers from selected countries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255520" y="5608320"/>
            <a:ext cx="6116320" cy="1071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Requires &lt;1 sec latency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Query is complex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Database can be large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055130" y="1486393"/>
            <a:ext cx="3833579" cy="821111"/>
          </a:xfrm>
          <a:prstGeom prst="roundRect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8EFF49"/>
              </a:gs>
            </a:gsLst>
            <a:lin ang="16200000" scaled="0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Browser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055130" y="3260467"/>
            <a:ext cx="3833579" cy="821111"/>
          </a:xfrm>
          <a:prstGeom prst="roundRect">
            <a:avLst/>
          </a:prstGeom>
          <a:gradFill flip="none" rotWithShape="1">
            <a:gsLst>
              <a:gs pos="0">
                <a:srgbClr val="394B60"/>
              </a:gs>
              <a:gs pos="34000">
                <a:schemeClr val="accent4">
                  <a:shade val="70000"/>
                  <a:satMod val="140000"/>
                </a:schemeClr>
              </a:gs>
              <a:gs pos="51000">
                <a:schemeClr val="accent4">
                  <a:tint val="100000"/>
                  <a:shade val="90000"/>
                  <a:satMod val="140000"/>
                </a:schemeClr>
              </a:gs>
              <a:gs pos="100000">
                <a:srgbClr val="6280A6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Application </a:t>
            </a:r>
          </a:p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5" name="Can 34"/>
          <p:cNvSpPr/>
          <p:nvPr/>
        </p:nvSpPr>
        <p:spPr>
          <a:xfrm>
            <a:off x="3505384" y="5108939"/>
            <a:ext cx="3074581" cy="990163"/>
          </a:xfrm>
          <a:prstGeom prst="can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3366FF"/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Database</a:t>
            </a:r>
            <a:endParaRPr lang="en-US" sz="2400" b="1" dirty="0"/>
          </a:p>
        </p:txBody>
      </p:sp>
      <p:sp>
        <p:nvSpPr>
          <p:cNvPr id="36" name="Multidocument 35"/>
          <p:cNvSpPr/>
          <p:nvPr/>
        </p:nvSpPr>
        <p:spPr>
          <a:xfrm>
            <a:off x="4969342" y="3296693"/>
            <a:ext cx="1610623" cy="748660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Templates</a:t>
            </a:r>
            <a:endParaRPr lang="en-US" sz="2000" dirty="0"/>
          </a:p>
        </p:txBody>
      </p:sp>
      <p:sp>
        <p:nvSpPr>
          <p:cNvPr id="37" name="Up Arrow 36"/>
          <p:cNvSpPr/>
          <p:nvPr/>
        </p:nvSpPr>
        <p:spPr>
          <a:xfrm>
            <a:off x="5499358" y="4227453"/>
            <a:ext cx="604625" cy="73658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5499358" y="2403132"/>
            <a:ext cx="604625" cy="73658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 rot="10800000">
            <a:off x="3761652" y="2403132"/>
            <a:ext cx="604625" cy="73658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10800000">
            <a:off x="3761651" y="4251604"/>
            <a:ext cx="604625" cy="73658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90305" y="4290059"/>
            <a:ext cx="151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SQL queries</a:t>
            </a:r>
            <a:endParaRPr lang="en-US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79135" y="4498692"/>
            <a:ext cx="1068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Tuples</a:t>
            </a:r>
            <a:endParaRPr lang="en-US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6049553" y="2398547"/>
            <a:ext cx="1316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HTML/</a:t>
            </a:r>
          </a:p>
          <a:p>
            <a:pPr algn="ctr"/>
            <a:r>
              <a:rPr lang="en-US" sz="2200" dirty="0" smtClean="0"/>
              <a:t>Ajax</a:t>
            </a:r>
            <a:endParaRPr lang="en-US" sz="2200" dirty="0"/>
          </a:p>
        </p:txBody>
      </p:sp>
      <p:sp>
        <p:nvSpPr>
          <p:cNvPr id="50" name="TextBox 49"/>
          <p:cNvSpPr txBox="1"/>
          <p:nvPr/>
        </p:nvSpPr>
        <p:spPr>
          <a:xfrm>
            <a:off x="2222514" y="2410565"/>
            <a:ext cx="1500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HTTP Requests</a:t>
            </a:r>
            <a:endParaRPr lang="en-US" sz="2200" dirty="0"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400" dirty="0" smtClean="0"/>
              <a:t>Three Tier Architecture for Web Applications</a:t>
            </a:r>
            <a:endParaRPr lang="en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7366011" y="4353558"/>
            <a:ext cx="457200" cy="4318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69342" y="6244048"/>
            <a:ext cx="457200" cy="4318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0225" y="4353558"/>
            <a:ext cx="457200" cy="4318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0225" y="2539216"/>
            <a:ext cx="457200" cy="4318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66011" y="2588930"/>
            <a:ext cx="457200" cy="4318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72614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055130" y="1486393"/>
            <a:ext cx="3833579" cy="821111"/>
          </a:xfrm>
          <a:prstGeom prst="roundRect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8EFF49"/>
              </a:gs>
            </a:gsLst>
            <a:lin ang="16200000" scaled="0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Browser</a:t>
            </a:r>
            <a:endParaRPr lang="en-US" sz="2400" b="1" dirty="0"/>
          </a:p>
        </p:txBody>
      </p:sp>
      <p:sp>
        <p:nvSpPr>
          <p:cNvPr id="38" name="Up Arrow 37"/>
          <p:cNvSpPr/>
          <p:nvPr/>
        </p:nvSpPr>
        <p:spPr>
          <a:xfrm>
            <a:off x="5499358" y="2403132"/>
            <a:ext cx="604625" cy="73658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 rot="10800000">
            <a:off x="3761652" y="2403132"/>
            <a:ext cx="604625" cy="73658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49553" y="2398547"/>
            <a:ext cx="1316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HTML/</a:t>
            </a:r>
          </a:p>
          <a:p>
            <a:pPr algn="ctr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Ajax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22514" y="2410565"/>
            <a:ext cx="1500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HTTP Requests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0225" y="2539216"/>
            <a:ext cx="457200" cy="43180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66011" y="2588930"/>
            <a:ext cx="457200" cy="43180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5130" y="3260467"/>
            <a:ext cx="3833579" cy="821111"/>
          </a:xfrm>
          <a:prstGeom prst="roundRect">
            <a:avLst/>
          </a:prstGeom>
          <a:gradFill flip="none" rotWithShape="1">
            <a:gsLst>
              <a:gs pos="0">
                <a:srgbClr val="394B60"/>
              </a:gs>
              <a:gs pos="34000">
                <a:schemeClr val="accent4">
                  <a:shade val="70000"/>
                  <a:satMod val="140000"/>
                </a:schemeClr>
              </a:gs>
              <a:gs pos="51000">
                <a:schemeClr val="accent4">
                  <a:tint val="100000"/>
                  <a:shade val="90000"/>
                  <a:satMod val="140000"/>
                </a:schemeClr>
              </a:gs>
              <a:gs pos="100000">
                <a:srgbClr val="6280A6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Application </a:t>
            </a:r>
          </a:p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5" name="Can 34"/>
          <p:cNvSpPr/>
          <p:nvPr/>
        </p:nvSpPr>
        <p:spPr>
          <a:xfrm>
            <a:off x="3505384" y="5108939"/>
            <a:ext cx="3074581" cy="990163"/>
          </a:xfrm>
          <a:prstGeom prst="can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3366FF"/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Database</a:t>
            </a:r>
            <a:endParaRPr lang="en-US" sz="2400" b="1" dirty="0"/>
          </a:p>
        </p:txBody>
      </p:sp>
      <p:sp>
        <p:nvSpPr>
          <p:cNvPr id="36" name="Multidocument 35"/>
          <p:cNvSpPr/>
          <p:nvPr/>
        </p:nvSpPr>
        <p:spPr>
          <a:xfrm>
            <a:off x="4969342" y="3296693"/>
            <a:ext cx="1610623" cy="748660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Templates</a:t>
            </a:r>
            <a:endParaRPr lang="en-US" sz="2000" dirty="0"/>
          </a:p>
        </p:txBody>
      </p:sp>
      <p:sp>
        <p:nvSpPr>
          <p:cNvPr id="37" name="Up Arrow 36"/>
          <p:cNvSpPr/>
          <p:nvPr/>
        </p:nvSpPr>
        <p:spPr>
          <a:xfrm>
            <a:off x="5499358" y="4227453"/>
            <a:ext cx="604625" cy="73658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10800000">
            <a:off x="3761651" y="4251604"/>
            <a:ext cx="604625" cy="73658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90305" y="4290059"/>
            <a:ext cx="151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SQL queries</a:t>
            </a:r>
            <a:endParaRPr lang="en-US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79135" y="4498692"/>
            <a:ext cx="1068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Tuples</a:t>
            </a:r>
            <a:endParaRPr lang="en-US" sz="2200" dirty="0"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400" dirty="0" smtClean="0"/>
              <a:t>Three Tier Architecture for Web Applications</a:t>
            </a:r>
            <a:endParaRPr lang="en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7366011" y="4353558"/>
            <a:ext cx="457200" cy="4318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69342" y="6244048"/>
            <a:ext cx="457200" cy="4318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0225" y="4353558"/>
            <a:ext cx="457200" cy="4318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Left Brace 25"/>
          <p:cNvSpPr/>
          <p:nvPr/>
        </p:nvSpPr>
        <p:spPr>
          <a:xfrm rot="10800000">
            <a:off x="8013701" y="3180080"/>
            <a:ext cx="302937" cy="3271520"/>
          </a:xfrm>
          <a:prstGeom prst="leftBrace">
            <a:avLst/>
          </a:prstGeom>
          <a:ln w="635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07344" y="4358636"/>
            <a:ext cx="827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We focus here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961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Java Program for Example 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48724" y="2369978"/>
            <a:ext cx="7026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List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getSumTotals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(List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{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 err="1">
                <a:solidFill>
                  <a:srgbClr val="AB6464"/>
                </a:solidFill>
                <a:latin typeface="Courier-Bold"/>
              </a:rPr>
              <a:t>PreparedStatement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conn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prepareStatement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"SELECT sum(</a:t>
            </a:r>
            <a:r>
              <a:rPr lang="en-US" sz="1600" dirty="0" err="1">
                <a:solidFill>
                  <a:srgbClr val="0000DF"/>
                </a:solidFill>
                <a:latin typeface="Courier"/>
              </a:rPr>
              <a:t>o.total_price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) as </a:t>
            </a:r>
            <a:r>
              <a:rPr lang="en-US" sz="1600" dirty="0" err="1">
                <a:solidFill>
                  <a:srgbClr val="0000DF"/>
                </a:solidFill>
                <a:latin typeface="Courier"/>
              </a:rPr>
              <a:t>sumTotal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 "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"FROM Orders o, Customers c "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"WHERE </a:t>
            </a:r>
            <a:r>
              <a:rPr lang="en-US" sz="1600" dirty="0" err="1">
                <a:solidFill>
                  <a:srgbClr val="0000DF"/>
                </a:solidFill>
                <a:latin typeface="Courier"/>
              </a:rPr>
              <a:t>o.cust_ref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 = </a:t>
            </a:r>
            <a:r>
              <a:rPr lang="en-US" sz="1600" dirty="0" err="1">
                <a:solidFill>
                  <a:srgbClr val="0000DF"/>
                </a:solidFill>
                <a:latin typeface="Courier"/>
              </a:rPr>
              <a:t>c.cust_key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 "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"AND </a:t>
            </a:r>
            <a:r>
              <a:rPr lang="en-US" sz="1600" dirty="0" err="1">
                <a:solidFill>
                  <a:srgbClr val="0000DF"/>
                </a:solidFill>
                <a:latin typeface="Courier"/>
              </a:rPr>
              <a:t>c.nation_ref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 = ?"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Nation nation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{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getNationKey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())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600" b="1" dirty="0" err="1">
                <a:solidFill>
                  <a:srgbClr val="AB6464"/>
                </a:solidFill>
                <a:latin typeface="Courier-Bold"/>
              </a:rPr>
              <a:t>ResultSet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stmt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executeQuery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11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next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600" dirty="0" err="1">
                <a:solidFill>
                  <a:srgbClr val="AB6464"/>
                </a:solidFill>
                <a:latin typeface="Courie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sum 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rs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getInt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600" dirty="0" err="1">
                <a:solidFill>
                  <a:srgbClr val="0000DF"/>
                </a:solidFill>
                <a:latin typeface="Courier"/>
              </a:rPr>
              <a:t>sumTotal</a:t>
            </a:r>
            <a:r>
              <a:rPr lang="en-US" sz="16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13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Pair</a:t>
            </a:r>
            <a:r>
              <a:rPr lang="en-US" sz="16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of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sum</a:t>
            </a:r>
            <a:r>
              <a:rPr lang="en-US" sz="1600" dirty="0">
                <a:solidFill>
                  <a:srgbClr val="6D6F24"/>
                </a:solidFill>
                <a:latin typeface="Courier"/>
              </a:rPr>
              <a:t>))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}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15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;</a:t>
            </a:r>
            <a:endParaRPr lang="en-US" sz="1600" dirty="0">
              <a:solidFill>
                <a:srgbClr val="000000"/>
              </a:solidFill>
              <a:latin typeface="Courier"/>
            </a:endParaRPr>
          </a:p>
          <a:p>
            <a:r>
              <a:rPr lang="en-US" sz="1600" dirty="0">
                <a:solidFill>
                  <a:srgbClr val="107D02"/>
                </a:solidFill>
                <a:latin typeface="Courier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6B006D"/>
                </a:solidFill>
                <a:latin typeface="Courier"/>
              </a:rPr>
              <a:t>}</a:t>
            </a:r>
            <a:endParaRPr lang="en-US" sz="1600" dirty="0">
              <a:latin typeface="Courie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320" y="3261360"/>
            <a:ext cx="1691640" cy="762000"/>
            <a:chOff x="7132320" y="3261360"/>
            <a:chExt cx="1691640" cy="762000"/>
          </a:xfrm>
        </p:grpSpPr>
        <p:sp>
          <p:nvSpPr>
            <p:cNvPr id="6" name="TextBox 5"/>
            <p:cNvSpPr txBox="1"/>
            <p:nvPr/>
          </p:nvSpPr>
          <p:spPr>
            <a:xfrm>
              <a:off x="7437120" y="3460313"/>
              <a:ext cx="13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query 1</a:t>
              </a:r>
              <a:endParaRPr lang="en-US" b="1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7132320" y="3261360"/>
              <a:ext cx="162560" cy="762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Java Program for Example 1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948724" y="2369978"/>
            <a:ext cx="8131776" cy="4031873"/>
            <a:chOff x="34324" y="1990685"/>
            <a:chExt cx="8131776" cy="4031873"/>
          </a:xfrm>
        </p:grpSpPr>
        <p:sp>
          <p:nvSpPr>
            <p:cNvPr id="3" name="TextBox 2"/>
            <p:cNvSpPr txBox="1"/>
            <p:nvPr/>
          </p:nvSpPr>
          <p:spPr>
            <a:xfrm>
              <a:off x="34324" y="1990685"/>
              <a:ext cx="7026876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1 </a:t>
              </a: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-Bold"/>
                </a:rPr>
                <a:t>public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 List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getSumTotals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(List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selectedNations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) {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2     </a:t>
              </a: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-Bold"/>
                </a:rPr>
                <a:t>List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sumTotals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 = </a:t>
              </a: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-Bold"/>
                </a:rPr>
                <a:t>new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ArrayList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();</a:t>
              </a:r>
            </a:p>
            <a:p>
              <a:r>
                <a:rPr lang="en-US" sz="1600" dirty="0">
                  <a:solidFill>
                    <a:srgbClr val="107D02"/>
                  </a:solidFill>
                  <a:latin typeface="Courier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    </a:t>
              </a:r>
              <a:r>
                <a:rPr lang="en-US" sz="1600" b="1" dirty="0" err="1">
                  <a:solidFill>
                    <a:srgbClr val="AB6464"/>
                  </a:solidFill>
                  <a:latin typeface="Courier-Bold"/>
                </a:rPr>
                <a:t>PreparedStatement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</a:rPr>
                <a:t>stmt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</a:rPr>
                <a:t>conn</a:t>
              </a:r>
              <a:r>
                <a:rPr lang="en-US" sz="1600" dirty="0" err="1">
                  <a:solidFill>
                    <a:srgbClr val="6D6F24"/>
                  </a:solidFill>
                  <a:latin typeface="Courier"/>
                </a:rPr>
                <a:t>.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</a:rPr>
                <a:t>prepareStatement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(</a:t>
              </a:r>
              <a:endParaRPr lang="en-US" sz="1600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sz="1600" dirty="0">
                  <a:solidFill>
                    <a:srgbClr val="107D02"/>
                  </a:solidFill>
                  <a:latin typeface="Courier"/>
                </a:rPr>
                <a:t>4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       </a:t>
              </a:r>
              <a:r>
                <a:rPr lang="en-US" sz="1600" dirty="0">
                  <a:solidFill>
                    <a:srgbClr val="0000DF"/>
                  </a:solidFill>
                  <a:latin typeface="Courier"/>
                </a:rPr>
                <a:t>"SELECT sum(</a:t>
              </a:r>
              <a:r>
                <a:rPr lang="en-US" sz="1600" dirty="0" err="1">
                  <a:solidFill>
                    <a:srgbClr val="0000DF"/>
                  </a:solidFill>
                  <a:latin typeface="Courier"/>
                </a:rPr>
                <a:t>o.total_price</a:t>
              </a:r>
              <a:r>
                <a:rPr lang="en-US" sz="1600" dirty="0">
                  <a:solidFill>
                    <a:srgbClr val="0000DF"/>
                  </a:solidFill>
                  <a:latin typeface="Courier"/>
                </a:rPr>
                <a:t>) as </a:t>
              </a:r>
              <a:r>
                <a:rPr lang="en-US" sz="1600" dirty="0" err="1">
                  <a:solidFill>
                    <a:srgbClr val="0000DF"/>
                  </a:solidFill>
                  <a:latin typeface="Courier"/>
                </a:rPr>
                <a:t>sumTotal</a:t>
              </a:r>
              <a:r>
                <a:rPr lang="en-US" sz="1600" dirty="0">
                  <a:solidFill>
                    <a:srgbClr val="0000DF"/>
                  </a:solidFill>
                  <a:latin typeface="Courier"/>
                </a:rPr>
                <a:t> "</a:t>
              </a:r>
              <a:endParaRPr lang="en-US" sz="1600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sz="1600" dirty="0">
                  <a:solidFill>
                    <a:srgbClr val="107D02"/>
                  </a:solidFill>
                  <a:latin typeface="Courier"/>
                </a:rPr>
                <a:t>5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       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+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>
                  <a:solidFill>
                    <a:srgbClr val="0000DF"/>
                  </a:solidFill>
                  <a:latin typeface="Courier"/>
                </a:rPr>
                <a:t>"FROM Orders o, Customers c "</a:t>
              </a:r>
              <a:endParaRPr lang="en-US" sz="1600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sz="1600" dirty="0">
                  <a:solidFill>
                    <a:srgbClr val="107D02"/>
                  </a:solidFill>
                  <a:latin typeface="Courier"/>
                </a:rPr>
                <a:t>6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       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+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>
                  <a:solidFill>
                    <a:srgbClr val="0000DF"/>
                  </a:solidFill>
                  <a:latin typeface="Courier"/>
                </a:rPr>
                <a:t>"WHERE </a:t>
              </a:r>
              <a:r>
                <a:rPr lang="en-US" sz="1600" dirty="0" err="1">
                  <a:solidFill>
                    <a:srgbClr val="0000DF"/>
                  </a:solidFill>
                  <a:latin typeface="Courier"/>
                </a:rPr>
                <a:t>o.cust_ref</a:t>
              </a:r>
              <a:r>
                <a:rPr lang="en-US" sz="1600" dirty="0">
                  <a:solidFill>
                    <a:srgbClr val="0000DF"/>
                  </a:solidFill>
                  <a:latin typeface="Courier"/>
                </a:rPr>
                <a:t> = </a:t>
              </a:r>
              <a:r>
                <a:rPr lang="en-US" sz="1600" dirty="0" err="1">
                  <a:solidFill>
                    <a:srgbClr val="0000DF"/>
                  </a:solidFill>
                  <a:latin typeface="Courier"/>
                </a:rPr>
                <a:t>c.cust_key</a:t>
              </a:r>
              <a:r>
                <a:rPr lang="en-US" sz="1600" dirty="0">
                  <a:solidFill>
                    <a:srgbClr val="0000DF"/>
                  </a:solidFill>
                  <a:latin typeface="Courier"/>
                </a:rPr>
                <a:t> "</a:t>
              </a:r>
              <a:endParaRPr lang="en-US" sz="1600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sz="1600" dirty="0">
                  <a:solidFill>
                    <a:srgbClr val="107D02"/>
                  </a:solidFill>
                  <a:latin typeface="Courier"/>
                </a:rPr>
                <a:t>7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       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+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>
                  <a:solidFill>
                    <a:srgbClr val="0000DF"/>
                  </a:solidFill>
                  <a:latin typeface="Courier"/>
                </a:rPr>
                <a:t>"AND </a:t>
              </a:r>
              <a:r>
                <a:rPr lang="en-US" sz="1600" dirty="0" err="1">
                  <a:solidFill>
                    <a:srgbClr val="0000DF"/>
                  </a:solidFill>
                  <a:latin typeface="Courier"/>
                </a:rPr>
                <a:t>c.nation_ref</a:t>
              </a:r>
              <a:r>
                <a:rPr lang="en-US" sz="1600" dirty="0">
                  <a:solidFill>
                    <a:srgbClr val="0000DF"/>
                  </a:solidFill>
                  <a:latin typeface="Courier"/>
                </a:rPr>
                <a:t> = ?"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)</a:t>
              </a:r>
              <a:r>
                <a:rPr lang="en-US" sz="1600" dirty="0">
                  <a:solidFill>
                    <a:srgbClr val="6B006D"/>
                  </a:solidFill>
                  <a:latin typeface="Courier"/>
                </a:rPr>
                <a:t>;</a:t>
              </a:r>
              <a:endParaRPr lang="en-US" sz="1600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sz="1600" dirty="0">
                  <a:solidFill>
                    <a:srgbClr val="107D02"/>
                  </a:solidFill>
                  <a:latin typeface="Courier"/>
                </a:rPr>
                <a:t>8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    </a:t>
              </a:r>
              <a:r>
                <a:rPr lang="en-US" sz="1600" b="1" dirty="0">
                  <a:solidFill>
                    <a:srgbClr val="6B0001"/>
                  </a:solidFill>
                  <a:latin typeface="Courier-Bold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Nation nation 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: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</a:rPr>
                <a:t>selectedNations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)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>
                  <a:solidFill>
                    <a:srgbClr val="6B006D"/>
                  </a:solidFill>
                  <a:latin typeface="Courier"/>
                </a:rPr>
                <a:t>{</a:t>
              </a:r>
              <a:endParaRPr lang="en-US" sz="1600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sz="1600" dirty="0">
                  <a:solidFill>
                    <a:srgbClr val="A6A6A6"/>
                  </a:solidFill>
                  <a:latin typeface="Courier"/>
                </a:rPr>
                <a:t>9         </a:t>
              </a:r>
              <a:r>
                <a:rPr lang="en-US" sz="1600" dirty="0" err="1">
                  <a:solidFill>
                    <a:srgbClr val="A6A6A6"/>
                  </a:solidFill>
                  <a:latin typeface="Courier"/>
                </a:rPr>
                <a:t>stmt.setInt</a:t>
              </a:r>
              <a:r>
                <a:rPr lang="en-US" sz="1600" dirty="0">
                  <a:solidFill>
                    <a:srgbClr val="A6A6A6"/>
                  </a:solidFill>
                  <a:latin typeface="Courier"/>
                </a:rPr>
                <a:t>(1, </a:t>
              </a:r>
              <a:r>
                <a:rPr lang="en-US" sz="1600" dirty="0" err="1">
                  <a:solidFill>
                    <a:srgbClr val="A6A6A6"/>
                  </a:solidFill>
                  <a:latin typeface="Courier"/>
                </a:rPr>
                <a:t>nation.getNationKey</a:t>
              </a:r>
              <a:r>
                <a:rPr lang="en-US" sz="1600" dirty="0">
                  <a:solidFill>
                    <a:srgbClr val="A6A6A6"/>
                  </a:solidFill>
                  <a:latin typeface="Courier"/>
                </a:rPr>
                <a:t>());</a:t>
              </a:r>
            </a:p>
            <a:p>
              <a:r>
                <a:rPr lang="en-US" sz="1600" dirty="0">
                  <a:solidFill>
                    <a:srgbClr val="107D02"/>
                  </a:solidFill>
                  <a:latin typeface="Courier"/>
                </a:rPr>
                <a:t>10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        </a:t>
              </a:r>
              <a:r>
                <a:rPr lang="en-US" sz="1600" b="1" dirty="0" err="1">
                  <a:solidFill>
                    <a:srgbClr val="AB6464"/>
                  </a:solidFill>
                  <a:latin typeface="Courier-Bold"/>
                </a:rPr>
                <a:t>ResultSet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</a:rPr>
                <a:t>rs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</a:rPr>
                <a:t>stmt</a:t>
              </a:r>
              <a:r>
                <a:rPr lang="en-US" sz="1600" dirty="0" err="1">
                  <a:solidFill>
                    <a:srgbClr val="6D6F24"/>
                  </a:solidFill>
                  <a:latin typeface="Courier"/>
                </a:rPr>
                <a:t>.</a:t>
              </a:r>
              <a:r>
                <a:rPr lang="en-US" sz="1600" dirty="0" err="1">
                  <a:solidFill>
                    <a:srgbClr val="000000"/>
                  </a:solidFill>
                  <a:latin typeface="Courier"/>
                </a:rPr>
                <a:t>executeQuery</a:t>
              </a:r>
              <a:r>
                <a:rPr lang="en-US" sz="1600" dirty="0">
                  <a:solidFill>
                    <a:srgbClr val="6D6F24"/>
                  </a:solidFill>
                  <a:latin typeface="Courier"/>
                </a:rPr>
                <a:t>()</a:t>
              </a:r>
              <a:r>
                <a:rPr lang="en-US" sz="1600" dirty="0">
                  <a:solidFill>
                    <a:srgbClr val="6B006D"/>
                  </a:solidFill>
                  <a:latin typeface="Courier"/>
                </a:rPr>
                <a:t>;</a:t>
              </a:r>
              <a:endParaRPr lang="en-US" sz="1600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11        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rs.next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();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12        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int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 sum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rs.getInt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("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sumTotal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");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13        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sumTotals.add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(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Pair.of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(nation, sum));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14    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</a:rPr>
                <a:t>}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15     </a:t>
              </a: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-Bold"/>
                </a:rPr>
                <a:t>return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sumTotals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;</a:t>
              </a:r>
            </a:p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ourier"/>
                </a:rPr>
                <a:t>16 }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190169" y="4201270"/>
              <a:ext cx="4721408" cy="34641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804" y="3948867"/>
              <a:ext cx="2153296" cy="1077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Query 1 is repeated for every selected nation</a:t>
              </a:r>
            </a:p>
            <a:p>
              <a:pPr algn="ctr"/>
              <a:r>
                <a:rPr lang="en-US" sz="1600" dirty="0" smtClean="0"/>
                <a:t>(parameter-at-a-time)</a:t>
              </a:r>
              <a:endParaRPr lang="en-US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32320" y="3261360"/>
            <a:ext cx="1691640" cy="762000"/>
            <a:chOff x="7132320" y="3261360"/>
            <a:chExt cx="1691640" cy="762000"/>
          </a:xfrm>
        </p:grpSpPr>
        <p:sp>
          <p:nvSpPr>
            <p:cNvPr id="9" name="TextBox 8"/>
            <p:cNvSpPr txBox="1"/>
            <p:nvPr/>
          </p:nvSpPr>
          <p:spPr>
            <a:xfrm>
              <a:off x="7437120" y="3460313"/>
              <a:ext cx="13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query 1</a:t>
              </a:r>
              <a:endParaRPr lang="en-US" b="1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7132320" y="3261360"/>
              <a:ext cx="162560" cy="762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1148-AEF0-A24B-9907-ECF81E33F2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ULESTESTARD@C02ND1LPG3QT3PP7" val="578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12906</TotalTime>
  <Words>3536</Words>
  <Application>Microsoft Macintosh PowerPoint</Application>
  <PresentationFormat>On-screen Show (4:3)</PresentationFormat>
  <Paragraphs>731</Paragraphs>
  <Slides>47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Clarity</vt:lpstr>
      <vt:lpstr>Holistic Query Optimization for Analytics Applications</vt:lpstr>
      <vt:lpstr>What is an analytics application?</vt:lpstr>
      <vt:lpstr>Performance matters for analytics applications</vt:lpstr>
      <vt:lpstr>Analytics Web Application</vt:lpstr>
      <vt:lpstr>Analytics Web Application</vt:lpstr>
      <vt:lpstr>Three Tier Architecture for Web Applications</vt:lpstr>
      <vt:lpstr>Three Tier Architecture for Web Applications</vt:lpstr>
      <vt:lpstr>Java Program for Example 1</vt:lpstr>
      <vt:lpstr>Java Program for Example 1</vt:lpstr>
      <vt:lpstr>The problem</vt:lpstr>
      <vt:lpstr>Outline</vt:lpstr>
      <vt:lpstr>Parameter-at-a-time Execution (PAAT)</vt:lpstr>
      <vt:lpstr>Parameter-at-a-time Execution (PAAT)</vt:lpstr>
      <vt:lpstr>Set-at-a-time Execution (SAAT)</vt:lpstr>
      <vt:lpstr>Query Optimizer Rewriting</vt:lpstr>
      <vt:lpstr>Set-at-a-time in web applications ?</vt:lpstr>
      <vt:lpstr>Outline</vt:lpstr>
      <vt:lpstr>DECLARATIVE MIDDLEWARE</vt:lpstr>
      <vt:lpstr>FORWARD Analytics Web Application</vt:lpstr>
      <vt:lpstr>Initial Plan Translation</vt:lpstr>
      <vt:lpstr>Rewrite to SAAT Plan</vt:lpstr>
      <vt:lpstr>Plan Optimization &amp; Distribution</vt:lpstr>
      <vt:lpstr>Outline</vt:lpstr>
      <vt:lpstr>Rewrite Query into Batched Form</vt:lpstr>
      <vt:lpstr>Query Batching Step 1 : Loop Fission</vt:lpstr>
      <vt:lpstr>Query Batching Step 1 : Loop Fission</vt:lpstr>
      <vt:lpstr>Query Batching Step 2 : Set Oriented Execution</vt:lpstr>
      <vt:lpstr>Outline</vt:lpstr>
      <vt:lpstr>Relational Join using imperative code</vt:lpstr>
      <vt:lpstr>Relational Join using imperative code</vt:lpstr>
      <vt:lpstr>Query Synthesis</vt:lpstr>
      <vt:lpstr>Relational Join using imperative code</vt:lpstr>
      <vt:lpstr>Translation Process</vt:lpstr>
      <vt:lpstr>Other possible code fragment translations</vt:lpstr>
      <vt:lpstr>Outline</vt:lpstr>
      <vt:lpstr>Analytics Web Application</vt:lpstr>
      <vt:lpstr>Example 2 using FORWARD</vt:lpstr>
      <vt:lpstr>Example 2 using Query Batching or Query Synthesis</vt:lpstr>
      <vt:lpstr>Related Work LINQ : Integrated Query Language</vt:lpstr>
      <vt:lpstr>Outline</vt:lpstr>
      <vt:lpstr>Conclusion</vt:lpstr>
      <vt:lpstr>Future Work</vt:lpstr>
      <vt:lpstr>Questions?</vt:lpstr>
      <vt:lpstr>Translation Process</vt:lpstr>
      <vt:lpstr>Translation Process</vt:lpstr>
      <vt:lpstr>Translation Process</vt:lpstr>
      <vt:lpstr>Translation Process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240</cp:revision>
  <dcterms:created xsi:type="dcterms:W3CDTF">2015-10-26T00:49:37Z</dcterms:created>
  <dcterms:modified xsi:type="dcterms:W3CDTF">2015-12-08T22:01:48Z</dcterms:modified>
</cp:coreProperties>
</file>