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68" r:id="rId15"/>
    <p:sldId id="270" r:id="rId16"/>
    <p:sldId id="274" r:id="rId17"/>
    <p:sldId id="275" r:id="rId18"/>
    <p:sldId id="276" r:id="rId19"/>
    <p:sldId id="277" r:id="rId20"/>
    <p:sldId id="278" r:id="rId21"/>
    <p:sldId id="282" r:id="rId22"/>
    <p:sldId id="271" r:id="rId23"/>
    <p:sldId id="279" r:id="rId24"/>
    <p:sldId id="280" r:id="rId25"/>
    <p:sldId id="281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4FD1C"/>
    <a:srgbClr val="FE9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14" autoAdjust="0"/>
  </p:normalViewPr>
  <p:slideViewPr>
    <p:cSldViewPr snapToGrid="0" snapToObjects="1">
      <p:cViewPr varScale="1">
        <p:scale>
          <a:sx n="62" d="100"/>
          <a:sy n="62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618F6-B072-5646-AC9A-FE89214C7A70}" type="datetimeFigureOut">
              <a:rPr lang="en-US" smtClean="0"/>
              <a:t>21/12/2013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58CBE-5DC6-374D-9BCC-A92BCDD5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about common </a:t>
            </a:r>
            <a:r>
              <a:rPr lang="en-US" dirty="0" err="1" smtClean="0"/>
              <a:t>git</a:t>
            </a:r>
            <a:r>
              <a:rPr lang="en-US" dirty="0" smtClean="0"/>
              <a:t> workflows</a:t>
            </a:r>
            <a:r>
              <a:rPr lang="en-US" baseline="0" dirty="0" smtClean="0"/>
              <a:t> that most people use and targets people still using standard VCS (</a:t>
            </a:r>
            <a:r>
              <a:rPr lang="en-US" baseline="0" dirty="0" err="1" smtClean="0"/>
              <a:t>cvs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tfs</a:t>
            </a:r>
            <a:r>
              <a:rPr lang="en-US" baseline="0" dirty="0" smtClean="0"/>
              <a:t>…) in their company.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8CBE-5DC6-374D-9BCC-A92BCDD5D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living and at every</a:t>
            </a:r>
            <a:r>
              <a:rPr lang="en-US" baseline="0" dirty="0" smtClean="0"/>
              <a:t> moment, depending on the project size, the team size, the project age and many other factors, you need to have different “versions” of you code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8CBE-5DC6-374D-9BCC-A92BCDD5D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-background-woo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34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9382"/>
            <a:ext cx="6400800" cy="11356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Lobster 1.4"/>
                <a:cs typeface="Lobster 1.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050145"/>
            <a:ext cx="9144000" cy="1770593"/>
          </a:xfrm>
          <a:prstGeom prst="rect">
            <a:avLst/>
          </a:prstGeom>
          <a:solidFill>
            <a:schemeClr val="bg1">
              <a:alpha val="1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50145"/>
            <a:ext cx="8229600" cy="1770594"/>
          </a:xfrm>
        </p:spPr>
        <p:txBody>
          <a:bodyPr/>
          <a:lstStyle>
            <a:lvl1pPr>
              <a:defRPr>
                <a:solidFill>
                  <a:srgbClr val="FE9D09"/>
                </a:solidFill>
                <a:latin typeface="Lobster 1.4"/>
                <a:cs typeface="Lobster 1.4"/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09548" y="222021"/>
            <a:ext cx="2139120" cy="642018"/>
            <a:chOff x="3119366" y="5019540"/>
            <a:chExt cx="3711477" cy="1112860"/>
          </a:xfrm>
        </p:grpSpPr>
        <p:pic>
          <p:nvPicPr>
            <p:cNvPr id="8" name="Picture 7" descr="RWS2-Big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366" y="5019540"/>
              <a:ext cx="2893438" cy="111286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6101134" y="5311847"/>
              <a:ext cx="729709" cy="640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1800" b="1" cap="none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FR</a:t>
              </a:r>
              <a:endParaRPr lang="fr-FR" sz="1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5014458"/>
            <a:ext cx="6400799" cy="5222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95000"/>
                  </a:schemeClr>
                </a:solidFill>
                <a:latin typeface="Lobster 1.4"/>
                <a:cs typeface="Lobster 1.4"/>
              </a:defRPr>
            </a:lvl1pPr>
          </a:lstStyle>
          <a:p>
            <a:pPr lvl="0"/>
            <a:r>
              <a:rPr lang="en-US" dirty="0" smtClean="0"/>
              <a:t>Click to edit Author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1" y="5536746"/>
            <a:ext cx="6400799" cy="52228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Lobster 1.4"/>
                <a:cs typeface="Lobster 1.4"/>
              </a:defRPr>
            </a:lvl1pPr>
          </a:lstStyle>
          <a:p>
            <a:pPr lvl="0"/>
            <a:r>
              <a:rPr lang="en-US" dirty="0" smtClean="0"/>
              <a:t>Add @twitter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-background-woo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34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979483"/>
            <a:ext cx="9144000" cy="3016116"/>
          </a:xfrm>
          <a:prstGeom prst="rect">
            <a:avLst/>
          </a:prstGeom>
          <a:solidFill>
            <a:schemeClr val="bg1">
              <a:alpha val="1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Callout 4"/>
          <p:cNvSpPr/>
          <p:nvPr userDrawn="1"/>
        </p:nvSpPr>
        <p:spPr>
          <a:xfrm>
            <a:off x="244247" y="1039387"/>
            <a:ext cx="6130601" cy="1940096"/>
          </a:xfrm>
          <a:prstGeom prst="downArrowCallout">
            <a:avLst>
              <a:gd name="adj1" fmla="val 19167"/>
              <a:gd name="adj2" fmla="val 29861"/>
              <a:gd name="adj3" fmla="val 20140"/>
              <a:gd name="adj4" fmla="val 69837"/>
            </a:avLst>
          </a:prstGeom>
          <a:solidFill>
            <a:srgbClr val="FFFFFF">
              <a:alpha val="62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09548" y="222021"/>
            <a:ext cx="2139120" cy="642018"/>
            <a:chOff x="3119366" y="5019540"/>
            <a:chExt cx="3711477" cy="1112860"/>
          </a:xfrm>
        </p:grpSpPr>
        <p:pic>
          <p:nvPicPr>
            <p:cNvPr id="8" name="Picture 7" descr="RWS2-Big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366" y="5019540"/>
              <a:ext cx="2893438" cy="111286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6101134" y="5311847"/>
              <a:ext cx="729709" cy="640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1800" b="1" cap="none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FR</a:t>
              </a:r>
              <a:endParaRPr lang="fr-FR" sz="1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84407"/>
            <a:ext cx="2852348" cy="1770594"/>
          </a:xfrm>
        </p:spPr>
        <p:txBody>
          <a:bodyPr>
            <a:normAutofit/>
          </a:bodyPr>
          <a:lstStyle>
            <a:lvl1pPr algn="l">
              <a:defRPr sz="7200" baseline="0">
                <a:solidFill>
                  <a:schemeClr val="tx1">
                    <a:lumMod val="75000"/>
                    <a:lumOff val="25000"/>
                  </a:schemeClr>
                </a:solidFill>
                <a:latin typeface="Lobster 1.4"/>
                <a:cs typeface="Lobster 1.4"/>
              </a:defRPr>
            </a:lvl1pPr>
          </a:lstStyle>
          <a:p>
            <a:r>
              <a:rPr lang="fr-FR" dirty="0" err="1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5336" y="1318782"/>
            <a:ext cx="2989083" cy="683815"/>
          </a:xfrm>
        </p:spPr>
        <p:txBody>
          <a:bodyPr/>
          <a:lstStyle>
            <a:lvl1pPr marL="0" indent="0" algn="ctr">
              <a:buNone/>
              <a:defRPr u="sng">
                <a:solidFill>
                  <a:schemeClr val="tx1">
                    <a:lumMod val="95000"/>
                    <a:lumOff val="5000"/>
                  </a:schemeClr>
                </a:solidFill>
                <a:latin typeface="Lobster 1.4"/>
                <a:cs typeface="Lobster 1.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To </a:t>
            </a:r>
            <a:r>
              <a:rPr lang="fr-FR" dirty="0" err="1" smtClean="0"/>
              <a:t>our</a:t>
            </a:r>
            <a:r>
              <a:rPr lang="fr-FR" dirty="0" smtClean="0"/>
              <a:t> Sponsors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-background-woo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76229"/>
            <a:ext cx="6400800" cy="7082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Lobster 1.4"/>
                <a:cs typeface="Lobster 1.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51087"/>
            <a:ext cx="9144000" cy="1624063"/>
          </a:xfrm>
          <a:prstGeom prst="rect">
            <a:avLst/>
          </a:prstGeom>
          <a:solidFill>
            <a:schemeClr val="bg1">
              <a:alpha val="1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651087"/>
            <a:ext cx="8229600" cy="1624063"/>
          </a:xfrm>
        </p:spPr>
        <p:txBody>
          <a:bodyPr/>
          <a:lstStyle>
            <a:lvl1pPr>
              <a:defRPr>
                <a:solidFill>
                  <a:srgbClr val="FE9D09"/>
                </a:solidFill>
                <a:latin typeface="Lobster 1.4"/>
                <a:cs typeface="Lobster 1.4"/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688726" cy="365125"/>
          </a:xfrm>
        </p:spPr>
        <p:txBody>
          <a:bodyPr/>
          <a:lstStyle/>
          <a:p>
            <a:fld id="{88601585-530D-954C-B9D7-2E99219034C7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339498" y="6302371"/>
            <a:ext cx="1580354" cy="419104"/>
            <a:chOff x="2320221" y="5386547"/>
            <a:chExt cx="1580354" cy="419104"/>
          </a:xfrm>
        </p:grpSpPr>
        <p:pic>
          <p:nvPicPr>
            <p:cNvPr id="15" name="Picture 14" descr="RWS2-Big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221" y="5414720"/>
              <a:ext cx="1016421" cy="39093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3321760" y="5386547"/>
              <a:ext cx="5788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1" cap="none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FR</a:t>
              </a:r>
              <a:endParaRPr lang="fr-FR" sz="2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457200" y="6302371"/>
            <a:ext cx="33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</a:rPr>
              <a:t>rhwy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 // </a:t>
            </a: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</a:rPr>
              <a:t>Rui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</a:rPr>
              <a:t>Carvalho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-background-woo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557" y="781503"/>
            <a:ext cx="7812092" cy="8059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Lobster 1.4"/>
                <a:cs typeface="Lobster 1.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688726" cy="365125"/>
          </a:xfrm>
        </p:spPr>
        <p:txBody>
          <a:bodyPr/>
          <a:lstStyle/>
          <a:p>
            <a:fld id="{88601585-530D-954C-B9D7-2E99219034C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339498" y="6302371"/>
            <a:ext cx="1580354" cy="419104"/>
            <a:chOff x="2320221" y="5386547"/>
            <a:chExt cx="1580354" cy="419104"/>
          </a:xfrm>
        </p:grpSpPr>
        <p:pic>
          <p:nvPicPr>
            <p:cNvPr id="8" name="Picture 7" descr="RWS2-Big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221" y="5414720"/>
              <a:ext cx="1016421" cy="39093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3321760" y="5386547"/>
              <a:ext cx="5788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1" cap="none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FR</a:t>
              </a:r>
              <a:endParaRPr lang="fr-FR" sz="2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idx="13"/>
          </p:nvPr>
        </p:nvSpPr>
        <p:spPr>
          <a:xfrm>
            <a:off x="736557" y="1856071"/>
            <a:ext cx="7812092" cy="409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2F2F2"/>
                </a:solidFill>
                <a:latin typeface="Arial Narrow"/>
                <a:cs typeface="Arial Narrow"/>
              </a:defRPr>
            </a:lvl1pPr>
            <a:lvl2pPr>
              <a:defRPr>
                <a:solidFill>
                  <a:srgbClr val="F2F2F2"/>
                </a:solidFill>
                <a:latin typeface="Arial Narrow"/>
                <a:cs typeface="Arial Narrow"/>
              </a:defRPr>
            </a:lvl2pPr>
            <a:lvl3pPr>
              <a:defRPr>
                <a:solidFill>
                  <a:srgbClr val="F2F2F2"/>
                </a:solidFill>
                <a:latin typeface="Arial Narrow"/>
                <a:cs typeface="Arial Narrow"/>
              </a:defRPr>
            </a:lvl3pPr>
            <a:lvl4pPr>
              <a:defRPr>
                <a:solidFill>
                  <a:srgbClr val="F2F2F2"/>
                </a:solidFill>
                <a:latin typeface="Arial Narrow"/>
                <a:cs typeface="Arial Narrow"/>
              </a:defRPr>
            </a:lvl4pPr>
            <a:lvl5pPr>
              <a:defRPr>
                <a:solidFill>
                  <a:srgbClr val="F2F2F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49397" y="6303974"/>
            <a:ext cx="33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</a:rPr>
              <a:t>rhwy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 // </a:t>
            </a: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</a:rPr>
              <a:t>Rui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</a:rPr>
              <a:t>Carvalho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8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-background-woo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557" y="781503"/>
            <a:ext cx="7812092" cy="8059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Lobster 1.4"/>
                <a:cs typeface="Lobster 1.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142618" cy="365125"/>
          </a:xfrm>
        </p:spPr>
        <p:txBody>
          <a:bodyPr/>
          <a:lstStyle/>
          <a:p>
            <a:fld id="{C06174CD-4C07-E444-A306-C0342E954A0E}" type="datetimeFigureOut">
              <a:rPr lang="en-US" smtClean="0"/>
              <a:t>21/12/2013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4683" y="6356350"/>
            <a:ext cx="39568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688726" cy="365125"/>
          </a:xfrm>
        </p:spPr>
        <p:txBody>
          <a:bodyPr/>
          <a:lstStyle/>
          <a:p>
            <a:fld id="{88601585-530D-954C-B9D7-2E99219034C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339498" y="6302371"/>
            <a:ext cx="1580354" cy="419104"/>
            <a:chOff x="2320221" y="5386547"/>
            <a:chExt cx="1580354" cy="419104"/>
          </a:xfrm>
        </p:grpSpPr>
        <p:pic>
          <p:nvPicPr>
            <p:cNvPr id="8" name="Picture 7" descr="RWS2-Big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221" y="5414720"/>
              <a:ext cx="1016421" cy="39093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3321760" y="5386547"/>
              <a:ext cx="5788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1" cap="none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FR</a:t>
              </a:r>
              <a:endParaRPr lang="fr-FR" sz="2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736557" y="4914282"/>
            <a:ext cx="781209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4FD1C"/>
                </a:solidFill>
                <a:latin typeface="Courier New"/>
                <a:cs typeface="Courier New"/>
              </a:rPr>
              <a:t>$&gt;</a:t>
            </a:r>
            <a:r>
              <a:rPr lang="en-US" baseline="0" dirty="0" smtClean="0">
                <a:solidFill>
                  <a:srgbClr val="34FD1C"/>
                </a:solidFill>
                <a:latin typeface="Courier New"/>
                <a:cs typeface="Courier New"/>
              </a:rPr>
              <a:t> command line inputs fit well in black</a:t>
            </a:r>
          </a:p>
          <a:p>
            <a:r>
              <a:rPr lang="en-US" baseline="0" dirty="0" smtClean="0">
                <a:solidFill>
                  <a:srgbClr val="34FD1C"/>
                </a:solidFill>
                <a:latin typeface="Courier New"/>
                <a:cs typeface="Courier New"/>
              </a:rPr>
              <a:t>Yeah!</a:t>
            </a:r>
          </a:p>
          <a:p>
            <a:r>
              <a:rPr lang="en-US" baseline="0" dirty="0" smtClean="0">
                <a:solidFill>
                  <a:srgbClr val="34FD1C"/>
                </a:solidFill>
                <a:latin typeface="Courier New"/>
                <a:cs typeface="Courier New"/>
              </a:rPr>
              <a:t>$&gt;</a:t>
            </a:r>
            <a:endParaRPr lang="en-US" dirty="0">
              <a:solidFill>
                <a:srgbClr val="34FD1C"/>
              </a:solidFill>
              <a:latin typeface="Courier New"/>
              <a:cs typeface="Courier New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6556" y="1745491"/>
            <a:ext cx="7812131" cy="2955741"/>
          </a:xfrm>
          <a:solidFill>
            <a:schemeClr val="bg1">
              <a:lumMod val="95000"/>
              <a:alpha val="80000"/>
            </a:schemeClr>
          </a:solidFill>
        </p:spPr>
        <p:txBody>
          <a:bodyPr>
            <a:noAutofit/>
          </a:bodyPr>
          <a:lstStyle>
            <a:lvl1pPr marL="0" indent="0" rtl="0" eaLnBrk="1" fontAlgn="auto" latinLnBrk="0" hangingPunct="1">
              <a:buNone/>
              <a:defRPr lang="en-US" sz="1800" smtClean="0">
                <a:effectLst/>
              </a:defRPr>
            </a:lvl1pPr>
            <a:lvl2pPr>
              <a:defRPr sz="2000">
                <a:latin typeface="Courier New"/>
                <a:cs typeface="Courier New"/>
              </a:defRPr>
            </a:lvl2pPr>
            <a:lvl3pPr>
              <a:defRPr sz="2000">
                <a:latin typeface="Courier New"/>
                <a:cs typeface="Courier New"/>
              </a:defRPr>
            </a:lvl3pPr>
            <a:lvl4pPr>
              <a:defRPr sz="2000">
                <a:latin typeface="Courier New"/>
                <a:cs typeface="Courier New"/>
              </a:defRPr>
            </a:lvl4pPr>
            <a:lvl5pPr>
              <a:defRPr sz="2000">
                <a:latin typeface="Courier New"/>
                <a:cs typeface="Courier New"/>
              </a:defRPr>
            </a:lvl5pPr>
          </a:lstStyle>
          <a:p>
            <a:pPr rtl="0" eaLnBrk="1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//some code window</a:t>
            </a:r>
          </a:p>
          <a:p>
            <a:pPr rtl="0" eaLnBrk="1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Public class Demo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{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	public string </a:t>
            </a:r>
            <a:r>
              <a:rPr lang="en-US" sz="1800" kern="1200" dirty="0" err="1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MyName</a:t>
            </a:r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 {</a:t>
            </a:r>
            <a:r>
              <a:rPr lang="en-US" sz="1800" kern="1200" dirty="0" err="1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get;set</a:t>
            </a:r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;}</a:t>
            </a:r>
            <a:endParaRPr lang="en-US" dirty="0" smtClean="0">
              <a:effectLst/>
            </a:endParaRPr>
          </a:p>
          <a:p>
            <a:pPr rtl="0" eaLnBrk="1" fontAlgn="auto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	public string </a:t>
            </a:r>
            <a:r>
              <a:rPr lang="en-US" sz="1800" kern="1200" dirty="0" err="1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MyName</a:t>
            </a:r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 {</a:t>
            </a:r>
            <a:r>
              <a:rPr lang="en-US" sz="1800" kern="1200" dirty="0" err="1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get;set</a:t>
            </a:r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;}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	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	//put some code here 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1800" kern="1200" dirty="0" smtClean="0">
                <a:solidFill>
                  <a:srgbClr val="000000"/>
                </a:solidFill>
                <a:effectLst/>
                <a:latin typeface="Andale Mono"/>
                <a:ea typeface="+mn-ea"/>
                <a:cs typeface="Andale Mono"/>
              </a:rPr>
              <a:t>}</a:t>
            </a:r>
            <a:endParaRPr lang="en-US" dirty="0" smtClean="0">
              <a:effectLst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-background-woo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142618" cy="365125"/>
          </a:xfrm>
        </p:spPr>
        <p:txBody>
          <a:bodyPr/>
          <a:lstStyle/>
          <a:p>
            <a:fld id="{C06174CD-4C07-E444-A306-C0342E954A0E}" type="datetimeFigureOut">
              <a:rPr lang="en-US" smtClean="0"/>
              <a:t>21/12/2013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4683" y="6356350"/>
            <a:ext cx="39568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688726" cy="365125"/>
          </a:xfrm>
        </p:spPr>
        <p:txBody>
          <a:bodyPr/>
          <a:lstStyle/>
          <a:p>
            <a:fld id="{88601585-530D-954C-B9D7-2E99219034C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339498" y="6302371"/>
            <a:ext cx="1580354" cy="419104"/>
            <a:chOff x="2320221" y="5386547"/>
            <a:chExt cx="1580354" cy="419104"/>
          </a:xfrm>
        </p:grpSpPr>
        <p:pic>
          <p:nvPicPr>
            <p:cNvPr id="8" name="Picture 7" descr="RWS2-Big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221" y="5414720"/>
              <a:ext cx="1016421" cy="39093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3321760" y="5386547"/>
              <a:ext cx="5788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1" cap="none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FR</a:t>
              </a:r>
              <a:endParaRPr lang="fr-FR" sz="2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1063" y="706208"/>
            <a:ext cx="7451642" cy="3544086"/>
          </a:xfrm>
          <a:solidFill>
            <a:srgbClr val="000000">
              <a:alpha val="91000"/>
            </a:srgbClr>
          </a:solidFill>
          <a:ln>
            <a:noFill/>
          </a:ln>
        </p:spPr>
        <p:txBody>
          <a:bodyPr/>
          <a:lstStyle>
            <a:lvl1pPr marL="0" indent="0" rtl="0" eaLnBrk="1" latinLnBrk="0" hangingPunct="1">
              <a:buNone/>
              <a:defRPr sz="3200">
                <a:solidFill>
                  <a:srgbClr val="34FD1C"/>
                </a:solidFill>
                <a:latin typeface="Courier New"/>
                <a:cs typeface="Courier New"/>
              </a:defRPr>
            </a:lvl1pPr>
            <a:lvl2pPr marL="457200" indent="0">
              <a:buNone/>
              <a:defRPr>
                <a:solidFill>
                  <a:srgbClr val="34FD1C"/>
                </a:solidFill>
                <a:latin typeface="Courier New"/>
                <a:cs typeface="Courier New"/>
              </a:defRPr>
            </a:lvl2pPr>
            <a:lvl3pPr marL="914400" indent="0">
              <a:buNone/>
              <a:defRPr>
                <a:solidFill>
                  <a:srgbClr val="34FD1C"/>
                </a:solidFill>
                <a:latin typeface="Courier New"/>
                <a:cs typeface="Courier New"/>
              </a:defRPr>
            </a:lvl3pPr>
            <a:lvl4pPr marL="1371600" indent="0">
              <a:buNone/>
              <a:defRPr>
                <a:solidFill>
                  <a:srgbClr val="34FD1C"/>
                </a:solidFill>
                <a:latin typeface="Courier New"/>
                <a:cs typeface="Courier New"/>
              </a:defRPr>
            </a:lvl4pPr>
            <a:lvl5pPr marL="1828800" indent="0">
              <a:buNone/>
              <a:defRPr>
                <a:solidFill>
                  <a:srgbClr val="34FD1C"/>
                </a:solidFill>
                <a:latin typeface="Courier New"/>
                <a:cs typeface="Courier New"/>
              </a:defRPr>
            </a:lvl5pPr>
          </a:lstStyle>
          <a:p>
            <a:pPr rtl="0" eaLnBrk="1" latinLnBrk="0" hangingPunct="1"/>
            <a:r>
              <a:rPr lang="en-US" sz="1800" kern="1200" dirty="0" smtClean="0">
                <a:solidFill>
                  <a:srgbClr val="34FD1C"/>
                </a:solidFill>
                <a:effectLst/>
                <a:latin typeface="Courier New"/>
                <a:ea typeface="+mn-ea"/>
                <a:cs typeface="Courier New"/>
              </a:rPr>
              <a:t>$&gt;</a:t>
            </a:r>
            <a:r>
              <a:rPr lang="en-US" sz="1800" kern="1200" baseline="0" dirty="0" smtClean="0">
                <a:solidFill>
                  <a:srgbClr val="34FD1C"/>
                </a:solidFill>
                <a:effectLst/>
                <a:latin typeface="Courier New"/>
                <a:ea typeface="+mn-ea"/>
                <a:cs typeface="Courier New"/>
              </a:rPr>
              <a:t> command line inputs fit well in black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1800" kern="1200" baseline="0" dirty="0" smtClean="0">
                <a:solidFill>
                  <a:srgbClr val="34FD1C"/>
                </a:solidFill>
                <a:effectLst/>
                <a:latin typeface="Courier New"/>
                <a:ea typeface="+mn-ea"/>
                <a:cs typeface="Courier New"/>
              </a:rPr>
              <a:t>Click to add some commands!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1800" kern="1200" baseline="0" dirty="0" smtClean="0">
                <a:solidFill>
                  <a:srgbClr val="34FD1C"/>
                </a:solidFill>
                <a:effectLst/>
                <a:latin typeface="Courier New"/>
                <a:ea typeface="+mn-ea"/>
                <a:cs typeface="Courier New"/>
              </a:rPr>
              <a:t>$&gt;</a:t>
            </a:r>
            <a:endParaRPr lang="en-US" dirty="0" smtClean="0">
              <a:effectLst/>
            </a:endParaRPr>
          </a:p>
          <a:p>
            <a:pPr lvl="0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14365"/>
            <a:ext cx="9144000" cy="1383545"/>
          </a:xfrm>
          <a:solidFill>
            <a:schemeClr val="bg1">
              <a:alpha val="82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obster 1.4"/>
                <a:cs typeface="Lobster 1.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subtitle</a:t>
            </a:r>
            <a:r>
              <a:rPr lang="fr-FR" dirty="0" smtClean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-background-woo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142618" cy="365125"/>
          </a:xfrm>
        </p:spPr>
        <p:txBody>
          <a:bodyPr/>
          <a:lstStyle/>
          <a:p>
            <a:fld id="{C06174CD-4C07-E444-A306-C0342E954A0E}" type="datetimeFigureOut">
              <a:rPr lang="en-US" smtClean="0"/>
              <a:t>21/12/2013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4683" y="6356350"/>
            <a:ext cx="39568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688726" cy="365125"/>
          </a:xfrm>
        </p:spPr>
        <p:txBody>
          <a:bodyPr/>
          <a:lstStyle/>
          <a:p>
            <a:fld id="{88601585-530D-954C-B9D7-2E99219034C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339498" y="6302371"/>
            <a:ext cx="1580354" cy="419104"/>
            <a:chOff x="2320221" y="5386547"/>
            <a:chExt cx="1580354" cy="419104"/>
          </a:xfrm>
        </p:grpSpPr>
        <p:pic>
          <p:nvPicPr>
            <p:cNvPr id="8" name="Picture 7" descr="RWS2-Big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221" y="5414720"/>
              <a:ext cx="1016421" cy="39093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3321760" y="5386547"/>
              <a:ext cx="5788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1" cap="none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FR</a:t>
              </a:r>
              <a:endParaRPr lang="fr-FR" sz="2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4899" y="524507"/>
            <a:ext cx="8030386" cy="54466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5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74CD-4C07-E444-A306-C0342E954A0E}" type="datetimeFigureOut">
              <a:rPr lang="en-US" smtClean="0"/>
              <a:t>21/12/2013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1585-530D-954C-B9D7-2E9921903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7" r:id="rId3"/>
    <p:sldLayoutId id="2147483656" r:id="rId4"/>
    <p:sldLayoutId id="2147483658" r:id="rId5"/>
    <p:sldLayoutId id="2147483661" r:id="rId6"/>
    <p:sldLayoutId id="21474836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WorkFlow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Rui</a:t>
            </a:r>
            <a:r>
              <a:rPr lang="en-US" dirty="0" smtClean="0"/>
              <a:t> </a:t>
            </a:r>
            <a:r>
              <a:rPr lang="en-US" dirty="0" err="1" smtClean="0"/>
              <a:t>Carvalho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rhwy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736556" y="1856071"/>
            <a:ext cx="8086601" cy="4099138"/>
          </a:xfrm>
        </p:spPr>
        <p:txBody>
          <a:bodyPr/>
          <a:lstStyle/>
          <a:p>
            <a:r>
              <a:rPr lang="en-US" b="1" dirty="0" smtClean="0">
                <a:latin typeface="Avenir Next Regular"/>
                <a:cs typeface="Avenir Next Regular"/>
              </a:rPr>
              <a:t>Always</a:t>
            </a:r>
            <a:r>
              <a:rPr lang="en-US" dirty="0" smtClean="0">
                <a:latin typeface="Avenir Next Regular"/>
                <a:cs typeface="Avenir Next Regular"/>
              </a:rPr>
              <a:t> be able to </a:t>
            </a:r>
            <a:r>
              <a:rPr lang="en-US" b="1" dirty="0" smtClean="0">
                <a:latin typeface="Avenir Next Regular"/>
                <a:cs typeface="Avenir Next Regular"/>
              </a:rPr>
              <a:t>build</a:t>
            </a:r>
            <a:r>
              <a:rPr lang="en-US" dirty="0" smtClean="0">
                <a:latin typeface="Avenir Next Regular"/>
                <a:cs typeface="Avenir Next Regular"/>
              </a:rPr>
              <a:t> a </a:t>
            </a:r>
            <a:r>
              <a:rPr lang="en-US" b="1" dirty="0" smtClean="0">
                <a:latin typeface="Avenir Next Regular"/>
                <a:cs typeface="Avenir Next Regular"/>
              </a:rPr>
              <a:t>production</a:t>
            </a:r>
            <a:r>
              <a:rPr lang="en-US" dirty="0" smtClean="0">
                <a:latin typeface="Avenir Next Regular"/>
                <a:cs typeface="Avenir Next Regular"/>
              </a:rPr>
              <a:t> version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Always be able to build a </a:t>
            </a:r>
            <a:r>
              <a:rPr lang="en-US" b="1" dirty="0" smtClean="0">
                <a:latin typeface="Avenir Next Regular"/>
                <a:cs typeface="Avenir Next Regular"/>
              </a:rPr>
              <a:t>stable</a:t>
            </a:r>
            <a:r>
              <a:rPr lang="en-US" dirty="0" smtClean="0">
                <a:latin typeface="Avenir Next Regular"/>
                <a:cs typeface="Avenir Next Regular"/>
              </a:rPr>
              <a:t> version</a:t>
            </a:r>
          </a:p>
          <a:p>
            <a:r>
              <a:rPr lang="en-US" b="1" dirty="0" smtClean="0">
                <a:latin typeface="Avenir Next Regular"/>
                <a:cs typeface="Avenir Next Regular"/>
              </a:rPr>
              <a:t>Easily</a:t>
            </a:r>
            <a:r>
              <a:rPr lang="en-US" dirty="0" smtClean="0">
                <a:latin typeface="Avenir Next Regular"/>
                <a:cs typeface="Avenir Next Regular"/>
              </a:rPr>
              <a:t> integrate new </a:t>
            </a:r>
            <a:r>
              <a:rPr lang="en-US" b="1" dirty="0" smtClean="0">
                <a:latin typeface="Avenir Next Regular"/>
                <a:cs typeface="Avenir Next Regular"/>
              </a:rPr>
              <a:t>features</a:t>
            </a:r>
          </a:p>
          <a:p>
            <a:r>
              <a:rPr lang="en-US" b="1" dirty="0" smtClean="0">
                <a:latin typeface="Avenir Next Regular"/>
                <a:cs typeface="Avenir Next Regular"/>
              </a:rPr>
              <a:t>Avoid </a:t>
            </a:r>
            <a:r>
              <a:rPr lang="en-US" dirty="0" smtClean="0">
                <a:latin typeface="Avenir Next Regular"/>
                <a:cs typeface="Avenir Next Regular"/>
              </a:rPr>
              <a:t>long term “out of space” code (aka </a:t>
            </a:r>
            <a:r>
              <a:rPr lang="en-US" b="1" dirty="0" smtClean="0">
                <a:latin typeface="Avenir Next Regular"/>
                <a:cs typeface="Avenir Next Regular"/>
              </a:rPr>
              <a:t>project branches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b="1" dirty="0" smtClean="0">
              <a:latin typeface="Avenir Next Regular"/>
              <a:cs typeface="Avenir Next Regular"/>
            </a:endParaRPr>
          </a:p>
          <a:p>
            <a:r>
              <a:rPr lang="en-US" dirty="0" smtClean="0">
                <a:latin typeface="Avenir Next Regular"/>
                <a:cs typeface="Avenir Next Regular"/>
              </a:rPr>
              <a:t>Produce </a:t>
            </a:r>
            <a:r>
              <a:rPr lang="en-US" b="1" dirty="0" smtClean="0">
                <a:latin typeface="Avenir Next Regular"/>
                <a:cs typeface="Avenir Next Regular"/>
              </a:rPr>
              <a:t>Value</a:t>
            </a:r>
            <a:r>
              <a:rPr lang="en-US" dirty="0" smtClean="0">
                <a:latin typeface="Avenir Next Regular"/>
                <a:cs typeface="Avenir Next Regular"/>
              </a:rPr>
              <a:t> on each </a:t>
            </a:r>
            <a:r>
              <a:rPr lang="en-US" b="1" dirty="0" smtClean="0">
                <a:latin typeface="Avenir Next Regular"/>
                <a:cs typeface="Avenir Next Regular"/>
              </a:rPr>
              <a:t>commit</a:t>
            </a:r>
            <a:endParaRPr lang="en-US" b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541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43200" y="476229"/>
            <a:ext cx="5943600" cy="708238"/>
          </a:xfrm>
        </p:spPr>
        <p:txBody>
          <a:bodyPr/>
          <a:lstStyle/>
          <a:p>
            <a:pPr algn="r"/>
            <a:r>
              <a:rPr lang="en-US" dirty="0" smtClean="0"/>
              <a:t>Simple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4" name="Picture 3" descr="spider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05" y="81572"/>
            <a:ext cx="2205789" cy="22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Small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>
                <a:latin typeface="Avenir Next Regular"/>
                <a:cs typeface="Avenir Next Regular"/>
              </a:rPr>
              <a:t>Very </a:t>
            </a:r>
            <a:r>
              <a:rPr lang="en-US" b="1" dirty="0" smtClean="0">
                <a:latin typeface="Avenir Next Regular"/>
                <a:cs typeface="Avenir Next Regular"/>
              </a:rPr>
              <a:t>small</a:t>
            </a:r>
            <a:r>
              <a:rPr lang="en-US" dirty="0" smtClean="0">
                <a:latin typeface="Avenir Next Regular"/>
                <a:cs typeface="Avenir Next Regular"/>
              </a:rPr>
              <a:t> branches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Keep </a:t>
            </a:r>
            <a:r>
              <a:rPr lang="en-US" b="1" dirty="0" smtClean="0">
                <a:latin typeface="Avenir Next Regular"/>
                <a:cs typeface="Avenir Next Regular"/>
              </a:rPr>
              <a:t>central</a:t>
            </a:r>
            <a:r>
              <a:rPr lang="en-US" dirty="0" smtClean="0">
                <a:latin typeface="Avenir Next Regular"/>
                <a:cs typeface="Avenir Next Regular"/>
              </a:rPr>
              <a:t> repository </a:t>
            </a:r>
            <a:r>
              <a:rPr lang="en-US" b="1" dirty="0" smtClean="0">
                <a:latin typeface="Avenir Next Regular"/>
                <a:cs typeface="Avenir Next Regular"/>
              </a:rPr>
              <a:t>clean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Work </a:t>
            </a:r>
            <a:r>
              <a:rPr lang="en-US" dirty="0" err="1" smtClean="0">
                <a:latin typeface="Avenir Next Regular"/>
                <a:cs typeface="Avenir Next Regular"/>
              </a:rPr>
              <a:t>localy</a:t>
            </a:r>
            <a:r>
              <a:rPr lang="en-US" dirty="0" smtClean="0">
                <a:latin typeface="Avenir Next Regular"/>
                <a:cs typeface="Avenir Next Regular"/>
              </a:rPr>
              <a:t> then </a:t>
            </a:r>
            <a:r>
              <a:rPr lang="en-US" b="1" dirty="0" smtClean="0">
                <a:latin typeface="Avenir Next Regular"/>
                <a:cs typeface="Avenir Next Regular"/>
              </a:rPr>
              <a:t>push</a:t>
            </a:r>
            <a:r>
              <a:rPr lang="en-US" dirty="0" smtClean="0">
                <a:latin typeface="Avenir Next Regular"/>
                <a:cs typeface="Avenir Next Regular"/>
              </a:rPr>
              <a:t> your branch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Someone else </a:t>
            </a:r>
            <a:r>
              <a:rPr lang="en-US" b="1" dirty="0" smtClean="0">
                <a:latin typeface="Avenir Next Regular"/>
                <a:cs typeface="Avenir Next Regular"/>
              </a:rPr>
              <a:t>review</a:t>
            </a:r>
            <a:r>
              <a:rPr lang="en-US" dirty="0" smtClean="0">
                <a:latin typeface="Avenir Next Regular"/>
                <a:cs typeface="Avenir Next Regular"/>
              </a:rPr>
              <a:t> &amp; </a:t>
            </a:r>
            <a:r>
              <a:rPr lang="en-US" b="1" dirty="0" smtClean="0">
                <a:latin typeface="Avenir Next Regular"/>
                <a:cs typeface="Avenir Next Regular"/>
              </a:rPr>
              <a:t>merge</a:t>
            </a:r>
          </a:p>
          <a:p>
            <a:r>
              <a:rPr lang="en-US" b="1" dirty="0" smtClean="0">
                <a:latin typeface="Avenir Next Regular"/>
                <a:cs typeface="Avenir Next Regular"/>
              </a:rPr>
              <a:t>Update</a:t>
            </a:r>
            <a:r>
              <a:rPr lang="en-US" dirty="0" smtClean="0">
                <a:latin typeface="Avenir Next Regular"/>
                <a:cs typeface="Avenir Next Regular"/>
              </a:rPr>
              <a:t> your master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070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Small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1" dirty="0" smtClean="0">
                <a:latin typeface="Avenir Next Regular"/>
                <a:cs typeface="Avenir Next Regular"/>
              </a:rPr>
              <a:t>No</a:t>
            </a:r>
            <a:r>
              <a:rPr lang="en-US" dirty="0" smtClean="0">
                <a:latin typeface="Avenir Next Regular"/>
                <a:cs typeface="Avenir Next Regular"/>
              </a:rPr>
              <a:t> learning curve</a:t>
            </a:r>
          </a:p>
          <a:p>
            <a:r>
              <a:rPr lang="en-US" b="1" dirty="0" smtClean="0">
                <a:latin typeface="Avenir Next Regular"/>
                <a:cs typeface="Avenir Next Regular"/>
              </a:rPr>
              <a:t>Near</a:t>
            </a:r>
            <a:r>
              <a:rPr lang="en-US" dirty="0" smtClean="0">
                <a:latin typeface="Avenir Next Regular"/>
                <a:cs typeface="Avenir Next Regular"/>
              </a:rPr>
              <a:t> classic VCS patterns</a:t>
            </a:r>
          </a:p>
          <a:p>
            <a:pPr lvl="1"/>
            <a:r>
              <a:rPr lang="en-US" dirty="0" smtClean="0">
                <a:latin typeface="Avenir Next Regular"/>
                <a:cs typeface="Avenir Next Regular"/>
              </a:rPr>
              <a:t>But, better </a:t>
            </a:r>
            <a:r>
              <a:rPr lang="en-US" b="1" dirty="0" smtClean="0">
                <a:latin typeface="Avenir Next Regular"/>
                <a:cs typeface="Avenir Next Regular"/>
              </a:rPr>
              <a:t>isolation</a:t>
            </a:r>
          </a:p>
          <a:p>
            <a:pPr lvl="1"/>
            <a:r>
              <a:rPr lang="en-US" dirty="0" smtClean="0">
                <a:latin typeface="Avenir Next Regular"/>
                <a:cs typeface="Avenir Next Regular"/>
              </a:rPr>
              <a:t>Easier, due to </a:t>
            </a:r>
            <a:r>
              <a:rPr lang="en-US" b="1" dirty="0" smtClean="0">
                <a:latin typeface="Avenir Next Regular"/>
                <a:cs typeface="Avenir Next Regular"/>
              </a:rPr>
              <a:t>no-cost </a:t>
            </a:r>
            <a:r>
              <a:rPr lang="en-US" dirty="0" smtClean="0">
                <a:latin typeface="Avenir Next Regular"/>
                <a:cs typeface="Avenir Next Regular"/>
              </a:rPr>
              <a:t>branching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Work </a:t>
            </a:r>
            <a:r>
              <a:rPr lang="en-US" b="1" dirty="0" smtClean="0">
                <a:latin typeface="Avenir Next Regular"/>
                <a:cs typeface="Avenir Next Regular"/>
              </a:rPr>
              <a:t>remotely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No </a:t>
            </a:r>
            <a:r>
              <a:rPr lang="en-US" b="1" dirty="0" smtClean="0">
                <a:latin typeface="Avenir Next Regular"/>
                <a:cs typeface="Avenir Next Regular"/>
              </a:rPr>
              <a:t>side</a:t>
            </a:r>
            <a:r>
              <a:rPr lang="en-US" dirty="0" smtClean="0">
                <a:latin typeface="Avenir Next Regular"/>
                <a:cs typeface="Avenir Next Regular"/>
              </a:rPr>
              <a:t> effects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2654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87158" y="147054"/>
            <a:ext cx="8783053" cy="2740526"/>
          </a:xfrm>
          <a:prstGeom prst="frame">
            <a:avLst>
              <a:gd name="adj1" fmla="val 2404"/>
            </a:avLst>
          </a:prstGeom>
          <a:solidFill>
            <a:srgbClr val="FFFFFF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7579" y="147054"/>
            <a:ext cx="2981158" cy="65505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404040"/>
                </a:solidFill>
              </a:rPr>
              <a:t>Distant</a:t>
            </a:r>
            <a:endParaRPr lang="en-US" sz="3600" dirty="0">
              <a:solidFill>
                <a:srgbClr val="404040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629343" y="989263"/>
            <a:ext cx="2031999" cy="1524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 A</a:t>
            </a:r>
            <a:endParaRPr lang="en-US" sz="2400" dirty="0"/>
          </a:p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Frame 6"/>
          <p:cNvSpPr/>
          <p:nvPr/>
        </p:nvSpPr>
        <p:spPr>
          <a:xfrm>
            <a:off x="187158" y="3374190"/>
            <a:ext cx="8783053" cy="2740526"/>
          </a:xfrm>
          <a:prstGeom prst="frame">
            <a:avLst>
              <a:gd name="adj1" fmla="val 2404"/>
            </a:avLst>
          </a:prstGeom>
          <a:solidFill>
            <a:srgbClr val="FFFFFF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1579" y="5412872"/>
            <a:ext cx="2981158" cy="65505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404040"/>
                </a:solidFill>
              </a:rPr>
              <a:t>Local</a:t>
            </a:r>
            <a:endParaRPr lang="en-US" sz="3600" dirty="0">
              <a:solidFill>
                <a:srgbClr val="404040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679653" y="3888872"/>
            <a:ext cx="1751262" cy="1524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 A</a:t>
            </a:r>
            <a:endParaRPr lang="en-US" sz="2400" dirty="0"/>
          </a:p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0" name="Can 9"/>
          <p:cNvSpPr/>
          <p:nvPr/>
        </p:nvSpPr>
        <p:spPr>
          <a:xfrm>
            <a:off x="6224663" y="3874165"/>
            <a:ext cx="1778000" cy="1524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 A</a:t>
            </a:r>
            <a:endParaRPr lang="en-US" sz="2400" dirty="0"/>
          </a:p>
          <a:p>
            <a:pPr algn="ctr"/>
            <a:r>
              <a:rPr lang="en-US" sz="2400" dirty="0" err="1" smtClean="0"/>
              <a:t>Small_work</a:t>
            </a:r>
            <a:endParaRPr lang="en-US" sz="2400" dirty="0"/>
          </a:p>
        </p:txBody>
      </p:sp>
      <p:sp>
        <p:nvSpPr>
          <p:cNvPr id="11" name="Striped Right Arrow 10"/>
          <p:cNvSpPr/>
          <p:nvPr/>
        </p:nvSpPr>
        <p:spPr>
          <a:xfrm>
            <a:off x="3703052" y="4628815"/>
            <a:ext cx="668421" cy="487947"/>
          </a:xfrm>
          <a:prstGeom prst="stripedRightArrow">
            <a:avLst>
              <a:gd name="adj1" fmla="val 45744"/>
              <a:gd name="adj2" fmla="val 77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9343" y="2949439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clone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 rot="5400000">
            <a:off x="1163696" y="2867560"/>
            <a:ext cx="805448" cy="487947"/>
          </a:xfrm>
          <a:prstGeom prst="stripedRightArrow">
            <a:avLst>
              <a:gd name="adj1" fmla="val 45744"/>
              <a:gd name="adj2" fmla="val 77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34322" y="4178658"/>
            <a:ext cx="83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branch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Striped Right Arrow 14"/>
          <p:cNvSpPr/>
          <p:nvPr/>
        </p:nvSpPr>
        <p:spPr>
          <a:xfrm rot="16044920">
            <a:off x="6486830" y="2937881"/>
            <a:ext cx="925028" cy="487947"/>
          </a:xfrm>
          <a:prstGeom prst="stripedRightArrow">
            <a:avLst>
              <a:gd name="adj1" fmla="val 45744"/>
              <a:gd name="adj2" fmla="val 77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6122737" y="989263"/>
            <a:ext cx="1778000" cy="1524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 A</a:t>
            </a:r>
            <a:endParaRPr lang="en-US" sz="2400" dirty="0"/>
          </a:p>
          <a:p>
            <a:pPr algn="ctr"/>
            <a:r>
              <a:rPr lang="en-US" sz="2400" dirty="0" err="1" smtClean="0"/>
              <a:t>Small_work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61958" y="2949439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push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 rot="10577599">
            <a:off x="3667655" y="1629917"/>
            <a:ext cx="1279202" cy="487947"/>
          </a:xfrm>
          <a:prstGeom prst="stripedRightArrow">
            <a:avLst>
              <a:gd name="adj1" fmla="val 45744"/>
              <a:gd name="adj2" fmla="val 776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37263" y="1219745"/>
            <a:ext cx="78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merge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Striped Right Arrow 19"/>
          <p:cNvSpPr/>
          <p:nvPr/>
        </p:nvSpPr>
        <p:spPr>
          <a:xfrm rot="5400000">
            <a:off x="2028190" y="3008204"/>
            <a:ext cx="805448" cy="487947"/>
          </a:xfrm>
          <a:prstGeom prst="stripedRightArrow">
            <a:avLst>
              <a:gd name="adj1" fmla="val 45744"/>
              <a:gd name="adj2" fmla="val 7765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0994" y="2907933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pull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Striped Right Arrow 21"/>
          <p:cNvSpPr/>
          <p:nvPr/>
        </p:nvSpPr>
        <p:spPr>
          <a:xfrm>
            <a:off x="4825159" y="3662636"/>
            <a:ext cx="805448" cy="487947"/>
          </a:xfrm>
          <a:prstGeom prst="stripedRightArrow">
            <a:avLst>
              <a:gd name="adj1" fmla="val 45744"/>
              <a:gd name="adj2" fmla="val 7765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52897" y="3704206"/>
            <a:ext cx="81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rebase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09901" y="2928595"/>
            <a:ext cx="419442" cy="369332"/>
            <a:chOff x="8128000" y="591609"/>
            <a:chExt cx="419442" cy="369332"/>
          </a:xfrm>
        </p:grpSpPr>
        <p:sp>
          <p:nvSpPr>
            <p:cNvPr id="24" name="Oval 23"/>
            <p:cNvSpPr/>
            <p:nvPr/>
          </p:nvSpPr>
          <p:spPr>
            <a:xfrm>
              <a:off x="8128000" y="599992"/>
              <a:ext cx="419442" cy="3609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28000" y="591609"/>
              <a:ext cx="41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82749" y="4178658"/>
            <a:ext cx="419442" cy="369332"/>
            <a:chOff x="8128000" y="591609"/>
            <a:chExt cx="419442" cy="369332"/>
          </a:xfrm>
        </p:grpSpPr>
        <p:sp>
          <p:nvSpPr>
            <p:cNvPr id="29" name="Oval 28"/>
            <p:cNvSpPr/>
            <p:nvPr/>
          </p:nvSpPr>
          <p:spPr>
            <a:xfrm>
              <a:off x="8128000" y="599992"/>
              <a:ext cx="419442" cy="3609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28000" y="591609"/>
              <a:ext cx="41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77641" y="2967478"/>
            <a:ext cx="419442" cy="369332"/>
            <a:chOff x="8128000" y="591609"/>
            <a:chExt cx="419442" cy="369332"/>
          </a:xfrm>
        </p:grpSpPr>
        <p:sp>
          <p:nvSpPr>
            <p:cNvPr id="32" name="Oval 31"/>
            <p:cNvSpPr/>
            <p:nvPr/>
          </p:nvSpPr>
          <p:spPr>
            <a:xfrm>
              <a:off x="8128000" y="599992"/>
              <a:ext cx="419442" cy="3609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28000" y="591609"/>
              <a:ext cx="41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25159" y="1219745"/>
            <a:ext cx="419442" cy="369332"/>
            <a:chOff x="8128000" y="591609"/>
            <a:chExt cx="419442" cy="369332"/>
          </a:xfrm>
        </p:grpSpPr>
        <p:sp>
          <p:nvSpPr>
            <p:cNvPr id="35" name="Oval 34"/>
            <p:cNvSpPr/>
            <p:nvPr/>
          </p:nvSpPr>
          <p:spPr>
            <a:xfrm>
              <a:off x="8128000" y="599992"/>
              <a:ext cx="419442" cy="3609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28000" y="591609"/>
              <a:ext cx="41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99050" y="2938016"/>
            <a:ext cx="435272" cy="369332"/>
            <a:chOff x="5344809" y="2336980"/>
            <a:chExt cx="435272" cy="369332"/>
          </a:xfrm>
        </p:grpSpPr>
        <p:sp>
          <p:nvSpPr>
            <p:cNvPr id="41" name="Oval 40"/>
            <p:cNvSpPr/>
            <p:nvPr/>
          </p:nvSpPr>
          <p:spPr>
            <a:xfrm>
              <a:off x="5344809" y="2336980"/>
              <a:ext cx="419442" cy="36094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0639" y="2336980"/>
              <a:ext cx="41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53837" y="3465096"/>
            <a:ext cx="435272" cy="369332"/>
            <a:chOff x="5344809" y="2336980"/>
            <a:chExt cx="435272" cy="369332"/>
          </a:xfrm>
        </p:grpSpPr>
        <p:sp>
          <p:nvSpPr>
            <p:cNvPr id="45" name="Oval 44"/>
            <p:cNvSpPr/>
            <p:nvPr/>
          </p:nvSpPr>
          <p:spPr>
            <a:xfrm>
              <a:off x="5344809" y="2336980"/>
              <a:ext cx="419442" cy="36094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60639" y="2336980"/>
              <a:ext cx="41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7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//</a:t>
            </a:r>
            <a:r>
              <a:rPr lang="en-US" sz="2000" b="1" dirty="0" smtClean="0"/>
              <a:t>2</a:t>
            </a:r>
            <a:r>
              <a:rPr lang="en-US" sz="2000" dirty="0" smtClean="0"/>
              <a:t> step branching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branch</a:t>
            </a:r>
            <a:r>
              <a:rPr lang="en-US" sz="2000" dirty="0" smtClean="0"/>
              <a:t> “</a:t>
            </a:r>
            <a:r>
              <a:rPr lang="en-US" sz="2000" dirty="0" err="1" smtClean="0"/>
              <a:t>create_login_box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checkout</a:t>
            </a:r>
            <a:r>
              <a:rPr lang="en-US" sz="2000" dirty="0" smtClean="0"/>
              <a:t> </a:t>
            </a:r>
            <a:r>
              <a:rPr lang="en-US" sz="2000" dirty="0" err="1" smtClean="0"/>
              <a:t>create_login_box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//</a:t>
            </a:r>
            <a:r>
              <a:rPr lang="en-US" sz="2000" b="1" dirty="0" smtClean="0"/>
              <a:t>1</a:t>
            </a:r>
            <a:r>
              <a:rPr lang="en-US" sz="2000" dirty="0" smtClean="0"/>
              <a:t> command branching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checkout –b</a:t>
            </a:r>
            <a:r>
              <a:rPr lang="en-US" sz="2000" dirty="0" smtClean="0"/>
              <a:t> </a:t>
            </a:r>
            <a:r>
              <a:rPr lang="en-US" sz="2000" dirty="0" err="1" smtClean="0"/>
              <a:t>create_login_box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b="1" dirty="0" smtClean="0">
                <a:solidFill>
                  <a:srgbClr val="0D0D0D"/>
                </a:solidFill>
              </a:rPr>
              <a:t>Branch</a:t>
            </a:r>
            <a:r>
              <a:rPr lang="en-US" dirty="0" smtClean="0"/>
              <a:t>, then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Checkout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1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$&gt; //add files, do some code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</a:t>
            </a:r>
            <a:r>
              <a:rPr lang="en-US" sz="2000" dirty="0" err="1" smtClean="0"/>
              <a:t>loginViewModel.cs</a:t>
            </a:r>
            <a:endParaRPr lang="en-US" sz="2000" dirty="0" smtClean="0"/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commit –m </a:t>
            </a:r>
            <a:r>
              <a:rPr lang="en-US" sz="2000" dirty="0" smtClean="0"/>
              <a:t>“created view model for login”</a:t>
            </a:r>
          </a:p>
          <a:p>
            <a:r>
              <a:rPr lang="en-US" sz="2000" dirty="0" smtClean="0"/>
              <a:t>$&gt; //more core, finish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–m “created html login UI”</a:t>
            </a:r>
          </a:p>
          <a:p>
            <a:endParaRPr lang="en-US" sz="2000" dirty="0" smtClean="0"/>
          </a:p>
          <a:p>
            <a:r>
              <a:rPr lang="en-US" sz="2000" dirty="0" smtClean="0"/>
              <a:t>//then push your branch with that commits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push origin</a:t>
            </a:r>
            <a:r>
              <a:rPr lang="en-US" sz="2000" dirty="0" smtClean="0"/>
              <a:t> </a:t>
            </a:r>
            <a:r>
              <a:rPr lang="en-US" sz="2000" dirty="0" err="1" smtClean="0"/>
              <a:t>create_login_box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Code, Add to index, Commit, push branch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2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$&gt; //on the remote repo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checkout</a:t>
            </a:r>
            <a:r>
              <a:rPr lang="en-US" sz="2000" dirty="0" smtClean="0"/>
              <a:t> master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create_login_box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$&gt; //on your box, sync the master from remote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pull origin master</a:t>
            </a:r>
          </a:p>
          <a:p>
            <a:endParaRPr lang="en-US" sz="2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Someone </a:t>
            </a:r>
            <a:r>
              <a:rPr lang="en-US" dirty="0" smtClean="0">
                <a:solidFill>
                  <a:srgbClr val="0D0D0D"/>
                </a:solidFill>
              </a:rPr>
              <a:t>merge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then you can </a:t>
            </a:r>
            <a:r>
              <a:rPr lang="en-US" dirty="0" smtClean="0">
                <a:solidFill>
                  <a:srgbClr val="0D0D0D"/>
                </a:solidFill>
              </a:rPr>
              <a:t>update</a:t>
            </a:r>
            <a:r>
              <a:rPr lang="en-US" dirty="0" smtClean="0"/>
              <a:t> your local </a:t>
            </a:r>
            <a:r>
              <a:rPr lang="en-US" dirty="0" smtClean="0">
                <a:solidFill>
                  <a:srgbClr val="0D0D0D"/>
                </a:solidFill>
              </a:rPr>
              <a:t>master</a:t>
            </a:r>
            <a:endParaRPr lang="en-US" b="1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2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$&gt; //if you need to continue on the repo, sync it with the updated master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checkout</a:t>
            </a:r>
            <a:r>
              <a:rPr lang="en-US" sz="2000" dirty="0" smtClean="0"/>
              <a:t> </a:t>
            </a:r>
            <a:r>
              <a:rPr lang="en-US" sz="2000" dirty="0" err="1" smtClean="0"/>
              <a:t>create_login_box</a:t>
            </a:r>
            <a:endParaRPr lang="en-US" sz="2000" dirty="0" smtClean="0"/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rebase</a:t>
            </a:r>
            <a:r>
              <a:rPr lang="en-US" sz="2000" dirty="0" smtClean="0"/>
              <a:t> master</a:t>
            </a:r>
          </a:p>
          <a:p>
            <a:endParaRPr lang="en-US" sz="2000" dirty="0"/>
          </a:p>
          <a:p>
            <a:r>
              <a:rPr lang="en-US" sz="2000" dirty="0" smtClean="0"/>
              <a:t>$&gt; //if not delete it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branch –d</a:t>
            </a:r>
            <a:r>
              <a:rPr lang="en-US" sz="2000" dirty="0" smtClean="0"/>
              <a:t> </a:t>
            </a:r>
            <a:r>
              <a:rPr lang="en-US" sz="2000" dirty="0" err="1" smtClean="0"/>
              <a:t>create_login_box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</a:t>
            </a:r>
            <a:r>
              <a:rPr lang="en-US" dirty="0" smtClean="0"/>
              <a:t> your work,</a:t>
            </a:r>
          </a:p>
          <a:p>
            <a:r>
              <a:rPr lang="en-US" b="1" dirty="0" smtClean="0"/>
              <a:t>Or simply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</a:t>
            </a:r>
            <a:r>
              <a:rPr lang="en-US" b="1" dirty="0" smtClean="0"/>
              <a:t>your branch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542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43200" y="476229"/>
            <a:ext cx="5943600" cy="708238"/>
          </a:xfrm>
        </p:spPr>
        <p:txBody>
          <a:bodyPr/>
          <a:lstStyle/>
          <a:p>
            <a:pPr algn="r"/>
            <a:r>
              <a:rPr lang="en-US" dirty="0" smtClean="0"/>
              <a:t>A better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fork</a:t>
            </a:r>
            <a:endParaRPr lang="en-US" dirty="0"/>
          </a:p>
        </p:txBody>
      </p:sp>
      <p:pic>
        <p:nvPicPr>
          <p:cNvPr id="5" name="Picture 4" descr="octobi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1" y="2767723"/>
            <a:ext cx="3196897" cy="31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89200" y="476229"/>
            <a:ext cx="6400800" cy="708238"/>
          </a:xfrm>
        </p:spPr>
        <p:txBody>
          <a:bodyPr/>
          <a:lstStyle/>
          <a:p>
            <a:pPr algn="r"/>
            <a:r>
              <a:rPr lang="en-US" dirty="0" smtClean="0"/>
              <a:t>The origin of the problem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How code lives</a:t>
            </a:r>
            <a:endParaRPr lang="en-US" dirty="0"/>
          </a:p>
        </p:txBody>
      </p:sp>
      <p:pic>
        <p:nvPicPr>
          <p:cNvPr id="5" name="Picture 4" descr="stormtroop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1911683"/>
            <a:ext cx="4411579" cy="44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0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Fork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21861" y="1753086"/>
            <a:ext cx="8373242" cy="409913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Next Regular"/>
                <a:cs typeface="Avenir Next Regular"/>
              </a:rPr>
              <a:t>Protect</a:t>
            </a:r>
            <a:r>
              <a:rPr lang="en-US" dirty="0" smtClean="0">
                <a:latin typeface="Avenir Next Regular"/>
                <a:cs typeface="Avenir Next Regular"/>
              </a:rPr>
              <a:t> your central repository</a:t>
            </a:r>
          </a:p>
          <a:p>
            <a:r>
              <a:rPr lang="en-US" b="1" dirty="0" smtClean="0">
                <a:latin typeface="Avenir Next Regular"/>
                <a:cs typeface="Avenir Next Regular"/>
              </a:rPr>
              <a:t>Restrict</a:t>
            </a:r>
            <a:r>
              <a:rPr lang="en-US" dirty="0" smtClean="0">
                <a:latin typeface="Avenir Next Regular"/>
                <a:cs typeface="Avenir Next Regular"/>
              </a:rPr>
              <a:t> rights, accept </a:t>
            </a:r>
            <a:r>
              <a:rPr lang="en-US" b="1" dirty="0" smtClean="0">
                <a:latin typeface="Avenir Next Regular"/>
                <a:cs typeface="Avenir Next Regular"/>
              </a:rPr>
              <a:t>external</a:t>
            </a:r>
            <a:r>
              <a:rPr lang="en-US" dirty="0" smtClean="0">
                <a:latin typeface="Avenir Next Regular"/>
                <a:cs typeface="Avenir Next Regular"/>
              </a:rPr>
              <a:t> work</a:t>
            </a:r>
          </a:p>
          <a:p>
            <a:r>
              <a:rPr lang="en-US" b="1" dirty="0" smtClean="0">
                <a:latin typeface="Avenir Next Regular"/>
                <a:cs typeface="Avenir Next Regular"/>
              </a:rPr>
              <a:t>Your</a:t>
            </a:r>
            <a:r>
              <a:rPr lang="en-US" dirty="0" smtClean="0">
                <a:latin typeface="Avenir Next Regular"/>
                <a:cs typeface="Avenir Next Regular"/>
              </a:rPr>
              <a:t> branches, your </a:t>
            </a:r>
            <a:r>
              <a:rPr lang="en-US" b="1" dirty="0" smtClean="0">
                <a:latin typeface="Avenir Next Regular"/>
                <a:cs typeface="Avenir Next Regular"/>
              </a:rPr>
              <a:t>mess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Your own </a:t>
            </a:r>
            <a:r>
              <a:rPr lang="en-US" b="1" dirty="0" smtClean="0">
                <a:latin typeface="Avenir Next Regular"/>
                <a:cs typeface="Avenir Next Regular"/>
              </a:rPr>
              <a:t>builds</a:t>
            </a:r>
            <a:r>
              <a:rPr lang="en-US" dirty="0" smtClean="0">
                <a:latin typeface="Avenir Next Regular"/>
                <a:cs typeface="Avenir Next Regular"/>
              </a:rPr>
              <a:t>, easier </a:t>
            </a:r>
            <a:r>
              <a:rPr lang="en-US" b="1" dirty="0" smtClean="0">
                <a:latin typeface="Avenir Next Regular"/>
                <a:cs typeface="Avenir Next Regular"/>
              </a:rPr>
              <a:t>team</a:t>
            </a:r>
            <a:r>
              <a:rPr lang="en-US" dirty="0" smtClean="0">
                <a:latin typeface="Avenir Next Regular"/>
                <a:cs typeface="Avenir Next Regular"/>
              </a:rPr>
              <a:t> work</a:t>
            </a:r>
          </a:p>
          <a:p>
            <a:r>
              <a:rPr lang="en-US" b="1" dirty="0" smtClean="0">
                <a:latin typeface="Avenir Next Regular"/>
                <a:cs typeface="Avenir Next Regular"/>
              </a:rPr>
              <a:t>Not </a:t>
            </a:r>
            <a:r>
              <a:rPr lang="en-US" b="1" dirty="0" err="1" smtClean="0">
                <a:latin typeface="Avenir Next Regular"/>
                <a:cs typeface="Avenir Next Regular"/>
              </a:rPr>
              <a:t>git</a:t>
            </a:r>
            <a:r>
              <a:rPr lang="en-US" dirty="0" smtClean="0">
                <a:latin typeface="Avenir Next Regular"/>
                <a:cs typeface="Avenir Next Regular"/>
              </a:rPr>
              <a:t>, but </a:t>
            </a:r>
            <a:r>
              <a:rPr lang="en-US" b="1" dirty="0" smtClean="0">
                <a:latin typeface="Avenir Next Regular"/>
                <a:cs typeface="Avenir Next Regular"/>
              </a:rPr>
              <a:t>quite all </a:t>
            </a:r>
            <a:r>
              <a:rPr lang="en-US" dirty="0" smtClean="0">
                <a:latin typeface="Avenir Next Regular"/>
                <a:cs typeface="Avenir Next Regular"/>
              </a:rPr>
              <a:t>online services support it</a:t>
            </a:r>
          </a:p>
          <a:p>
            <a:pPr lvl="1"/>
            <a:r>
              <a:rPr lang="en-US" dirty="0" smtClean="0">
                <a:latin typeface="Avenir Next Regular"/>
                <a:cs typeface="Avenir Next Regular"/>
              </a:rPr>
              <a:t>= </a:t>
            </a:r>
            <a:r>
              <a:rPr lang="en-US" b="1" dirty="0" smtClean="0">
                <a:latin typeface="Avenir Next Regular"/>
                <a:cs typeface="Avenir Next Regular"/>
              </a:rPr>
              <a:t>clone on server </a:t>
            </a:r>
            <a:r>
              <a:rPr lang="en-US" dirty="0" smtClean="0">
                <a:latin typeface="Avenir Next Regular"/>
                <a:cs typeface="Avenir Next Regular"/>
              </a:rPr>
              <a:t>side</a:t>
            </a:r>
          </a:p>
          <a:p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6665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Other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21861" y="1753086"/>
            <a:ext cx="8373242" cy="4099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Easier </a:t>
            </a:r>
            <a:r>
              <a:rPr lang="en-US" b="1" dirty="0" smtClean="0">
                <a:latin typeface="Avenir Next Regular"/>
                <a:cs typeface="Avenir Next Regular"/>
              </a:rPr>
              <a:t>remote</a:t>
            </a:r>
            <a:r>
              <a:rPr lang="en-US" dirty="0" smtClean="0">
                <a:latin typeface="Avenir Next Regular"/>
                <a:cs typeface="Avenir Next Regular"/>
              </a:rPr>
              <a:t> work</a:t>
            </a:r>
          </a:p>
          <a:p>
            <a:r>
              <a:rPr lang="en-US" dirty="0">
                <a:latin typeface="Avenir Next Regular"/>
                <a:cs typeface="Avenir Next Regular"/>
              </a:rPr>
              <a:t>YOU, sure to always have a </a:t>
            </a:r>
            <a:r>
              <a:rPr lang="en-US" b="1" dirty="0">
                <a:latin typeface="Avenir Next Regular"/>
                <a:cs typeface="Avenir Next Regular"/>
              </a:rPr>
              <a:t>clean </a:t>
            </a:r>
            <a:r>
              <a:rPr lang="en-US" b="1" dirty="0" smtClean="0">
                <a:latin typeface="Avenir Next Regular"/>
                <a:cs typeface="Avenir Next Regular"/>
              </a:rPr>
              <a:t>master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Easier </a:t>
            </a:r>
            <a:r>
              <a:rPr lang="en-US" b="1" dirty="0" smtClean="0">
                <a:latin typeface="Avenir Next Regular"/>
                <a:cs typeface="Avenir Next Regular"/>
              </a:rPr>
              <a:t>code review </a:t>
            </a:r>
            <a:r>
              <a:rPr lang="en-US" dirty="0" smtClean="0">
                <a:latin typeface="Avenir Next Regular"/>
                <a:cs typeface="Avenir Next Regular"/>
              </a:rPr>
              <a:t>across teams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It opens a </a:t>
            </a:r>
            <a:r>
              <a:rPr lang="en-US" b="1" dirty="0" smtClean="0">
                <a:latin typeface="Avenir Next Regular"/>
                <a:cs typeface="Avenir Next Regular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23289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7579" y="147054"/>
            <a:ext cx="2981158" cy="46789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404040"/>
                </a:solidFill>
              </a:rPr>
              <a:t>Distant</a:t>
            </a:r>
            <a:endParaRPr lang="en-US" sz="3600" dirty="0">
              <a:solidFill>
                <a:srgbClr val="40404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9026" y="6198778"/>
            <a:ext cx="2981158" cy="4967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404040"/>
                </a:solidFill>
              </a:rPr>
              <a:t>Local</a:t>
            </a:r>
            <a:endParaRPr lang="en-US" sz="3600" dirty="0">
              <a:solidFill>
                <a:srgbClr val="404040"/>
              </a:solidFill>
            </a:endParaRPr>
          </a:p>
        </p:txBody>
      </p:sp>
      <p:sp>
        <p:nvSpPr>
          <p:cNvPr id="2" name="Trapezoid 1"/>
          <p:cNvSpPr/>
          <p:nvPr/>
        </p:nvSpPr>
        <p:spPr>
          <a:xfrm>
            <a:off x="339530" y="1073741"/>
            <a:ext cx="3850105" cy="1719546"/>
          </a:xfrm>
          <a:prstGeom prst="trapezoid">
            <a:avLst>
              <a:gd name="adj" fmla="val 11784"/>
            </a:avLst>
          </a:prstGeom>
          <a:solidFill>
            <a:srgbClr val="DDD9C3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322" y="767242"/>
            <a:ext cx="3275263" cy="52136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Account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31342" y="1412145"/>
            <a:ext cx="3446822" cy="5213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ProjectA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31342" y="2075179"/>
            <a:ext cx="1368032" cy="641684"/>
          </a:xfrm>
          <a:prstGeom prst="can">
            <a:avLst>
              <a:gd name="adj" fmla="val 1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8" name="Trapezoid 47"/>
          <p:cNvSpPr/>
          <p:nvPr/>
        </p:nvSpPr>
        <p:spPr>
          <a:xfrm>
            <a:off x="5027427" y="1111948"/>
            <a:ext cx="3850105" cy="1719546"/>
          </a:xfrm>
          <a:prstGeom prst="trapezoid">
            <a:avLst>
              <a:gd name="adj" fmla="val 11784"/>
            </a:avLst>
          </a:prstGeom>
          <a:solidFill>
            <a:srgbClr val="DDD9C3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97219" y="805449"/>
            <a:ext cx="3275263" cy="5213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51" name="Can 50"/>
          <p:cNvSpPr/>
          <p:nvPr/>
        </p:nvSpPr>
        <p:spPr>
          <a:xfrm>
            <a:off x="5219239" y="2113386"/>
            <a:ext cx="1368032" cy="641684"/>
          </a:xfrm>
          <a:prstGeom prst="can">
            <a:avLst>
              <a:gd name="adj" fmla="val 1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89617" y="826293"/>
            <a:ext cx="5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222686" y="805449"/>
            <a:ext cx="436929" cy="390306"/>
            <a:chOff x="3766236" y="985793"/>
            <a:chExt cx="436929" cy="390306"/>
          </a:xfrm>
        </p:grpSpPr>
        <p:sp>
          <p:nvSpPr>
            <p:cNvPr id="54" name="Oval 53"/>
            <p:cNvSpPr/>
            <p:nvPr/>
          </p:nvSpPr>
          <p:spPr>
            <a:xfrm>
              <a:off x="3766236" y="1015150"/>
              <a:ext cx="419442" cy="36094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175" cmpd="sng">
              <a:solidFill>
                <a:srgbClr val="FFFFFF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83723" y="985793"/>
              <a:ext cx="419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2F2F2"/>
                  </a:solidFill>
                </a:rPr>
                <a:t>1</a:t>
              </a:r>
              <a:endParaRPr lang="en-US" dirty="0">
                <a:solidFill>
                  <a:srgbClr val="F2F2F2"/>
                </a:solidFill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4484444" y="1140911"/>
            <a:ext cx="606697" cy="249224"/>
          </a:xfrm>
          <a:prstGeom prst="stripedRightArrow">
            <a:avLst>
              <a:gd name="adj1" fmla="val 45744"/>
              <a:gd name="adj2" fmla="val 776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apezoid 56"/>
          <p:cNvSpPr/>
          <p:nvPr/>
        </p:nvSpPr>
        <p:spPr>
          <a:xfrm>
            <a:off x="3708372" y="4292756"/>
            <a:ext cx="3850105" cy="1719546"/>
          </a:xfrm>
          <a:prstGeom prst="trapezoid">
            <a:avLst>
              <a:gd name="adj" fmla="val 11784"/>
            </a:avLst>
          </a:prstGeom>
          <a:solidFill>
            <a:srgbClr val="DDD9C3"/>
          </a:solidFill>
          <a:ln>
            <a:solidFill>
              <a:srgbClr val="779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3978164" y="3986257"/>
            <a:ext cx="3275263" cy="5213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3900184" y="4631160"/>
            <a:ext cx="3446822" cy="5213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ProjectA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60" name="Can 59"/>
          <p:cNvSpPr/>
          <p:nvPr/>
        </p:nvSpPr>
        <p:spPr>
          <a:xfrm>
            <a:off x="3900184" y="5294194"/>
            <a:ext cx="1368032" cy="641684"/>
          </a:xfrm>
          <a:prstGeom prst="can">
            <a:avLst>
              <a:gd name="adj" fmla="val 1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4633" y="2716863"/>
            <a:ext cx="13751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54344" y="2716863"/>
            <a:ext cx="13751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62" name="Striped Right Arrow 61"/>
          <p:cNvSpPr/>
          <p:nvPr/>
        </p:nvSpPr>
        <p:spPr>
          <a:xfrm rot="5400000">
            <a:off x="5508173" y="3435984"/>
            <a:ext cx="363920" cy="202948"/>
          </a:xfrm>
          <a:prstGeom prst="stripedRightArrow">
            <a:avLst>
              <a:gd name="adj1" fmla="val 45744"/>
              <a:gd name="adj2" fmla="val 776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0666" y="3420521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clone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64" name="Striped Right Arrow 63"/>
          <p:cNvSpPr/>
          <p:nvPr/>
        </p:nvSpPr>
        <p:spPr>
          <a:xfrm>
            <a:off x="5420866" y="5510601"/>
            <a:ext cx="459585" cy="218612"/>
          </a:xfrm>
          <a:prstGeom prst="stripedRightArrow">
            <a:avLst>
              <a:gd name="adj1" fmla="val 45744"/>
              <a:gd name="adj2" fmla="val 7765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268216" y="5654451"/>
            <a:ext cx="83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branch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Can 65"/>
          <p:cNvSpPr/>
          <p:nvPr/>
        </p:nvSpPr>
        <p:spPr>
          <a:xfrm>
            <a:off x="6245154" y="5294194"/>
            <a:ext cx="1101852" cy="641684"/>
          </a:xfrm>
          <a:prstGeom prst="can">
            <a:avLst>
              <a:gd name="adj" fmla="val 146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branch1</a:t>
            </a:r>
            <a:endParaRPr lang="en-US" dirty="0"/>
          </a:p>
        </p:txBody>
      </p:sp>
      <p:sp>
        <p:nvSpPr>
          <p:cNvPr id="39" name="Curved Up Arrow 38"/>
          <p:cNvSpPr/>
          <p:nvPr/>
        </p:nvSpPr>
        <p:spPr>
          <a:xfrm rot="17047752">
            <a:off x="6785452" y="3787331"/>
            <a:ext cx="3100274" cy="807945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7407036" y="2075179"/>
            <a:ext cx="1101852" cy="641684"/>
          </a:xfrm>
          <a:prstGeom prst="can">
            <a:avLst>
              <a:gd name="adj" fmla="val 146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branch1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219239" y="1450352"/>
            <a:ext cx="3446822" cy="5213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ProjectA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69" name="Can 68"/>
          <p:cNvSpPr/>
          <p:nvPr/>
        </p:nvSpPr>
        <p:spPr>
          <a:xfrm>
            <a:off x="2782733" y="2039882"/>
            <a:ext cx="1101852" cy="641684"/>
          </a:xfrm>
          <a:prstGeom prst="can">
            <a:avLst>
              <a:gd name="adj" fmla="val 14655"/>
            </a:avLst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18000"/>
                </a:schemeClr>
              </a:gs>
              <a:gs pos="35000">
                <a:schemeClr val="accent3">
                  <a:tint val="37000"/>
                  <a:satMod val="300000"/>
                  <a:alpha val="18000"/>
                </a:schemeClr>
              </a:gs>
              <a:gs pos="100000">
                <a:schemeClr val="accent3">
                  <a:tint val="15000"/>
                  <a:satMod val="350000"/>
                  <a:alpha val="1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22080" y="3399819"/>
            <a:ext cx="954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2F2F2"/>
                </a:solidFill>
              </a:rPr>
              <a:t>Push </a:t>
            </a:r>
          </a:p>
          <a:p>
            <a:pPr algn="ctr"/>
            <a:r>
              <a:rPr lang="en-US" dirty="0" smtClean="0">
                <a:solidFill>
                  <a:srgbClr val="F2F2F2"/>
                </a:solidFill>
              </a:rPr>
              <a:t>Origin</a:t>
            </a:r>
          </a:p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branch1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37034" y="171671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p</a:t>
            </a:r>
            <a:r>
              <a:rPr lang="en-US" dirty="0" smtClean="0">
                <a:solidFill>
                  <a:srgbClr val="F2F2F2"/>
                </a:solidFill>
              </a:rPr>
              <a:t>ull</a:t>
            </a:r>
          </a:p>
          <a:p>
            <a:pPr algn="ctr"/>
            <a:r>
              <a:rPr lang="en-US" dirty="0" smtClean="0">
                <a:solidFill>
                  <a:srgbClr val="F2F2F2"/>
                </a:solidFill>
              </a:rPr>
              <a:t>Request</a:t>
            </a:r>
          </a:p>
          <a:p>
            <a:pPr algn="ctr"/>
            <a:r>
              <a:rPr lang="en-US" dirty="0" smtClean="0">
                <a:solidFill>
                  <a:srgbClr val="FAC090"/>
                </a:solidFill>
              </a:rPr>
              <a:t>branch1</a:t>
            </a:r>
            <a:endParaRPr lang="en-US" dirty="0">
              <a:solidFill>
                <a:srgbClr val="FAC090"/>
              </a:solidFill>
            </a:endParaRPr>
          </a:p>
        </p:txBody>
      </p:sp>
      <p:sp>
        <p:nvSpPr>
          <p:cNvPr id="72" name="Striped Right Arrow 71"/>
          <p:cNvSpPr/>
          <p:nvPr/>
        </p:nvSpPr>
        <p:spPr>
          <a:xfrm flipH="1">
            <a:off x="2087596" y="2116800"/>
            <a:ext cx="418003" cy="218612"/>
          </a:xfrm>
          <a:prstGeom prst="stripedRightArrow">
            <a:avLst>
              <a:gd name="adj1" fmla="val 45744"/>
              <a:gd name="adj2" fmla="val 7765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945582" y="2236862"/>
            <a:ext cx="78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Curved Up Arrow 73"/>
          <p:cNvSpPr/>
          <p:nvPr/>
        </p:nvSpPr>
        <p:spPr>
          <a:xfrm>
            <a:off x="4826631" y="5935877"/>
            <a:ext cx="1637231" cy="496603"/>
          </a:xfrm>
          <a:prstGeom prst="curvedUpArrow">
            <a:avLst>
              <a:gd name="adj1" fmla="val 12168"/>
              <a:gd name="adj2" fmla="val 22740"/>
              <a:gd name="adj3" fmla="val 319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89051" y="4293585"/>
            <a:ext cx="1111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p</a:t>
            </a:r>
            <a:r>
              <a:rPr lang="en-US" dirty="0" smtClean="0">
                <a:solidFill>
                  <a:srgbClr val="F2F2F2"/>
                </a:solidFill>
              </a:rPr>
              <a:t>ull</a:t>
            </a:r>
          </a:p>
          <a:p>
            <a:pPr algn="ctr"/>
            <a:r>
              <a:rPr lang="en-US" dirty="0" smtClean="0">
                <a:solidFill>
                  <a:srgbClr val="F2F2F2"/>
                </a:solidFill>
              </a:rPr>
              <a:t>Upstream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Curved Up Arrow 67"/>
          <p:cNvSpPr/>
          <p:nvPr/>
        </p:nvSpPr>
        <p:spPr>
          <a:xfrm rot="10800000">
            <a:off x="3783723" y="1681654"/>
            <a:ext cx="3938357" cy="571848"/>
          </a:xfrm>
          <a:prstGeom prst="curvedUpArrow">
            <a:avLst>
              <a:gd name="adj1" fmla="val 25000"/>
              <a:gd name="adj2" fmla="val 50000"/>
              <a:gd name="adj3" fmla="val 34953"/>
            </a:avLst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091141" y="3122682"/>
            <a:ext cx="436929" cy="390306"/>
            <a:chOff x="3766236" y="985793"/>
            <a:chExt cx="436929" cy="390306"/>
          </a:xfrm>
        </p:grpSpPr>
        <p:sp>
          <p:nvSpPr>
            <p:cNvPr id="80" name="Oval 79"/>
            <p:cNvSpPr/>
            <p:nvPr/>
          </p:nvSpPr>
          <p:spPr>
            <a:xfrm>
              <a:off x="3766236" y="1015150"/>
              <a:ext cx="419442" cy="36094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175" cmpd="sng">
              <a:solidFill>
                <a:srgbClr val="FFFFFF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83723" y="985793"/>
              <a:ext cx="419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2F2F2"/>
                  </a:solidFill>
                </a:rPr>
                <a:t>2</a:t>
              </a:r>
              <a:endParaRPr lang="en-US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06741" y="5158292"/>
            <a:ext cx="384866" cy="390306"/>
            <a:chOff x="3766236" y="985793"/>
            <a:chExt cx="436929" cy="390306"/>
          </a:xfrm>
        </p:grpSpPr>
        <p:sp>
          <p:nvSpPr>
            <p:cNvPr id="83" name="Oval 82"/>
            <p:cNvSpPr/>
            <p:nvPr/>
          </p:nvSpPr>
          <p:spPr>
            <a:xfrm>
              <a:off x="3766236" y="1015150"/>
              <a:ext cx="419442" cy="36094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175" cmpd="sng">
              <a:solidFill>
                <a:srgbClr val="FFFFFF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83723" y="985793"/>
              <a:ext cx="419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2F2F2"/>
                  </a:solidFill>
                </a:rPr>
                <a:t>3</a:t>
              </a:r>
              <a:endParaRPr lang="en-US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002796" y="3149329"/>
            <a:ext cx="384866" cy="390306"/>
            <a:chOff x="3766236" y="985793"/>
            <a:chExt cx="436929" cy="390306"/>
          </a:xfrm>
        </p:grpSpPr>
        <p:sp>
          <p:nvSpPr>
            <p:cNvPr id="87" name="Oval 86"/>
            <p:cNvSpPr/>
            <p:nvPr/>
          </p:nvSpPr>
          <p:spPr>
            <a:xfrm>
              <a:off x="3766236" y="1015150"/>
              <a:ext cx="419442" cy="36094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175" cmpd="sng">
              <a:solidFill>
                <a:srgbClr val="FFFFFF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83723" y="985793"/>
              <a:ext cx="419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2F2F2"/>
                  </a:solidFill>
                </a:rPr>
                <a:t>4</a:t>
              </a:r>
              <a:endParaRPr lang="en-US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97184" y="2559917"/>
            <a:ext cx="384866" cy="390306"/>
            <a:chOff x="3766236" y="985793"/>
            <a:chExt cx="436929" cy="390306"/>
          </a:xfrm>
        </p:grpSpPr>
        <p:sp>
          <p:nvSpPr>
            <p:cNvPr id="90" name="Oval 89"/>
            <p:cNvSpPr/>
            <p:nvPr/>
          </p:nvSpPr>
          <p:spPr>
            <a:xfrm>
              <a:off x="3766236" y="1015150"/>
              <a:ext cx="419442" cy="36094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175" cmpd="sng">
              <a:solidFill>
                <a:srgbClr val="FFFFFF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3723" y="985793"/>
              <a:ext cx="419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2F2F2"/>
                  </a:solidFill>
                </a:rPr>
                <a:t>5</a:t>
              </a:r>
              <a:endParaRPr lang="en-US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48612" y="1786405"/>
            <a:ext cx="384866" cy="390306"/>
            <a:chOff x="3766236" y="985793"/>
            <a:chExt cx="436929" cy="390306"/>
          </a:xfrm>
        </p:grpSpPr>
        <p:sp>
          <p:nvSpPr>
            <p:cNvPr id="93" name="Oval 92"/>
            <p:cNvSpPr/>
            <p:nvPr/>
          </p:nvSpPr>
          <p:spPr>
            <a:xfrm>
              <a:off x="3766236" y="1015150"/>
              <a:ext cx="419442" cy="36094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175" cmpd="sng">
              <a:solidFill>
                <a:srgbClr val="FFFFFF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783723" y="985793"/>
              <a:ext cx="419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2F2F2"/>
                  </a:solidFill>
                </a:rPr>
                <a:t>6</a:t>
              </a:r>
              <a:endParaRPr lang="en-US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156179" y="3986257"/>
            <a:ext cx="384866" cy="390306"/>
            <a:chOff x="3766236" y="985793"/>
            <a:chExt cx="436929" cy="390306"/>
          </a:xfrm>
        </p:grpSpPr>
        <p:sp>
          <p:nvSpPr>
            <p:cNvPr id="96" name="Oval 95"/>
            <p:cNvSpPr/>
            <p:nvPr/>
          </p:nvSpPr>
          <p:spPr>
            <a:xfrm>
              <a:off x="3766236" y="1015150"/>
              <a:ext cx="419442" cy="36094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175" cmpd="sng">
              <a:solidFill>
                <a:srgbClr val="FFFFFF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83723" y="985793"/>
              <a:ext cx="419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2F2F2"/>
                  </a:solidFill>
                </a:rPr>
                <a:t>7</a:t>
              </a:r>
              <a:endParaRPr lang="en-US" dirty="0">
                <a:solidFill>
                  <a:srgbClr val="F2F2F2"/>
                </a:solidFill>
              </a:endParaRPr>
            </a:p>
          </p:txBody>
        </p:sp>
      </p:grpSp>
      <p:sp>
        <p:nvSpPr>
          <p:cNvPr id="98" name="Curved Up Arrow 97"/>
          <p:cNvSpPr/>
          <p:nvPr/>
        </p:nvSpPr>
        <p:spPr>
          <a:xfrm rot="3056468">
            <a:off x="159802" y="4235715"/>
            <a:ext cx="3876359" cy="748986"/>
          </a:xfrm>
          <a:prstGeom prst="curvedUpArrow">
            <a:avLst>
              <a:gd name="adj1" fmla="val 12168"/>
              <a:gd name="adj2" fmla="val 22740"/>
              <a:gd name="adj3" fmla="val 319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587271" y="6097691"/>
            <a:ext cx="384866" cy="390306"/>
            <a:chOff x="3766236" y="985793"/>
            <a:chExt cx="436929" cy="390306"/>
          </a:xfrm>
        </p:grpSpPr>
        <p:sp>
          <p:nvSpPr>
            <p:cNvPr id="100" name="Oval 99"/>
            <p:cNvSpPr/>
            <p:nvPr/>
          </p:nvSpPr>
          <p:spPr>
            <a:xfrm>
              <a:off x="3766236" y="1015150"/>
              <a:ext cx="419442" cy="36094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175" cmpd="sng">
              <a:solidFill>
                <a:srgbClr val="FFFFFF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83723" y="985793"/>
              <a:ext cx="419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2F2F2"/>
                  </a:solidFill>
                </a:rPr>
                <a:t>9</a:t>
              </a:r>
              <a:endParaRPr lang="en-US" dirty="0">
                <a:solidFill>
                  <a:srgbClr val="F2F2F2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6150791" y="3324271"/>
            <a:ext cx="1227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2F2F2"/>
                </a:solidFill>
              </a:rPr>
              <a:t>Push origin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327372" y="3030215"/>
            <a:ext cx="436929" cy="390306"/>
            <a:chOff x="3766236" y="985793"/>
            <a:chExt cx="436929" cy="390306"/>
          </a:xfrm>
        </p:grpSpPr>
        <p:sp>
          <p:nvSpPr>
            <p:cNvPr id="104" name="Oval 103"/>
            <p:cNvSpPr/>
            <p:nvPr/>
          </p:nvSpPr>
          <p:spPr>
            <a:xfrm>
              <a:off x="3766236" y="1015150"/>
              <a:ext cx="419442" cy="36094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3175" cmpd="sng">
              <a:solidFill>
                <a:srgbClr val="FFFFFF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83723" y="985793"/>
              <a:ext cx="419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2F2F2"/>
                  </a:solidFill>
                </a:rPr>
                <a:t>8</a:t>
              </a:r>
              <a:endParaRPr lang="en-US" dirty="0">
                <a:solidFill>
                  <a:srgbClr val="F2F2F2"/>
                </a:solidFill>
              </a:endParaRPr>
            </a:p>
          </p:txBody>
        </p:sp>
      </p:grpSp>
      <p:sp>
        <p:nvSpPr>
          <p:cNvPr id="106" name="Striped Right Arrow 105"/>
          <p:cNvSpPr/>
          <p:nvPr/>
        </p:nvSpPr>
        <p:spPr>
          <a:xfrm rot="16027021">
            <a:off x="5923407" y="3243482"/>
            <a:ext cx="363920" cy="202948"/>
          </a:xfrm>
          <a:prstGeom prst="stripedRightArrow">
            <a:avLst>
              <a:gd name="adj1" fmla="val 45744"/>
              <a:gd name="adj2" fmla="val 776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684003" y="6393115"/>
            <a:ext cx="165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Rebase / delete</a:t>
            </a:r>
            <a:endParaRPr 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4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$&gt; //remotely:</a:t>
            </a:r>
          </a:p>
          <a:p>
            <a:r>
              <a:rPr lang="en-US" sz="2000" dirty="0" smtClean="0"/>
              <a:t>$&gt; //fork it/clone it on the server side from </a:t>
            </a:r>
            <a:r>
              <a:rPr lang="en-US" sz="2000" b="1" dirty="0" smtClean="0"/>
              <a:t>company/</a:t>
            </a:r>
            <a:r>
              <a:rPr lang="en-US" sz="2000" b="1" dirty="0" err="1" smtClean="0"/>
              <a:t>projectA</a:t>
            </a:r>
            <a:r>
              <a:rPr lang="en-US" sz="2000" b="1" dirty="0" smtClean="0"/>
              <a:t> </a:t>
            </a:r>
            <a:r>
              <a:rPr lang="en-US" sz="2000" dirty="0" smtClean="0"/>
              <a:t>to </a:t>
            </a:r>
            <a:r>
              <a:rPr lang="en-US" sz="2000" b="1" dirty="0" err="1" smtClean="0"/>
              <a:t>myaccount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projectA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dirty="0" smtClean="0"/>
              <a:t>$&gt; //locally: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clone</a:t>
            </a:r>
            <a:r>
              <a:rPr lang="en-US" sz="2000" dirty="0" smtClean="0"/>
              <a:t> </a:t>
            </a:r>
            <a:r>
              <a:rPr lang="en-US" sz="2000" dirty="0" err="1" smtClean="0"/>
              <a:t>myrepo</a:t>
            </a:r>
            <a:r>
              <a:rPr lang="en-US" sz="2000" dirty="0" smtClean="0"/>
              <a:t>/</a:t>
            </a:r>
            <a:r>
              <a:rPr lang="en-US" sz="2000" dirty="0" err="1" smtClean="0"/>
              <a:t>projectA</a:t>
            </a:r>
            <a:endParaRPr lang="en-US" sz="2000" dirty="0" smtClean="0"/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–b </a:t>
            </a:r>
            <a:r>
              <a:rPr lang="en-US" sz="2000" dirty="0" err="1" smtClean="0"/>
              <a:t>my_feature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Fork, clone &amp; branch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84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</a:t>
            </a:r>
            <a:r>
              <a:rPr lang="en-US" sz="2000" dirty="0" err="1" smtClean="0"/>
              <a:t>myfile</a:t>
            </a:r>
            <a:endParaRPr lang="en-US" sz="2000" dirty="0" smtClean="0"/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–m “I added some value”</a:t>
            </a:r>
          </a:p>
          <a:p>
            <a:endParaRPr lang="en-US" sz="2000" dirty="0" smtClean="0"/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my_feature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2. Work, add, commit, push origin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485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$&gt; //remotely:</a:t>
            </a:r>
          </a:p>
          <a:p>
            <a:r>
              <a:rPr lang="en-US" sz="2000" dirty="0" smtClean="0"/>
              <a:t>$&gt; //</a:t>
            </a:r>
            <a:r>
              <a:rPr lang="en-US" sz="2000" b="1" dirty="0" smtClean="0"/>
              <a:t>pull request </a:t>
            </a:r>
            <a:r>
              <a:rPr lang="en-US" sz="2000" dirty="0" smtClean="0"/>
              <a:t>: ask to push your branch </a:t>
            </a:r>
            <a:r>
              <a:rPr lang="en-US" sz="2000" dirty="0" err="1" smtClean="0"/>
              <a:t>my_feature</a:t>
            </a:r>
            <a:r>
              <a:rPr lang="en-US" sz="2000" dirty="0" smtClean="0"/>
              <a:t> from </a:t>
            </a:r>
            <a:r>
              <a:rPr lang="en-US" sz="2000" b="1" dirty="0" err="1" smtClean="0"/>
              <a:t>myaccount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projectA</a:t>
            </a:r>
            <a:r>
              <a:rPr lang="en-US" sz="2000" b="1" dirty="0" smtClean="0"/>
              <a:t> to </a:t>
            </a:r>
            <a:r>
              <a:rPr lang="en-US" sz="2000" b="1" dirty="0"/>
              <a:t>company/</a:t>
            </a:r>
            <a:r>
              <a:rPr lang="en-US" sz="2000" b="1" dirty="0" err="1" smtClean="0"/>
              <a:t>projectA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$&gt; //then </a:t>
            </a:r>
            <a:r>
              <a:rPr lang="en-US" sz="2000" b="1" dirty="0" smtClean="0"/>
              <a:t>merge</a:t>
            </a:r>
            <a:r>
              <a:rPr lang="en-US" sz="2000" dirty="0" smtClean="0"/>
              <a:t> on company/</a:t>
            </a:r>
            <a:r>
              <a:rPr lang="en-US" sz="2000" dirty="0" err="1" smtClean="0"/>
              <a:t>projectA</a:t>
            </a:r>
            <a:r>
              <a:rPr lang="en-US" sz="2000" dirty="0" smtClean="0"/>
              <a:t> account(probably someone else)</a:t>
            </a:r>
          </a:p>
          <a:p>
            <a:endParaRPr lang="en-US" sz="2000" dirty="0"/>
          </a:p>
          <a:p>
            <a:r>
              <a:rPr lang="en-US" sz="2000" dirty="0" smtClean="0"/>
              <a:t>$&gt; //locally:</a:t>
            </a:r>
          </a:p>
          <a:p>
            <a:r>
              <a:rPr lang="en-US" sz="2000" dirty="0" smtClean="0"/>
              <a:t>$&gt; //update your master with the merged one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pull upstream master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3.Pull request, merge, re-sync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534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$&gt; //locally</a:t>
            </a:r>
          </a:p>
          <a:p>
            <a:r>
              <a:rPr lang="en-US" sz="2000" dirty="0" smtClean="0"/>
              <a:t>$&gt; //to be sure to always have a clean master available </a:t>
            </a:r>
            <a:r>
              <a:rPr lang="en-US" sz="2000" dirty="0" err="1" smtClean="0"/>
              <a:t>everywher</a:t>
            </a:r>
            <a:r>
              <a:rPr lang="en-US" sz="2000" dirty="0" smtClean="0"/>
              <a:t>, you need to update it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push origin master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$&gt; //continue to work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</a:t>
            </a:r>
            <a:r>
              <a:rPr lang="en-US" sz="2000" dirty="0" err="1" smtClean="0"/>
              <a:t>my_feature</a:t>
            </a:r>
            <a:endParaRPr lang="en-US" sz="2000" dirty="0" smtClean="0"/>
          </a:p>
          <a:p>
            <a:r>
              <a:rPr lang="en-US" sz="2000" dirty="0" smtClean="0"/>
              <a:t>$&gt; //sync your branch from updated master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rebase master</a:t>
            </a:r>
            <a:endParaRPr lang="en-US" sz="2000" dirty="0"/>
          </a:p>
          <a:p>
            <a:r>
              <a:rPr lang="en-US" sz="2000" dirty="0" smtClean="0"/>
              <a:t>$&gt; //if not delete it</a:t>
            </a:r>
          </a:p>
          <a:p>
            <a:r>
              <a:rPr lang="en-US" sz="2000" dirty="0" smtClean="0"/>
              <a:t>$&gt;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b="1" dirty="0" smtClean="0"/>
              <a:t>branch –d</a:t>
            </a:r>
            <a:r>
              <a:rPr lang="en-US" sz="2000" dirty="0" smtClean="0"/>
              <a:t> </a:t>
            </a:r>
            <a:r>
              <a:rPr lang="en-US" sz="2000" dirty="0" err="1" smtClean="0"/>
              <a:t>create_login_box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Then, update your remote fork,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continue</a:t>
            </a:r>
            <a:r>
              <a:rPr lang="en-US" dirty="0" smtClean="0"/>
              <a:t> your work,</a:t>
            </a:r>
          </a:p>
          <a:p>
            <a:r>
              <a:rPr lang="en-US" b="1" dirty="0" smtClean="0"/>
              <a:t>Or simply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</a:t>
            </a:r>
            <a:r>
              <a:rPr lang="en-US" b="1" dirty="0" smtClean="0"/>
              <a:t>your branch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667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43200" y="476229"/>
            <a:ext cx="6111766" cy="708238"/>
          </a:xfrm>
        </p:spPr>
        <p:txBody>
          <a:bodyPr/>
          <a:lstStyle/>
          <a:p>
            <a:pPr algn="r"/>
            <a:r>
              <a:rPr lang="en-US" dirty="0" smtClean="0"/>
              <a:t>Better code, more fun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Github</a:t>
            </a:r>
            <a:r>
              <a:rPr lang="en-US" dirty="0" smtClean="0"/>
              <a:t> workflow style</a:t>
            </a:r>
            <a:endParaRPr lang="en-US" dirty="0"/>
          </a:p>
        </p:txBody>
      </p:sp>
      <p:pic>
        <p:nvPicPr>
          <p:cNvPr id="4" name="Picture 3" descr="gangnam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4" y="1664139"/>
            <a:ext cx="4493172" cy="44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74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43200" y="476229"/>
            <a:ext cx="5943600" cy="708238"/>
          </a:xfrm>
        </p:spPr>
        <p:txBody>
          <a:bodyPr/>
          <a:lstStyle/>
          <a:p>
            <a:pPr algn="r"/>
            <a:r>
              <a:rPr lang="en-US" dirty="0" smtClean="0"/>
              <a:t>Practice, practice, practice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Want to be a Ninja?</a:t>
            </a:r>
            <a:endParaRPr lang="en-US" dirty="0"/>
          </a:p>
        </p:txBody>
      </p:sp>
      <p:pic>
        <p:nvPicPr>
          <p:cNvPr id="5" name="Picture 4" descr="687474703a2f2f6f63746f6465782e6769746875622e636f6d2f696d616765732f646f6a6f6361742e6a70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5" y="2706413"/>
            <a:ext cx="3345795" cy="33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93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0997" y="1318782"/>
            <a:ext cx="1589906" cy="683815"/>
          </a:xfrm>
        </p:spPr>
        <p:txBody>
          <a:bodyPr/>
          <a:lstStyle/>
          <a:p>
            <a:r>
              <a:rPr lang="en-US" dirty="0" smtClean="0"/>
              <a:t>In touch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609286"/>
            <a:ext cx="108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rhwy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83" y="3987437"/>
            <a:ext cx="210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Codedistillers.com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773" y="4361853"/>
            <a:ext cx="210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rui.fr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773" y="4789334"/>
            <a:ext cx="210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ithub.com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rhwy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0002" y="3448353"/>
            <a:ext cx="2780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F2F2F2"/>
                </a:solidFill>
              </a:rPr>
              <a:t>Octocats</a:t>
            </a:r>
            <a:r>
              <a:rPr lang="en-US" dirty="0" smtClean="0">
                <a:solidFill>
                  <a:srgbClr val="F2F2F2"/>
                </a:solidFill>
              </a:rPr>
              <a:t>:</a:t>
            </a:r>
          </a:p>
          <a:p>
            <a:r>
              <a:rPr lang="en-US" dirty="0" smtClean="0">
                <a:solidFill>
                  <a:srgbClr val="F2F2F2"/>
                </a:solidFill>
              </a:rPr>
              <a:t>http</a:t>
            </a:r>
            <a:r>
              <a:rPr lang="en-US" dirty="0">
                <a:solidFill>
                  <a:srgbClr val="F2F2F2"/>
                </a:solidFill>
              </a:rPr>
              <a:t>://</a:t>
            </a:r>
            <a:r>
              <a:rPr lang="en-US" dirty="0" err="1">
                <a:solidFill>
                  <a:srgbClr val="F2F2F2"/>
                </a:solidFill>
              </a:rPr>
              <a:t>octodex.github.com</a:t>
            </a:r>
            <a:r>
              <a:rPr lang="en-US" dirty="0">
                <a:solidFill>
                  <a:srgbClr val="F2F2F2"/>
                </a:solidFill>
              </a:rPr>
              <a:t>/</a:t>
            </a:r>
          </a:p>
        </p:txBody>
      </p:sp>
      <p:pic>
        <p:nvPicPr>
          <p:cNvPr id="9" name="Picture 8" descr="social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06" y="1042275"/>
            <a:ext cx="1375104" cy="1375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1247514" y="4178787"/>
            <a:ext cx="20177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F2F2F2"/>
                </a:solidFill>
              </a:rPr>
              <a:t>A references:</a:t>
            </a:r>
          </a:p>
          <a:p>
            <a:pPr algn="r"/>
            <a:r>
              <a:rPr lang="en-US" sz="1600" dirty="0" smtClean="0">
                <a:solidFill>
                  <a:srgbClr val="F2F2F2"/>
                </a:solidFill>
              </a:rPr>
              <a:t>http</a:t>
            </a:r>
            <a:r>
              <a:rPr lang="en-US" sz="1600" dirty="0">
                <a:solidFill>
                  <a:srgbClr val="F2F2F2"/>
                </a:solidFill>
              </a:rPr>
              <a:t>://nvie.com/posts/a-successful-git-branching-model</a:t>
            </a:r>
            <a:r>
              <a:rPr lang="en-US" sz="1600" dirty="0" smtClean="0">
                <a:solidFill>
                  <a:srgbClr val="F2F2F2"/>
                </a:solidFill>
              </a:rPr>
              <a:t>/</a:t>
            </a:r>
          </a:p>
          <a:p>
            <a:pPr algn="r"/>
            <a:r>
              <a:rPr lang="en-US" sz="1600" dirty="0">
                <a:solidFill>
                  <a:srgbClr val="F2F2F2"/>
                </a:solidFill>
              </a:rPr>
              <a:t>https://github.com/NancyFx/Nancy/blob/master/</a:t>
            </a:r>
            <a:r>
              <a:rPr lang="en-US" sz="1600" dirty="0" smtClean="0">
                <a:solidFill>
                  <a:srgbClr val="F2F2F2"/>
                </a:solidFill>
              </a:rPr>
              <a:t>CONTRIBUTING.md</a:t>
            </a:r>
          </a:p>
          <a:p>
            <a:pPr algn="r"/>
            <a:endParaRPr lang="en-US" sz="16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36557" y="487397"/>
            <a:ext cx="7812092" cy="805926"/>
          </a:xfrm>
        </p:spPr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454526" y="2623481"/>
            <a:ext cx="2219158" cy="2072105"/>
          </a:xfrm>
          <a:prstGeom prst="rightArrowCallout">
            <a:avLst>
              <a:gd name="adj1" fmla="val 27580"/>
              <a:gd name="adj2" fmla="val 25000"/>
              <a:gd name="adj3" fmla="val 25000"/>
              <a:gd name="adj4" fmla="val 74901"/>
            </a:avLst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  <a:latin typeface="Avenir Next Regular"/>
                <a:cs typeface="Avenir Next Regular"/>
              </a:rPr>
              <a:t>Projects and code evolve with time</a:t>
            </a:r>
            <a:endParaRPr lang="en-US" dirty="0">
              <a:solidFill>
                <a:srgbClr val="0D0D0D"/>
              </a:solidFill>
              <a:latin typeface="Avenir Next Regular"/>
              <a:cs typeface="Avenir Next Regular"/>
            </a:endParaRPr>
          </a:p>
        </p:txBody>
      </p:sp>
      <p:sp>
        <p:nvSpPr>
          <p:cNvPr id="6" name="Right Arrow Callout 5"/>
          <p:cNvSpPr/>
          <p:nvPr/>
        </p:nvSpPr>
        <p:spPr>
          <a:xfrm>
            <a:off x="3026610" y="1480482"/>
            <a:ext cx="2219158" cy="952571"/>
          </a:xfrm>
          <a:prstGeom prst="rightArrowCallout">
            <a:avLst>
              <a:gd name="adj1" fmla="val 27580"/>
              <a:gd name="adj2" fmla="val 25000"/>
              <a:gd name="adj3" fmla="val 25000"/>
              <a:gd name="adj4" fmla="val 74901"/>
            </a:avLst>
          </a:prstGeom>
          <a:solidFill>
            <a:srgbClr val="DDD9C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  <a:latin typeface="Avenir Next Regular"/>
                <a:cs typeface="Avenir Next Regular"/>
              </a:rPr>
              <a:t>New Features</a:t>
            </a:r>
            <a:endParaRPr lang="en-US" dirty="0">
              <a:solidFill>
                <a:srgbClr val="0D0D0D"/>
              </a:solidFill>
              <a:latin typeface="Avenir Next Regular"/>
              <a:cs typeface="Avenir Next Regular"/>
            </a:endParaRPr>
          </a:p>
        </p:txBody>
      </p:sp>
      <p:sp>
        <p:nvSpPr>
          <p:cNvPr id="7" name="Right Arrow Callout 6"/>
          <p:cNvSpPr/>
          <p:nvPr/>
        </p:nvSpPr>
        <p:spPr>
          <a:xfrm>
            <a:off x="3026610" y="3509067"/>
            <a:ext cx="2219158" cy="952571"/>
          </a:xfrm>
          <a:prstGeom prst="rightArrowCallout">
            <a:avLst>
              <a:gd name="adj1" fmla="val 27580"/>
              <a:gd name="adj2" fmla="val 25000"/>
              <a:gd name="adj3" fmla="val 25000"/>
              <a:gd name="adj4" fmla="val 74901"/>
            </a:avLst>
          </a:prstGeom>
          <a:solidFill>
            <a:srgbClr val="FF66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  <a:latin typeface="Avenir Next Regular"/>
                <a:cs typeface="Avenir Next Regular"/>
              </a:rPr>
              <a:t>Bug Fix</a:t>
            </a:r>
          </a:p>
          <a:p>
            <a:pPr algn="ctr"/>
            <a:r>
              <a:rPr lang="en-US" dirty="0" smtClean="0">
                <a:solidFill>
                  <a:srgbClr val="0D0D0D"/>
                </a:solidFill>
                <a:latin typeface="Avenir Next Regular"/>
                <a:cs typeface="Avenir Next Regular"/>
              </a:rPr>
              <a:t>In Production</a:t>
            </a:r>
            <a:endParaRPr lang="en-US" dirty="0">
              <a:solidFill>
                <a:srgbClr val="0D0D0D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Right Arrow Callout 7"/>
          <p:cNvSpPr/>
          <p:nvPr/>
        </p:nvSpPr>
        <p:spPr>
          <a:xfrm>
            <a:off x="3026610" y="2219243"/>
            <a:ext cx="2219158" cy="952571"/>
          </a:xfrm>
          <a:prstGeom prst="rightArrowCallout">
            <a:avLst>
              <a:gd name="adj1" fmla="val 27580"/>
              <a:gd name="adj2" fmla="val 25000"/>
              <a:gd name="adj3" fmla="val 25000"/>
              <a:gd name="adj4" fmla="val 74901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  <a:latin typeface="Avenir Next Regular"/>
                <a:cs typeface="Avenir Next Regular"/>
              </a:rPr>
              <a:t>New Features</a:t>
            </a:r>
            <a:endParaRPr lang="en-US" dirty="0">
              <a:solidFill>
                <a:srgbClr val="0D0D0D"/>
              </a:solidFill>
              <a:latin typeface="Avenir Next Regular"/>
              <a:cs typeface="Avenir Next Regular"/>
            </a:endParaRPr>
          </a:p>
        </p:txBody>
      </p:sp>
      <p:sp>
        <p:nvSpPr>
          <p:cNvPr id="9" name="Right Arrow Callout 8"/>
          <p:cNvSpPr/>
          <p:nvPr/>
        </p:nvSpPr>
        <p:spPr>
          <a:xfrm>
            <a:off x="3026610" y="4837888"/>
            <a:ext cx="2219158" cy="952571"/>
          </a:xfrm>
          <a:prstGeom prst="rightArrowCallout">
            <a:avLst>
              <a:gd name="adj1" fmla="val 27580"/>
              <a:gd name="adj2" fmla="val 25000"/>
              <a:gd name="adj3" fmla="val 25000"/>
              <a:gd name="adj4" fmla="val 7490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  <a:latin typeface="Avenir Next Regular"/>
                <a:cs typeface="Avenir Next Regular"/>
              </a:rPr>
              <a:t>Testing Next Version</a:t>
            </a:r>
            <a:endParaRPr lang="en-US" dirty="0">
              <a:solidFill>
                <a:srgbClr val="0D0D0D"/>
              </a:solidFill>
              <a:latin typeface="Avenir Next Regular"/>
              <a:cs typeface="Avenir Next Regular"/>
            </a:endParaRPr>
          </a:p>
        </p:txBody>
      </p:sp>
      <p:pic>
        <p:nvPicPr>
          <p:cNvPr id="10" name="Picture 9" descr="octocat-de-los-m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57" y="2685572"/>
            <a:ext cx="2566737" cy="256673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283157" y="1293323"/>
            <a:ext cx="2566737" cy="113973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D0D0D"/>
                </a:solidFill>
                <a:latin typeface="Avenir Next Regular"/>
                <a:cs typeface="Avenir Next Regular"/>
              </a:rPr>
              <a:t>Troubles !</a:t>
            </a:r>
            <a:endParaRPr lang="en-US" sz="3600" dirty="0">
              <a:solidFill>
                <a:srgbClr val="0D0D0D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21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0" y="476229"/>
            <a:ext cx="6400800" cy="708238"/>
          </a:xfrm>
        </p:spPr>
        <p:txBody>
          <a:bodyPr/>
          <a:lstStyle/>
          <a:p>
            <a:pPr algn="r"/>
            <a:r>
              <a:rPr lang="en-US" dirty="0" smtClean="0"/>
              <a:t>Solutions 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How people code</a:t>
            </a:r>
            <a:endParaRPr lang="en-US" dirty="0"/>
          </a:p>
        </p:txBody>
      </p:sp>
      <p:pic>
        <p:nvPicPr>
          <p:cNvPr id="4" name="Picture 3" descr="heisen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0898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7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Classic VCS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>
                <a:latin typeface="Avenir Next Regular"/>
                <a:cs typeface="Avenir Next Regular"/>
              </a:rPr>
              <a:t>Do a project </a:t>
            </a:r>
            <a:r>
              <a:rPr lang="en-US" sz="2400" b="1" i="1" dirty="0" smtClean="0">
                <a:latin typeface="Avenir Next Regular"/>
                <a:cs typeface="Avenir Next Regular"/>
              </a:rPr>
              <a:t>“Long running” </a:t>
            </a:r>
            <a:r>
              <a:rPr lang="en-US" dirty="0" smtClean="0">
                <a:latin typeface="Avenir Next Regular"/>
                <a:cs typeface="Avenir Next Regular"/>
              </a:rPr>
              <a:t>branch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Continue that </a:t>
            </a:r>
            <a:r>
              <a:rPr lang="en-US" b="1" dirty="0" smtClean="0">
                <a:latin typeface="Avenir Next Regular"/>
                <a:cs typeface="Avenir Next Regular"/>
              </a:rPr>
              <a:t>ugly</a:t>
            </a:r>
            <a:r>
              <a:rPr lang="en-US" dirty="0" smtClean="0">
                <a:latin typeface="Avenir Next Regular"/>
                <a:cs typeface="Avenir Next Regular"/>
              </a:rPr>
              <a:t> coding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Pray to be the </a:t>
            </a:r>
            <a:r>
              <a:rPr lang="en-US" b="1" dirty="0" smtClean="0">
                <a:latin typeface="Avenir Next Regular"/>
                <a:cs typeface="Avenir Next Regular"/>
              </a:rPr>
              <a:t>first</a:t>
            </a:r>
            <a:r>
              <a:rPr lang="en-US" dirty="0" smtClean="0">
                <a:latin typeface="Avenir Next Regular"/>
                <a:cs typeface="Avenir Next Regular"/>
              </a:rPr>
              <a:t> to merge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Deploy </a:t>
            </a:r>
            <a:r>
              <a:rPr lang="en-US" b="1" dirty="0" smtClean="0">
                <a:latin typeface="Avenir Next Regular"/>
                <a:cs typeface="Avenir Next Regular"/>
              </a:rPr>
              <a:t>monthly</a:t>
            </a:r>
            <a:r>
              <a:rPr lang="en-US" dirty="0" smtClean="0">
                <a:latin typeface="Avenir Next Regular"/>
                <a:cs typeface="Avenir Next Regular"/>
              </a:rPr>
              <a:t> to avoid conflicts</a:t>
            </a:r>
          </a:p>
          <a:p>
            <a:r>
              <a:rPr lang="en-US" b="1" dirty="0" smtClean="0">
                <a:latin typeface="Avenir Next Regular"/>
                <a:cs typeface="Avenir Next Regular"/>
              </a:rPr>
              <a:t>Iterate</a:t>
            </a:r>
            <a:r>
              <a:rPr lang="en-US" dirty="0" smtClean="0">
                <a:latin typeface="Avenir Next Regular"/>
                <a:cs typeface="Avenir Next Regular"/>
              </a:rPr>
              <a:t> for X years (average 5?)</a:t>
            </a:r>
          </a:p>
          <a:p>
            <a:r>
              <a:rPr lang="en-US" b="1" dirty="0" smtClean="0">
                <a:latin typeface="Avenir Next Regular"/>
                <a:cs typeface="Avenir Next Regular"/>
              </a:rPr>
              <a:t>Big bang </a:t>
            </a:r>
            <a:r>
              <a:rPr lang="en-US" dirty="0" smtClean="0">
                <a:latin typeface="Avenir Next Regular"/>
                <a:cs typeface="Avenir Next Regular"/>
              </a:rPr>
              <a:t>the project and create a new VCS root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144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Sounds good ?</a:t>
            </a:r>
            <a:endParaRPr lang="en-US" dirty="0"/>
          </a:p>
        </p:txBody>
      </p:sp>
      <p:pic>
        <p:nvPicPr>
          <p:cNvPr id="4" name="Picture 3" descr="grim-rep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67" y="2045369"/>
            <a:ext cx="3569370" cy="35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1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43200" y="476229"/>
            <a:ext cx="5943600" cy="708238"/>
          </a:xfrm>
        </p:spPr>
        <p:txBody>
          <a:bodyPr/>
          <a:lstStyle/>
          <a:p>
            <a:pPr algn="r"/>
            <a:r>
              <a:rPr lang="en-US" dirty="0" smtClean="0"/>
              <a:t>Should I care 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4" name="Picture 3" descr="inspecto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" y="262334"/>
            <a:ext cx="3108158" cy="31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2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>
                <a:latin typeface="Avenir Next Regular"/>
                <a:cs typeface="Avenir Next Regular"/>
              </a:rPr>
              <a:t>Your </a:t>
            </a:r>
            <a:r>
              <a:rPr lang="en-US" b="1" dirty="0" smtClean="0">
                <a:latin typeface="Avenir Next Regular"/>
                <a:cs typeface="Avenir Next Regular"/>
              </a:rPr>
              <a:t>code</a:t>
            </a:r>
            <a:r>
              <a:rPr lang="en-US" dirty="0" smtClean="0">
                <a:latin typeface="Avenir Next Regular"/>
                <a:cs typeface="Avenir Next Regular"/>
              </a:rPr>
              <a:t> and your </a:t>
            </a:r>
            <a:r>
              <a:rPr lang="en-US" b="1" dirty="0" smtClean="0">
                <a:latin typeface="Avenir Next Regular"/>
                <a:cs typeface="Avenir Next Regular"/>
              </a:rPr>
              <a:t>VCS</a:t>
            </a:r>
            <a:r>
              <a:rPr lang="en-US" dirty="0" smtClean="0">
                <a:latin typeface="Avenir Next Regular"/>
                <a:cs typeface="Avenir Next Regular"/>
              </a:rPr>
              <a:t> are your only valid </a:t>
            </a:r>
            <a:r>
              <a:rPr lang="en-US" b="1" dirty="0" smtClean="0">
                <a:latin typeface="Avenir Next Regular"/>
                <a:cs typeface="Avenir Next Regular"/>
              </a:rPr>
              <a:t>documentation</a:t>
            </a:r>
          </a:p>
          <a:p>
            <a:endParaRPr lang="en-US" b="1" dirty="0" smtClean="0">
              <a:latin typeface="Avenir Next Regular"/>
              <a:cs typeface="Avenir Next Regular"/>
            </a:endParaRPr>
          </a:p>
          <a:p>
            <a:r>
              <a:rPr lang="en-US" dirty="0" smtClean="0">
                <a:latin typeface="Avenir Next Regular"/>
                <a:cs typeface="Avenir Next Regular"/>
              </a:rPr>
              <a:t>Your code is </a:t>
            </a:r>
            <a:r>
              <a:rPr lang="en-US" b="1" dirty="0" smtClean="0">
                <a:latin typeface="Avenir Next Regular"/>
                <a:cs typeface="Avenir Next Regular"/>
              </a:rPr>
              <a:t>living </a:t>
            </a:r>
            <a:r>
              <a:rPr lang="en-US" dirty="0" smtClean="0">
                <a:latin typeface="Avenir Next Regular"/>
                <a:cs typeface="Avenir Next Regular"/>
              </a:rPr>
              <a:t>and your VCS is the open book of that </a:t>
            </a:r>
            <a:r>
              <a:rPr lang="en-US" b="1" dirty="0" smtClean="0">
                <a:latin typeface="Avenir Next Regular"/>
                <a:cs typeface="Avenir Next Regular"/>
              </a:rPr>
              <a:t>History</a:t>
            </a:r>
            <a:endParaRPr lang="en-US" b="1" dirty="0">
              <a:latin typeface="Avenir Next Regular"/>
              <a:cs typeface="Avenir Next Regular"/>
            </a:endParaRPr>
          </a:p>
        </p:txBody>
      </p:sp>
      <p:pic>
        <p:nvPicPr>
          <p:cNvPr id="4" name="Picture 3" descr="mummytoca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46" y="4852736"/>
            <a:ext cx="1751263" cy="175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1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43200" y="476229"/>
            <a:ext cx="5839326" cy="708238"/>
          </a:xfrm>
        </p:spPr>
        <p:txBody>
          <a:bodyPr/>
          <a:lstStyle/>
          <a:p>
            <a:pPr algn="r"/>
            <a:r>
              <a:rPr lang="en-US" dirty="0" smtClean="0"/>
              <a:t>Keep calm and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Rules</a:t>
            </a:r>
            <a:endParaRPr lang="en-US" dirty="0"/>
          </a:p>
        </p:txBody>
      </p:sp>
      <p:pic>
        <p:nvPicPr>
          <p:cNvPr id="4" name="Picture 3" descr="barackto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1" y="2700421"/>
            <a:ext cx="2981158" cy="29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t.net template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alt.net template black.potx</Template>
  <TotalTime>1426</TotalTime>
  <Words>972</Words>
  <Application>Microsoft Macintosh PowerPoint</Application>
  <PresentationFormat>On-screen Show (4:3)</PresentationFormat>
  <Paragraphs>216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alt.net template black</vt:lpstr>
      <vt:lpstr>My Git WorkFlow</vt:lpstr>
      <vt:lpstr>How code lives</vt:lpstr>
      <vt:lpstr>PowerPoint Presentation</vt:lpstr>
      <vt:lpstr>How people code</vt:lpstr>
      <vt:lpstr>PowerPoint Presentation</vt:lpstr>
      <vt:lpstr>PowerPoint Presentation</vt:lpstr>
      <vt:lpstr>Source Code</vt:lpstr>
      <vt:lpstr>PowerPoint Presentation</vt:lpstr>
      <vt:lpstr>Rules</vt:lpstr>
      <vt:lpstr>PowerPoint Presentation</vt:lpstr>
      <vt:lpstr>git branch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fork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workflow style</vt:lpstr>
      <vt:lpstr>Want to be a Ninja?</vt:lpstr>
      <vt:lpstr>Keep</vt:lpstr>
    </vt:vector>
  </TitlesOfParts>
  <Manager/>
  <Company>ArtOfNet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Git Workflow</dc:title>
  <dc:subject>Git, Practices, Source, Code</dc:subject>
  <dc:creator>Rui Carvalho</dc:creator>
  <cp:keywords/>
  <dc:description/>
  <cp:lastModifiedBy>Rui Carvalho</cp:lastModifiedBy>
  <cp:revision>30</cp:revision>
  <cp:lastPrinted>2013-11-21T00:01:40Z</cp:lastPrinted>
  <dcterms:created xsi:type="dcterms:W3CDTF">2013-11-20T18:19:31Z</dcterms:created>
  <dcterms:modified xsi:type="dcterms:W3CDTF">2013-12-21T07:09:18Z</dcterms:modified>
  <cp:category/>
</cp:coreProperties>
</file>