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459" r:id="rId3"/>
    <p:sldId id="458" r:id="rId4"/>
    <p:sldId id="271" r:id="rId5"/>
    <p:sldId id="404" r:id="rId6"/>
    <p:sldId id="401" r:id="rId7"/>
    <p:sldId id="486" r:id="rId8"/>
    <p:sldId id="415" r:id="rId9"/>
    <p:sldId id="461" r:id="rId10"/>
    <p:sldId id="462" r:id="rId11"/>
    <p:sldId id="487" r:id="rId12"/>
    <p:sldId id="417" r:id="rId13"/>
    <p:sldId id="455" r:id="rId14"/>
    <p:sldId id="456" r:id="rId15"/>
    <p:sldId id="457" r:id="rId16"/>
    <p:sldId id="418" r:id="rId17"/>
    <p:sldId id="439" r:id="rId18"/>
    <p:sldId id="440" r:id="rId19"/>
    <p:sldId id="441" r:id="rId20"/>
    <p:sldId id="442" r:id="rId21"/>
    <p:sldId id="443" r:id="rId22"/>
    <p:sldId id="488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1E8CF"/>
    <a:srgbClr val="FFA737"/>
    <a:srgbClr val="3ADA2F"/>
    <a:srgbClr val="D96E70"/>
    <a:srgbClr val="F0E3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086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DF73F-E04C-0F4A-8220-BCCB5F62234B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98AE3-E038-F049-87F8-D1522AF70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8AE3-E038-F049-87F8-D1522AF707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component </a:t>
            </a:r>
            <a:r>
              <a:rPr lang="en-US" baseline="0" dirty="0" err="1" smtClean="0"/>
              <a:t>clases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object model, as a UML class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8AE3-E038-F049-87F8-D1522AF707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conflicts</a:t>
            </a:r>
            <a:r>
              <a:rPr lang="en-US" baseline="0" dirty="0" smtClean="0"/>
              <a:t> is hard work.  It is a good practice to try to avoid doing it at merge time, by rebasing frequently during branch development.  When you discover a conflict, it is probably better back out of the merge, rebase</a:t>
            </a:r>
            <a:r>
              <a:rPr lang="en-US" baseline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8AE3-E038-F049-87F8-D1522AF7070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xcess.org/article/2008/07/ogre-git-tutoria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5" Type="http://schemas.openxmlformats.org/officeDocument/2006/relationships/hyperlink" Target="http://edgyu.excess.org/git-tutorial/2008-07-09/intro-to-git.pdf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3" Type="http://schemas.openxmlformats.org/officeDocument/2006/relationships/hyperlink" Target="http://nvie.com/wp-content/uploads/2009/12/Screen-shot-2009-12-24-at-11.32.03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utsl.gen.nz/talks/git-svn/git-model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3366FF"/>
                </a:solidFill>
              </a:rPr>
              <a:t>Git</a:t>
            </a:r>
            <a:r>
              <a:rPr lang="en-US" dirty="0" smtClean="0">
                <a:solidFill>
                  <a:srgbClr val="3366FF"/>
                </a:solidFill>
              </a:rPr>
              <a:t> : Part3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3366FF"/>
                </a:solidFill>
              </a:rPr>
              <a:t>Branch Management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These slides were largely cut-and-pasted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http://excess.org/article/2008/07/ogre-git-tutorial/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, with some additions from other sources. I have deleted a lot from the cited tutorial, and recommend that you listen to the entire tutorial on line, if you can.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see them: 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branch –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r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7F7F7F"/>
                </a:solidFill>
              </a:rPr>
              <a:t>  origin/HEAD -&gt; origin/master</a:t>
            </a:r>
          </a:p>
          <a:p>
            <a:pPr lvl="1">
              <a:buNone/>
            </a:pPr>
            <a:r>
              <a:rPr lang="en-US" dirty="0" smtClean="0">
                <a:solidFill>
                  <a:srgbClr val="7F7F7F"/>
                </a:solidFill>
              </a:rPr>
              <a:t>  origin/master</a:t>
            </a:r>
          </a:p>
          <a:p>
            <a:pPr lvl="1">
              <a:buNone/>
            </a:pPr>
            <a:r>
              <a:rPr lang="en-US" dirty="0" smtClean="0">
                <a:solidFill>
                  <a:srgbClr val="7F7F7F"/>
                </a:solidFill>
              </a:rPr>
              <a:t>  origin/update</a:t>
            </a:r>
          </a:p>
          <a:p>
            <a:pPr>
              <a:buNone/>
            </a:pPr>
            <a:r>
              <a:rPr lang="en-US" dirty="0" smtClean="0"/>
              <a:t>Or look at files in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/refs/remotes/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alternate universes collide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merge &lt;branch&gt; …</a:t>
            </a:r>
          </a:p>
          <a:p>
            <a:r>
              <a:rPr lang="en-US" dirty="0" smtClean="0"/>
              <a:t>joins branches</a:t>
            </a:r>
          </a:p>
          <a:p>
            <a:r>
              <a:rPr lang="en-US" dirty="0" smtClean="0"/>
              <a:t>creates commit with 2+ parents</a:t>
            </a:r>
          </a:p>
          <a:p>
            <a:r>
              <a:rPr lang="en-US" dirty="0" smtClean="0"/>
              <a:t>can cause </a:t>
            </a:r>
            <a:r>
              <a:rPr lang="en-US" u="sng" dirty="0" smtClean="0">
                <a:solidFill>
                  <a:srgbClr val="FF0000"/>
                </a:solidFill>
              </a:rPr>
              <a:t>conflicts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requiring user intervention</a:t>
            </a:r>
          </a:p>
        </p:txBody>
      </p:sp>
      <p:sp>
        <p:nvSpPr>
          <p:cNvPr id="4" name="Snip Same Side Corner Rectangle 3"/>
          <p:cNvSpPr/>
          <p:nvPr/>
        </p:nvSpPr>
        <p:spPr>
          <a:xfrm rot="10800000">
            <a:off x="5975409" y="502725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Same Side Corner Rectangle 4"/>
          <p:cNvSpPr/>
          <p:nvPr/>
        </p:nvSpPr>
        <p:spPr>
          <a:xfrm rot="10800000">
            <a:off x="7383335" y="502727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9293" y="1375758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3016" y="2155877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266072" y="1118828"/>
            <a:ext cx="512273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7036116" y="1281919"/>
            <a:ext cx="361640" cy="13862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rot="5400000">
            <a:off x="7653938" y="1119621"/>
            <a:ext cx="512273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63017" y="1375759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7" idx="0"/>
          </p:cNvCxnSpPr>
          <p:nvPr/>
        </p:nvCxnSpPr>
        <p:spPr>
          <a:xfrm rot="5400000">
            <a:off x="6342979" y="1975057"/>
            <a:ext cx="361639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nip Same Side Corner Rectangle 28"/>
          <p:cNvSpPr/>
          <p:nvPr/>
        </p:nvSpPr>
        <p:spPr>
          <a:xfrm rot="10800000">
            <a:off x="6680163" y="3124950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nip Same Side Corner Rectangle 29"/>
          <p:cNvSpPr/>
          <p:nvPr/>
        </p:nvSpPr>
        <p:spPr>
          <a:xfrm rot="10800000">
            <a:off x="7744115" y="3125746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6909" y="5137598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60632" y="5917717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6519032" y="4625326"/>
            <a:ext cx="687871" cy="5122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 rot="5400000">
            <a:off x="7033732" y="5043759"/>
            <a:ext cx="361640" cy="13862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7206903" y="4625328"/>
            <a:ext cx="700787" cy="5122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60633" y="5137599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2"/>
            <a:endCxn id="32" idx="0"/>
          </p:cNvCxnSpPr>
          <p:nvPr/>
        </p:nvCxnSpPr>
        <p:spPr>
          <a:xfrm rot="5400000">
            <a:off x="6340595" y="5736897"/>
            <a:ext cx="361639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845328" y="4206846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6846336" y="3846278"/>
            <a:ext cx="721135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0"/>
          </p:cNvCxnSpPr>
          <p:nvPr/>
        </p:nvCxnSpPr>
        <p:spPr>
          <a:xfrm rot="5400000">
            <a:off x="7372677" y="3319142"/>
            <a:ext cx="721137" cy="10542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5775" y="5493099"/>
            <a:ext cx="517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3600" dirty="0" smtClean="0">
                <a:solidFill>
                  <a:srgbClr val="3366FF"/>
                </a:solidFill>
                <a:latin typeface="Courier"/>
                <a:cs typeface="Courier"/>
              </a:rPr>
              <a:t> merge new HEAD</a:t>
            </a:r>
            <a:endParaRPr lang="en-US" sz="36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64" y="4571510"/>
            <a:ext cx="357187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189" y="1143000"/>
            <a:ext cx="3600450" cy="1838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521" y="3324141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git</a:t>
            </a:r>
            <a:r>
              <a:rPr lang="en-US" sz="2800" dirty="0" smtClean="0">
                <a:latin typeface="Courier"/>
                <a:cs typeface="Courier"/>
              </a:rPr>
              <a:t> checkout –</a:t>
            </a:r>
            <a:r>
              <a:rPr lang="en-US" sz="2800" dirty="0" err="1" smtClean="0">
                <a:latin typeface="Courier"/>
                <a:cs typeface="Courier"/>
              </a:rPr>
              <a:t>b</a:t>
            </a:r>
            <a:r>
              <a:rPr lang="en-US" sz="2800" dirty="0" smtClean="0">
                <a:latin typeface="Courier"/>
                <a:cs typeface="Courier"/>
              </a:rPr>
              <a:t> three two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521" y="4571510"/>
            <a:ext cx="452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ourier"/>
                <a:cs typeface="Courier"/>
              </a:rPr>
              <a:t>“checkout –</a:t>
            </a:r>
            <a:r>
              <a:rPr lang="en-US" sz="2400" dirty="0" err="1" smtClean="0">
                <a:solidFill>
                  <a:srgbClr val="3366FF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solidFill>
                  <a:srgbClr val="3366FF"/>
                </a:solidFill>
                <a:latin typeface="Courier"/>
                <a:cs typeface="Courier"/>
              </a:rPr>
              <a:t>”</a:t>
            </a:r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 creates a new branch and checks it out</a:t>
            </a:r>
            <a:endParaRPr lang="en-US" sz="24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08" y="3912278"/>
            <a:ext cx="3648075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0" y="1666220"/>
            <a:ext cx="357187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6668" y="4353232"/>
            <a:ext cx="298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merge one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20" y="881390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checkout –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three two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3860" y="2740675"/>
            <a:ext cx="1667830" cy="983079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60" y="2740675"/>
            <a:ext cx="4244340" cy="402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675"/>
            <a:ext cx="421386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910" y="4656933"/>
            <a:ext cx="4063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checkout three</a:t>
            </a:r>
          </a:p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merge one two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3860" y="2740675"/>
            <a:ext cx="1667830" cy="983079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4" y="1375758"/>
            <a:ext cx="5402761" cy="39554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Current head of the branch to which you are merging is an ancestor of the branch you are merging to it.</a:t>
            </a:r>
          </a:p>
          <a:p>
            <a:r>
              <a:rPr lang="en-US" dirty="0" smtClean="0"/>
              <a:t>The branch head is just moved to the newer commit.</a:t>
            </a:r>
          </a:p>
          <a:p>
            <a:r>
              <a:rPr lang="en-US" dirty="0" smtClean="0"/>
              <a:t>No merge commit object is created</a:t>
            </a:r>
            <a:br>
              <a:rPr lang="en-US" dirty="0" smtClean="0"/>
            </a:br>
            <a:r>
              <a:rPr lang="en-US" dirty="0" smtClean="0"/>
              <a:t>unless “-- no-ff” is specified</a:t>
            </a:r>
            <a:endParaRPr lang="en-US" dirty="0"/>
          </a:p>
        </p:txBody>
      </p:sp>
      <p:sp>
        <p:nvSpPr>
          <p:cNvPr id="4" name="Snip Same Side Corner Rectangle 3"/>
          <p:cNvSpPr/>
          <p:nvPr/>
        </p:nvSpPr>
        <p:spPr>
          <a:xfrm rot="10800000">
            <a:off x="5997063" y="1143000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Same Side Corner Rectangle 4"/>
          <p:cNvSpPr/>
          <p:nvPr/>
        </p:nvSpPr>
        <p:spPr>
          <a:xfrm rot="10800000">
            <a:off x="7217376" y="502727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4984" y="1167312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3018" y="2706471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11" idx="0"/>
          </p:cNvCxnSpPr>
          <p:nvPr/>
        </p:nvCxnSpPr>
        <p:spPr>
          <a:xfrm rot="5400000">
            <a:off x="6273943" y="1753618"/>
            <a:ext cx="499718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rot="5400000">
            <a:off x="6935941" y="1173653"/>
            <a:ext cx="417686" cy="124196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rot="16200000" flipH="1">
            <a:off x="7603027" y="1004573"/>
            <a:ext cx="303827" cy="216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63020" y="2003477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rot="5400000">
            <a:off x="6381543" y="2564212"/>
            <a:ext cx="284515" cy="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Same Side Corner Rectangle 34"/>
          <p:cNvSpPr/>
          <p:nvPr/>
        </p:nvSpPr>
        <p:spPr>
          <a:xfrm rot="10800000">
            <a:off x="6163018" y="3611667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10800000">
            <a:off x="7383338" y="3611667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70946" y="4276252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28980" y="5815411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3"/>
            <a:endCxn id="37" idx="0"/>
          </p:cNvCxnSpPr>
          <p:nvPr/>
        </p:nvCxnSpPr>
        <p:spPr>
          <a:xfrm rot="16200000" flipH="1">
            <a:off x="7158829" y="3503354"/>
            <a:ext cx="303826" cy="12419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</p:cNvCxnSpPr>
          <p:nvPr/>
        </p:nvCxnSpPr>
        <p:spPr>
          <a:xfrm rot="5400000">
            <a:off x="7101903" y="4282593"/>
            <a:ext cx="417686" cy="124196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7" idx="0"/>
          </p:cNvCxnSpPr>
          <p:nvPr/>
        </p:nvCxnSpPr>
        <p:spPr>
          <a:xfrm rot="16200000" flipH="1">
            <a:off x="7768989" y="4113513"/>
            <a:ext cx="303827" cy="216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328982" y="5112417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38" idx="0"/>
          </p:cNvCxnSpPr>
          <p:nvPr/>
        </p:nvCxnSpPr>
        <p:spPr>
          <a:xfrm rot="5400000">
            <a:off x="6547505" y="5673152"/>
            <a:ext cx="284515" cy="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5775" y="5493099"/>
            <a:ext cx="517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3600" dirty="0" smtClean="0">
                <a:solidFill>
                  <a:srgbClr val="3366FF"/>
                </a:solidFill>
                <a:latin typeface="Courier"/>
                <a:cs typeface="Courier"/>
              </a:rPr>
              <a:t> merge new HEAD</a:t>
            </a:r>
            <a:endParaRPr lang="en-US" sz="36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 rot="10800000">
            <a:off x="5975409" y="502725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Same Side Corner Rectangle 4"/>
          <p:cNvSpPr/>
          <p:nvPr/>
        </p:nvSpPr>
        <p:spPr>
          <a:xfrm rot="10800000">
            <a:off x="7383335" y="502727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9293" y="1375758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3016" y="2155877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266072" y="1118828"/>
            <a:ext cx="512273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7036116" y="1281919"/>
            <a:ext cx="361640" cy="13862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rot="5400000">
            <a:off x="7653938" y="1119621"/>
            <a:ext cx="512273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63017" y="1375759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rot="5400000">
            <a:off x="6342979" y="1975057"/>
            <a:ext cx="361639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nip Same Side Corner Rectangle 12"/>
          <p:cNvSpPr/>
          <p:nvPr/>
        </p:nvSpPr>
        <p:spPr>
          <a:xfrm rot="10800000">
            <a:off x="6680163" y="3124950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 rot="10800000">
            <a:off x="7744115" y="3125746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6909" y="5137598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0632" y="5917717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6519032" y="4625326"/>
            <a:ext cx="687871" cy="5122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rot="5400000">
            <a:off x="7033732" y="5043759"/>
            <a:ext cx="361640" cy="13862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7206903" y="4625328"/>
            <a:ext cx="700787" cy="5122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60633" y="5137599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6" idx="0"/>
          </p:cNvCxnSpPr>
          <p:nvPr/>
        </p:nvCxnSpPr>
        <p:spPr>
          <a:xfrm rot="5400000">
            <a:off x="6340595" y="5736897"/>
            <a:ext cx="361639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45328" y="4206846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846336" y="3846278"/>
            <a:ext cx="721135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0"/>
          </p:cNvCxnSpPr>
          <p:nvPr/>
        </p:nvCxnSpPr>
        <p:spPr>
          <a:xfrm rot="5400000">
            <a:off x="7372677" y="3319142"/>
            <a:ext cx="721137" cy="10542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4" y="1375758"/>
            <a:ext cx="5778845" cy="475040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fast-forward</a:t>
            </a:r>
          </a:p>
          <a:p>
            <a:r>
              <a:rPr lang="en-US" dirty="0" smtClean="0"/>
              <a:t>New commit object must be created for new head</a:t>
            </a:r>
          </a:p>
          <a:p>
            <a:r>
              <a:rPr lang="en-US" dirty="0" smtClean="0"/>
              <a:t>2 cases:</a:t>
            </a:r>
          </a:p>
          <a:p>
            <a:pPr lvl="1"/>
            <a:r>
              <a:rPr lang="en-US" dirty="0" smtClean="0"/>
              <a:t>No overlapping changes are detected</a:t>
            </a:r>
          </a:p>
          <a:p>
            <a:pPr lvl="2"/>
            <a:r>
              <a:rPr lang="en-US" dirty="0" smtClean="0"/>
              <a:t>Merge proceeds normally</a:t>
            </a:r>
          </a:p>
          <a:p>
            <a:pPr lvl="1"/>
            <a:r>
              <a:rPr lang="en-US" dirty="0" smtClean="0"/>
              <a:t>Overlapping changes are detected</a:t>
            </a:r>
            <a:br>
              <a:rPr lang="en-US" dirty="0" smtClean="0"/>
            </a:br>
            <a:r>
              <a:rPr lang="en-US" sz="2800" dirty="0" smtClean="0">
                <a:solidFill>
                  <a:srgbClr val="3366FF"/>
                </a:solidFill>
              </a:rPr>
              <a:t>Manual intervention is required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Beware of false security!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because there are no overlapping changes does not mean the changes are semantically compatible.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It only means they do not modify the same region of the same file.</a:t>
            </a:r>
          </a:p>
          <a:p>
            <a:r>
              <a:rPr lang="en-US" dirty="0" smtClean="0"/>
              <a:t>So, unless the merge is a fast-forward, there is a good chance that your merge will break the software.</a:t>
            </a:r>
          </a:p>
          <a:p>
            <a:r>
              <a:rPr lang="en-US" dirty="0" smtClean="0"/>
              <a:t>This is the reason for following a discipline that forces all merges to be fast-forward.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with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HEAD pointer is unchanged</a:t>
            </a:r>
          </a:p>
          <a:p>
            <a:r>
              <a:rPr lang="en-US" dirty="0" smtClean="0"/>
              <a:t>MERGE_HEAD points to the other branch head</a:t>
            </a:r>
          </a:p>
          <a:p>
            <a:r>
              <a:rPr lang="en-US" dirty="0" smtClean="0"/>
              <a:t>Files that merged cleanly are updated in the index file and working tree</a:t>
            </a:r>
          </a:p>
          <a:p>
            <a:r>
              <a:rPr lang="en-US" dirty="0" smtClean="0"/>
              <a:t>3 versions recorded for conflicting files:</a:t>
            </a:r>
          </a:p>
          <a:p>
            <a:pPr lvl="1"/>
            <a:r>
              <a:rPr lang="en-US" dirty="0" smtClean="0"/>
              <a:t>Stage 1: common ancestor version</a:t>
            </a:r>
          </a:p>
          <a:p>
            <a:pPr lvl="1"/>
            <a:r>
              <a:rPr lang="en-US" dirty="0" smtClean="0"/>
              <a:t>Stage 2: MERGE_HEAD version</a:t>
            </a:r>
          </a:p>
          <a:p>
            <a:pPr lvl="1"/>
            <a:r>
              <a:rPr lang="en-US" dirty="0" smtClean="0"/>
              <a:t>Working tree: marked-up files (with &lt;&lt;&lt; === &gt;&gt;&gt;)</a:t>
            </a:r>
          </a:p>
          <a:p>
            <a:r>
              <a:rPr lang="en-US" dirty="0" smtClean="0"/>
              <a:t>No other changes are made</a:t>
            </a:r>
          </a:p>
          <a:p>
            <a:r>
              <a:rPr lang="en-US" dirty="0" smtClean="0"/>
              <a:t>You can start over with 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reset --merge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Branch creation</a:t>
            </a:r>
          </a:p>
          <a:p>
            <a:r>
              <a:rPr lang="en-US" dirty="0" smtClean="0"/>
              <a:t>Merging</a:t>
            </a:r>
          </a:p>
          <a:p>
            <a:r>
              <a:rPr lang="en-US" dirty="0" smtClean="0"/>
              <a:t>Rebasing</a:t>
            </a:r>
          </a:p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merge marks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600" dirty="0" smtClean="0">
                <a:latin typeface="Courier"/>
                <a:cs typeface="Courier"/>
              </a:rPr>
              <a:t>Here are lines that are either unchanged from the common ancestor, or cleanly resolved because only one side changed.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&lt;&lt;&lt;&lt;&lt;&lt;&lt; </a:t>
            </a:r>
            <a:r>
              <a:rPr lang="en-US" sz="1600" dirty="0" err="1" smtClean="0">
                <a:latin typeface="Courier"/>
                <a:cs typeface="Courier"/>
              </a:rPr>
              <a:t>yours:sample.txt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Conflict resolution is hard; let's go shopping. 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======= 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Git</a:t>
            </a:r>
            <a:r>
              <a:rPr lang="en-US" sz="1600" dirty="0" smtClean="0">
                <a:latin typeface="Courier"/>
                <a:cs typeface="Courier"/>
              </a:rPr>
              <a:t> makes conflict resolution easy. 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&gt;&gt;&gt;&gt;&gt;&gt;&gt; </a:t>
            </a:r>
            <a:r>
              <a:rPr lang="en-US" sz="1600" dirty="0" err="1" smtClean="0">
                <a:latin typeface="Courier"/>
                <a:cs typeface="Courier"/>
              </a:rPr>
              <a:t>theirs:sample.txt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And here is another line that is cleanly resolved or unmodified.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86" y="4217894"/>
            <a:ext cx="822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There is an alternate, 3-way, output option that also shows the common ancestor text.</a:t>
            </a:r>
            <a:endParaRPr lang="en-US" sz="24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two choices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 not to merge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-reset --hard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rgbClr val="D96E70"/>
                </a:solidFill>
              </a:rPr>
              <a:t>Resolve the conflicts</a:t>
            </a:r>
          </a:p>
          <a:p>
            <a:r>
              <a:rPr lang="en-US" dirty="0" smtClean="0">
                <a:solidFill>
                  <a:srgbClr val="D96E70"/>
                </a:solidFill>
              </a:rPr>
              <a:t>Resolution tools</a:t>
            </a:r>
          </a:p>
          <a:p>
            <a:pPr lvl="1"/>
            <a:r>
              <a:rPr lang="en-US" dirty="0" smtClean="0">
                <a:solidFill>
                  <a:srgbClr val="D96E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</a:t>
            </a:r>
            <a:r>
              <a:rPr lang="en-US" dirty="0" err="1" smtClean="0">
                <a:solidFill>
                  <a:srgbClr val="D96E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mergetool</a:t>
            </a:r>
            <a:r>
              <a:rPr lang="en-US" dirty="0" smtClean="0">
                <a:solidFill>
                  <a:srgbClr val="D96E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 smtClean="0">
                <a:solidFill>
                  <a:srgbClr val="D96E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 smtClean="0">
                <a:solidFill>
                  <a:srgbClr val="D96E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D96E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mergetool</a:t>
            </a:r>
            <a:endParaRPr lang="en-US" dirty="0" smtClean="0">
              <a:solidFill>
                <a:srgbClr val="D96E7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4">
              <a:buNone/>
            </a:pPr>
            <a:r>
              <a:rPr lang="en-US" dirty="0" smtClean="0">
                <a:solidFill>
                  <a:srgbClr val="D96E70"/>
                </a:solidFill>
              </a:rPr>
              <a:t>kdiff3,tkdiff, meld, </a:t>
            </a:r>
            <a:r>
              <a:rPr lang="en-US" dirty="0" err="1" smtClean="0">
                <a:solidFill>
                  <a:srgbClr val="D96E70"/>
                </a:solidFill>
              </a:rPr>
              <a:t>xxdiff</a:t>
            </a:r>
            <a:r>
              <a:rPr lang="en-US" dirty="0" smtClean="0">
                <a:solidFill>
                  <a:srgbClr val="D96E70"/>
                </a:solidFill>
              </a:rPr>
              <a:t>, emerge, </a:t>
            </a:r>
            <a:r>
              <a:rPr lang="en-US" dirty="0" err="1" smtClean="0">
                <a:solidFill>
                  <a:srgbClr val="D96E70"/>
                </a:solidFill>
              </a:rPr>
              <a:t>vimdiff</a:t>
            </a:r>
            <a:r>
              <a:rPr lang="en-US" dirty="0" smtClean="0">
                <a:solidFill>
                  <a:srgbClr val="D96E70"/>
                </a:solidFill>
              </a:rPr>
              <a:t>, </a:t>
            </a:r>
            <a:r>
              <a:rPr lang="en-US" dirty="0" err="1" smtClean="0">
                <a:solidFill>
                  <a:srgbClr val="D96E70"/>
                </a:solidFill>
              </a:rPr>
              <a:t>gvimdiff</a:t>
            </a:r>
            <a:r>
              <a:rPr lang="en-US" dirty="0" smtClean="0">
                <a:solidFill>
                  <a:srgbClr val="D96E70"/>
                </a:solidFill>
              </a:rPr>
              <a:t>, </a:t>
            </a:r>
            <a:r>
              <a:rPr lang="en-US" dirty="0" err="1" smtClean="0">
                <a:solidFill>
                  <a:srgbClr val="D96E70"/>
                </a:solidFill>
              </a:rPr>
              <a:t>ecmerge</a:t>
            </a:r>
            <a:r>
              <a:rPr lang="en-US" dirty="0" smtClean="0">
                <a:solidFill>
                  <a:srgbClr val="D96E70"/>
                </a:solidFill>
              </a:rPr>
              <a:t>, diffuse, </a:t>
            </a:r>
            <a:r>
              <a:rPr lang="en-US" dirty="0" err="1" smtClean="0">
                <a:solidFill>
                  <a:srgbClr val="D96E70"/>
                </a:solidFill>
              </a:rPr>
              <a:t>tortoisemerge</a:t>
            </a:r>
            <a:r>
              <a:rPr lang="en-US" dirty="0" smtClean="0">
                <a:solidFill>
                  <a:srgbClr val="D96E70"/>
                </a:solidFill>
              </a:rPr>
              <a:t>, </a:t>
            </a:r>
            <a:r>
              <a:rPr lang="en-US" dirty="0" err="1" smtClean="0">
                <a:solidFill>
                  <a:srgbClr val="D96E70"/>
                </a:solidFill>
              </a:rPr>
              <a:t>opendiff</a:t>
            </a:r>
            <a:r>
              <a:rPr lang="en-US" dirty="0" smtClean="0">
                <a:solidFill>
                  <a:srgbClr val="D96E70"/>
                </a:solidFill>
              </a:rPr>
              <a:t>, p4merge, </a:t>
            </a:r>
            <a:r>
              <a:rPr lang="en-US" dirty="0" err="1" smtClean="0">
                <a:solidFill>
                  <a:srgbClr val="D96E70"/>
                </a:solidFill>
              </a:rPr>
              <a:t>araxis</a:t>
            </a:r>
            <a:endParaRPr lang="en-US" dirty="0" smtClean="0">
              <a:solidFill>
                <a:srgbClr val="D96E70"/>
              </a:solidFill>
            </a:endParaRPr>
          </a:p>
          <a:p>
            <a:pPr lvl="1"/>
            <a:r>
              <a:rPr lang="en-US" dirty="0" smtClean="0">
                <a:solidFill>
                  <a:srgbClr val="D96E70"/>
                </a:solidFill>
              </a:rPr>
              <a:t>Look at the </a:t>
            </a:r>
            <a:r>
              <a:rPr lang="en-US" dirty="0" err="1" smtClean="0">
                <a:solidFill>
                  <a:srgbClr val="D96E70"/>
                </a:solidFill>
              </a:rPr>
              <a:t>diffs</a:t>
            </a:r>
            <a:r>
              <a:rPr lang="en-US" dirty="0" smtClean="0">
                <a:solidFill>
                  <a:srgbClr val="D96E70"/>
                </a:solidFill>
              </a:rPr>
              <a:t>, and edit: </a:t>
            </a:r>
            <a:r>
              <a:rPr lang="en-US" dirty="0" err="1" smtClean="0">
                <a:solidFill>
                  <a:srgbClr val="D96E70"/>
                </a:solidFill>
              </a:rPr>
              <a:t>git</a:t>
            </a:r>
            <a:r>
              <a:rPr lang="en-US" dirty="0" smtClean="0">
                <a:solidFill>
                  <a:srgbClr val="D96E70"/>
                </a:solidFill>
              </a:rPr>
              <a:t> diff</a:t>
            </a:r>
          </a:p>
          <a:p>
            <a:pPr lvl="1"/>
            <a:r>
              <a:rPr lang="en-US" dirty="0" smtClean="0">
                <a:solidFill>
                  <a:srgbClr val="D96E7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to reducing the difficulty of merging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Contrasts to merge</a:t>
            </a:r>
          </a:p>
          <a:p>
            <a:pPr lvl="1"/>
            <a:r>
              <a:rPr lang="en-US" dirty="0" smtClean="0"/>
              <a:t>Merge joins two branches</a:t>
            </a:r>
          </a:p>
          <a:p>
            <a:pPr lvl="1"/>
            <a:r>
              <a:rPr lang="en-US" dirty="0" smtClean="0"/>
              <a:t>Rebase preserves branches</a:t>
            </a:r>
          </a:p>
          <a:p>
            <a:r>
              <a:rPr lang="en-US" dirty="0" smtClean="0"/>
              <a:t>Rolls changes from one branch into the other</a:t>
            </a:r>
          </a:p>
          <a:p>
            <a:pPr lvl="1"/>
            <a:r>
              <a:rPr lang="en-US" dirty="0" smtClean="0"/>
              <a:t>Changes now are now relative to newer baseline</a:t>
            </a:r>
          </a:p>
          <a:p>
            <a:pPr lvl="1"/>
            <a:r>
              <a:rPr lang="en-US" dirty="0" smtClean="0"/>
              <a:t>Allows tracking changes to baseline while developing new branch</a:t>
            </a:r>
          </a:p>
          <a:p>
            <a:pPr lvl="1"/>
            <a:r>
              <a:rPr lang="en-US" dirty="0" smtClean="0"/>
              <a:t>Prevents surprises later</a:t>
            </a:r>
          </a:p>
          <a:p>
            <a:pPr lvl="1"/>
            <a:r>
              <a:rPr lang="en-US" dirty="0" smtClean="0"/>
              <a:t>Avoids conflicts with eventual merges</a:t>
            </a:r>
          </a:p>
          <a:p>
            <a:r>
              <a:rPr lang="en-US" u="sng" dirty="0" smtClean="0">
                <a:solidFill>
                  <a:srgbClr val="3366FF"/>
                </a:solidFill>
              </a:rPr>
              <a:t>Rebase frequently to avoid merge conflicts</a:t>
            </a:r>
            <a:endParaRPr lang="en-US" u="sng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2" y="2143264"/>
            <a:ext cx="3600450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38" y="2206569"/>
            <a:ext cx="3486150" cy="34099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4" y="1344893"/>
            <a:ext cx="3514725" cy="424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54" y="2226763"/>
            <a:ext cx="3505200" cy="3429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3910" y="5921222"/>
            <a:ext cx="363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merge master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Merging                  vs.         Rebasing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3" y="2002958"/>
            <a:ext cx="3171825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3" y="1393070"/>
            <a:ext cx="3438525" cy="41624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90" y="2034319"/>
            <a:ext cx="319087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" y="1391439"/>
            <a:ext cx="3438525" cy="41624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08" y="2034319"/>
            <a:ext cx="3209925" cy="3552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" y="1391439"/>
            <a:ext cx="3438525" cy="41624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36" y="1978827"/>
            <a:ext cx="3228975" cy="3609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" y="1391439"/>
            <a:ext cx="3438525" cy="41624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err="1" smtClean="0"/>
              <a:t>git</a:t>
            </a:r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00" y="1994298"/>
            <a:ext cx="3143250" cy="359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" y="1391438"/>
            <a:ext cx="3438525" cy="41624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2725186" y="352553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54" y="1972867"/>
            <a:ext cx="3200400" cy="3609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2" y="1391916"/>
            <a:ext cx="3438525" cy="41624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88" y="1987278"/>
            <a:ext cx="3162300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" y="1391439"/>
            <a:ext cx="3438525" cy="41624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Merging                  vs.         Rebasing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47" y="1931397"/>
            <a:ext cx="2628900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" y="1391439"/>
            <a:ext cx="3438525" cy="4162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2725186" y="3509856"/>
            <a:ext cx="3987584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86585" y="5659612"/>
            <a:ext cx="384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 rebase master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Merging                  vs.         Rebasing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Putting it all together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user story showing how rebase is used with branch and merge, to reduce pain of merging.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 to fix a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–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 bug-fix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>
              <a:spcBef>
                <a:spcPts val="0"/>
              </a:spcBef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–a –</a:t>
            </a:r>
            <a:r>
              <a:rPr lang="en-US" dirty="0" err="1" smtClean="0">
                <a:latin typeface="Courier"/>
                <a:cs typeface="Courier"/>
              </a:rPr>
              <a:t>m”B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516" y="1587660"/>
            <a:ext cx="26416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16" y="3156081"/>
            <a:ext cx="46482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23" y="4754563"/>
            <a:ext cx="45847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–a –</a:t>
            </a:r>
            <a:r>
              <a:rPr lang="en-US" dirty="0" err="1" smtClean="0">
                <a:latin typeface="Courier"/>
                <a:cs typeface="Courier"/>
              </a:rPr>
              <a:t>m”C</a:t>
            </a:r>
            <a:r>
              <a:rPr lang="en-US" dirty="0" smtClean="0">
                <a:latin typeface="Courier"/>
                <a:cs typeface="Courier"/>
              </a:rPr>
              <a:t>” –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396" y="1191380"/>
            <a:ext cx="45847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96" y="3249525"/>
            <a:ext cx="4584700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to try out a “wicked”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–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 wicked master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44" y="1143000"/>
            <a:ext cx="458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844" y="3881371"/>
            <a:ext cx="4584700" cy="135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396" y="1546243"/>
            <a:ext cx="4584700" cy="135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on the wicked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–a –</a:t>
            </a:r>
            <a:r>
              <a:rPr lang="en-US" dirty="0" err="1" smtClean="0">
                <a:latin typeface="Courier"/>
                <a:cs typeface="Courier"/>
              </a:rPr>
              <a:t>m”D</a:t>
            </a:r>
            <a:r>
              <a:rPr lang="en-US" dirty="0" smtClean="0">
                <a:latin typeface="Courier"/>
                <a:cs typeface="Courier"/>
              </a:rPr>
              <a:t>”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06" y="3429000"/>
            <a:ext cx="4635500" cy="238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96" y="3530600"/>
            <a:ext cx="4572000" cy="288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96" y="855956"/>
            <a:ext cx="4635500" cy="23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–a –</a:t>
            </a:r>
            <a:r>
              <a:rPr lang="en-US" dirty="0" err="1" smtClean="0">
                <a:latin typeface="Courier"/>
                <a:cs typeface="Courier"/>
              </a:rPr>
              <a:t>m”E</a:t>
            </a:r>
            <a:r>
              <a:rPr lang="en-US" dirty="0" smtClean="0">
                <a:latin typeface="Courier"/>
                <a:cs typeface="Courier"/>
              </a:rPr>
              <a:t>”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“staging area”</a:t>
            </a:r>
          </a:p>
          <a:p>
            <a:pPr lvl="1"/>
            <a:r>
              <a:rPr lang="en-US" dirty="0" smtClean="0"/>
              <a:t>what is to be</a:t>
            </a:r>
            <a:br>
              <a:rPr lang="en-US" dirty="0" smtClean="0"/>
            </a:br>
            <a:r>
              <a:rPr lang="en-US" dirty="0" smtClean="0"/>
              <a:t>committed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34" y="931333"/>
            <a:ext cx="4871962" cy="561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97" y="3429000"/>
            <a:ext cx="3677920" cy="26619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spcBef>
                <a:spcPts val="3024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tag –a –</a:t>
            </a:r>
            <a:r>
              <a:rPr lang="en-US" dirty="0" err="1" smtClean="0">
                <a:latin typeface="Courier"/>
                <a:cs typeface="Courier"/>
              </a:rPr>
              <a:t>m”got</a:t>
            </a:r>
            <a:r>
              <a:rPr lang="en-US" dirty="0" smtClean="0">
                <a:latin typeface="Courier"/>
                <a:cs typeface="Courier"/>
              </a:rPr>
              <a:t> somewhere” good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96" y="648880"/>
            <a:ext cx="3657600" cy="230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84095" cy="1100667"/>
          </a:xfrm>
        </p:spPr>
        <p:txBody>
          <a:bodyPr>
            <a:normAutofit/>
          </a:bodyPr>
          <a:lstStyle/>
          <a:p>
            <a:r>
              <a:rPr lang="en-US" sz="4889" dirty="0" smtClean="0"/>
              <a:t>Tag</a:t>
            </a:r>
            <a:r>
              <a:rPr lang="en-US" dirty="0" smtClean="0"/>
              <a:t> a good point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asks about the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bug-fix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–a –</a:t>
            </a:r>
            <a:r>
              <a:rPr lang="en-US" dirty="0" err="1" smtClean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 “F”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176" y="3621088"/>
            <a:ext cx="3448050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76" y="1143000"/>
            <a:ext cx="3438525" cy="2124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564" y="2640692"/>
            <a:ext cx="5843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So you go back to work on it some more</a:t>
            </a:r>
            <a:endParaRPr lang="en-US" sz="24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621" y="450583"/>
            <a:ext cx="3457575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21" y="3249613"/>
            <a:ext cx="3419475" cy="2876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But your mind is elsewhere</a:t>
            </a:r>
            <a:endParaRPr lang="en-US" sz="3200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wicked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solidFill>
                <a:srgbClr val="558ED5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</a:rPr>
              <a:t>so you finish off the wicked feature</a:t>
            </a: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–a –</a:t>
            </a:r>
            <a:r>
              <a:rPr lang="en-US" dirty="0" err="1" smtClean="0">
                <a:latin typeface="Courier"/>
                <a:cs typeface="Courier"/>
              </a:rPr>
              <a:t>m”G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62" y="3621088"/>
            <a:ext cx="3419475" cy="2505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4" y="295469"/>
            <a:ext cx="3419475" cy="2895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master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97014" y="2220913"/>
            <a:ext cx="1667830" cy="983079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2181" y="344706"/>
            <a:ext cx="42196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Bug fix and wicked</a:t>
            </a:r>
            <a:b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new feature </a:t>
            </a:r>
            <a:b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are both done,</a:t>
            </a:r>
            <a:b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so it’s time to merge</a:t>
            </a:r>
            <a:endParaRPr lang="en-US" sz="32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3175882"/>
            <a:ext cx="3600450" cy="3314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reset --hard bug-fix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9" y="390545"/>
            <a:ext cx="3419475" cy="2505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23274" y="2192803"/>
            <a:ext cx="1667830" cy="983079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2181" y="344706"/>
            <a:ext cx="4293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Advance the</a:t>
            </a:r>
            <a:b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the master to include</a:t>
            </a:r>
            <a:b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the bug fix</a:t>
            </a:r>
            <a:endParaRPr lang="en-US" sz="32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4" y="262309"/>
            <a:ext cx="360045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50" y="2220913"/>
            <a:ext cx="3457575" cy="39052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merge wicked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97014" y="2220913"/>
            <a:ext cx="1667830" cy="983079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2181" y="344706"/>
            <a:ext cx="3482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Merge it into the</a:t>
            </a:r>
            <a:b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 master branch</a:t>
            </a:r>
            <a:endParaRPr lang="en-US" sz="32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01" y="423334"/>
            <a:ext cx="4493995" cy="5994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941" y="1771457"/>
            <a:ext cx="3675530" cy="25853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400" dirty="0" smtClean="0">
                <a:latin typeface="Comic Sans MS"/>
              </a:rPr>
              <a:t>For a more complete description of branch management and the the commit-rebase-merge cycle, see the separate notes</a:t>
            </a:r>
            <a:r>
              <a:rPr lang="en-US" sz="2400" dirty="0" smtClean="0">
                <a:latin typeface="Comic Sans MS"/>
              </a:rPr>
              <a:t> at the website linked below.</a:t>
            </a:r>
            <a:endParaRPr lang="en-US" sz="2400" dirty="0">
              <a:latin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997" y="6417778"/>
            <a:ext cx="843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http://nvie.com/wp-content/uploads/2009/12/Screen-shot-2009-12-24-at-11.32.03.png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91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Local Operations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466472" y="3696772"/>
            <a:ext cx="2830327" cy="848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add (stage) files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21906" y="1331533"/>
            <a:ext cx="1760612" cy="83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Working directory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529" y="1331533"/>
            <a:ext cx="2226228" cy="833011"/>
          </a:xfrm>
          <a:prstGeom prst="roundRect">
            <a:avLst/>
          </a:prstGeom>
          <a:solidFill>
            <a:srgbClr val="D264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Repository</a:t>
            </a:r>
            <a:b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</a:br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(.</a:t>
            </a:r>
            <a:r>
              <a:rPr lang="en-US" sz="20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 directory)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91344" y="1331533"/>
            <a:ext cx="2179118" cy="833011"/>
          </a:xfrm>
          <a:prstGeom prst="roundRect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Index</a:t>
            </a:r>
            <a:b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</a:br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 (staging area)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-274051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316359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146687" y="4314657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876062" y="2435386"/>
            <a:ext cx="5404848" cy="85472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checkout the project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1919355" y="4906302"/>
            <a:ext cx="2590411" cy="822527"/>
          </a:xfrm>
          <a:prstGeom prst="leftArrow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commit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1" y="1143005"/>
            <a:ext cx="8645714" cy="5029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564" y="6246763"/>
            <a:ext cx="444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4"/>
              </a:rPr>
              <a:t>http://utsl.gen.nz/talks/git-svn/git-model.png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“alternate universes”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branch &lt;name&gt; &lt;commit&gt;</a:t>
            </a:r>
            <a:endParaRPr lang="en-US" sz="3600" dirty="0"/>
          </a:p>
        </p:txBody>
      </p:sp>
      <p:sp>
        <p:nvSpPr>
          <p:cNvPr id="5" name="Snip Same Side Corner Rectangle 4"/>
          <p:cNvSpPr/>
          <p:nvPr/>
        </p:nvSpPr>
        <p:spPr>
          <a:xfrm rot="10800000">
            <a:off x="3867571" y="2539732"/>
            <a:ext cx="1053478" cy="36075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ADA2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ame Side Corner Rectangle 5"/>
          <p:cNvSpPr/>
          <p:nvPr/>
        </p:nvSpPr>
        <p:spPr>
          <a:xfrm rot="10800000">
            <a:off x="5636277" y="2539732"/>
            <a:ext cx="1053478" cy="36075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B1E8C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3716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5178" y="3412765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5178" y="4192884"/>
            <a:ext cx="721561" cy="418479"/>
          </a:xfrm>
          <a:prstGeom prst="rect">
            <a:avLst/>
          </a:prstGeom>
          <a:solidFill>
            <a:srgbClr val="FFA73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158234" y="3155835"/>
            <a:ext cx="512273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4235139" y="4012064"/>
            <a:ext cx="361640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rot="5400000">
            <a:off x="5213740" y="2463490"/>
            <a:ext cx="512276" cy="13862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987" y="4969879"/>
            <a:ext cx="544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sz="3600" dirty="0" smtClean="0">
                <a:solidFill>
                  <a:srgbClr val="3366FF"/>
                </a:solidFill>
                <a:latin typeface="Courier"/>
                <a:cs typeface="Courier"/>
              </a:rPr>
              <a:t> branch new HEAD</a:t>
            </a:r>
            <a:endParaRPr lang="en-US" sz="36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list them: 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branch –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l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7F7F7F"/>
                </a:solidFill>
              </a:rPr>
              <a:t>   branch1</a:t>
            </a:r>
          </a:p>
          <a:p>
            <a:pPr lvl="1">
              <a:buNone/>
            </a:pPr>
            <a:r>
              <a:rPr lang="en-US" dirty="0" smtClean="0">
                <a:solidFill>
                  <a:srgbClr val="7F7F7F"/>
                </a:solidFill>
              </a:rPr>
              <a:t>   branch2</a:t>
            </a:r>
          </a:p>
          <a:p>
            <a:pPr lvl="1">
              <a:buNone/>
            </a:pPr>
            <a:r>
              <a:rPr lang="en-US" dirty="0" smtClean="0">
                <a:solidFill>
                  <a:srgbClr val="7F7F7F"/>
                </a:solidFill>
              </a:rPr>
              <a:t>* master</a:t>
            </a:r>
          </a:p>
          <a:p>
            <a:pPr>
              <a:buNone/>
            </a:pPr>
            <a:r>
              <a:rPr lang="en-US" dirty="0" smtClean="0"/>
              <a:t>Or look at files in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git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/refs/heads/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</TotalTime>
  <Words>1879</Words>
  <Application>Microsoft Macintosh PowerPoint</Application>
  <PresentationFormat>On-screen Show (4:3)</PresentationFormat>
  <Paragraphs>257</Paragraphs>
  <Slides>46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Git : Part3 Branch Management</vt:lpstr>
      <vt:lpstr>Branch Management</vt:lpstr>
      <vt:lpstr>Review</vt:lpstr>
      <vt:lpstr>Git components</vt:lpstr>
      <vt:lpstr>Slide 5</vt:lpstr>
      <vt:lpstr>Git object model</vt:lpstr>
      <vt:lpstr>Branches</vt:lpstr>
      <vt:lpstr>Creating branches</vt:lpstr>
      <vt:lpstr>Local branches</vt:lpstr>
      <vt:lpstr>Remote branches</vt:lpstr>
      <vt:lpstr>Merging branches</vt:lpstr>
      <vt:lpstr>Merging</vt:lpstr>
      <vt:lpstr>Merge examples</vt:lpstr>
      <vt:lpstr>2-way merge</vt:lpstr>
      <vt:lpstr>3-way merge</vt:lpstr>
      <vt:lpstr>Fast-forward merge</vt:lpstr>
      <vt:lpstr>True merge</vt:lpstr>
      <vt:lpstr>Beware of false security!</vt:lpstr>
      <vt:lpstr>Merge with conflicts</vt:lpstr>
      <vt:lpstr>How merge marks conflicts</vt:lpstr>
      <vt:lpstr>Resolving merge conflicts</vt:lpstr>
      <vt:lpstr>Rebasing</vt:lpstr>
      <vt:lpstr>Rebase</vt:lpstr>
      <vt:lpstr>Merging                  vs.         Rebasing</vt:lpstr>
      <vt:lpstr>Slide 25</vt:lpstr>
      <vt:lpstr>Merging                  vs.         Rebasing</vt:lpstr>
      <vt:lpstr>Merging                  vs.         Rebasing</vt:lpstr>
      <vt:lpstr>Merging                  vs.         Rebasing</vt:lpstr>
      <vt:lpstr>Merging                  vs.         Rebasing</vt:lpstr>
      <vt:lpstr>Slide 30</vt:lpstr>
      <vt:lpstr>Merging                  vs.         Rebasing</vt:lpstr>
      <vt:lpstr>Slide 32</vt:lpstr>
      <vt:lpstr>Merging                  vs.         Rebasing</vt:lpstr>
      <vt:lpstr>Putting it all together</vt:lpstr>
      <vt:lpstr>Starting out to fix a bug</vt:lpstr>
      <vt:lpstr>Continue making changes</vt:lpstr>
      <vt:lpstr>Decide to try out a “wicked” idea.</vt:lpstr>
      <vt:lpstr>Work on the wicked branch</vt:lpstr>
      <vt:lpstr>And some more</vt:lpstr>
      <vt:lpstr>Tag a good point</vt:lpstr>
      <vt:lpstr>Manager asks about the bug</vt:lpstr>
      <vt:lpstr>But your mind is elsewhere</vt:lpstr>
      <vt:lpstr>Slide 43</vt:lpstr>
      <vt:lpstr>Slide 44</vt:lpstr>
      <vt:lpstr>Slide 45</vt:lpstr>
      <vt:lpstr>Slide 46</vt:lpstr>
    </vt:vector>
  </TitlesOfParts>
  <Company>Florida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Theodore Baker</dc:creator>
  <cp:lastModifiedBy>Theodore Baker</cp:lastModifiedBy>
  <cp:revision>29</cp:revision>
  <dcterms:created xsi:type="dcterms:W3CDTF">2010-02-23T21:45:40Z</dcterms:created>
  <dcterms:modified xsi:type="dcterms:W3CDTF">2010-02-23T22:02:15Z</dcterms:modified>
</cp:coreProperties>
</file>