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4" r:id="rId6"/>
    <p:sldId id="266" r:id="rId7"/>
    <p:sldId id="263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BC26-FE51-8044-B4D5-252D5088A04A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CBB0-EC14-7F44-A9BE-A82838393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Asterix</a:t>
            </a:r>
            <a:r>
              <a:rPr lang="en-US" dirty="0" smtClean="0"/>
              <a:t> SQL++ Interface Progress Report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 : Provide an in-depth explanation of how to integrate the SQL++ interface into the existing </a:t>
            </a:r>
            <a:r>
              <a:rPr lang="en-US" dirty="0" err="1" smtClean="0"/>
              <a:t>Asterix</a:t>
            </a:r>
            <a:r>
              <a:rPr lang="en-US" dirty="0" smtClean="0"/>
              <a:t> code base such that the following hold :</a:t>
            </a:r>
          </a:p>
          <a:p>
            <a:endParaRPr lang="en-US" dirty="0" smtClean="0"/>
          </a:p>
          <a:p>
            <a:r>
              <a:rPr lang="en-US" dirty="0" smtClean="0"/>
              <a:t>The SQL++ interface is provided using a generic method which could be used to add a new endpoint with an arbitrary query language based on the </a:t>
            </a:r>
            <a:r>
              <a:rPr lang="en-US" dirty="0" err="1" smtClean="0"/>
              <a:t>Asterix</a:t>
            </a:r>
            <a:r>
              <a:rPr lang="en-US" dirty="0" smtClean="0"/>
              <a:t> data model.</a:t>
            </a:r>
          </a:p>
          <a:p>
            <a:r>
              <a:rPr lang="en-US" dirty="0" smtClean="0"/>
              <a:t>The query language used for a given statement type at a given endpoint is flexible. (</a:t>
            </a:r>
            <a:r>
              <a:rPr lang="en-US" dirty="0" err="1" smtClean="0"/>
              <a:t>eg</a:t>
            </a:r>
            <a:r>
              <a:rPr lang="en-US" dirty="0" smtClean="0"/>
              <a:t>. a SQL++ endpoint may use SQL++ for query statements but AQL for insert and DDL statements).</a:t>
            </a:r>
          </a:p>
          <a:p>
            <a:r>
              <a:rPr lang="en-US" dirty="0" smtClean="0"/>
              <a:t>The new endpoint does not modify the </a:t>
            </a:r>
            <a:r>
              <a:rPr lang="en-US" dirty="0" err="1" smtClean="0"/>
              <a:t>Asterix</a:t>
            </a:r>
            <a:r>
              <a:rPr lang="en-US" dirty="0" smtClean="0"/>
              <a:t> query execution process beyond the initial conversion to a logical 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Exisiting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417638"/>
            <a:ext cx="8229600" cy="93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UML Diagram of existing </a:t>
            </a:r>
            <a:r>
              <a:rPr lang="en-US" sz="2400" dirty="0" err="1" smtClean="0"/>
              <a:t>Asterix</a:t>
            </a:r>
            <a:r>
              <a:rPr lang="en-US" sz="2400" dirty="0" smtClean="0"/>
              <a:t> AST</a:t>
            </a:r>
            <a:br>
              <a:rPr lang="en-US" sz="2400" dirty="0" smtClean="0"/>
            </a:br>
            <a:r>
              <a:rPr lang="en-US" sz="1800" i="1" dirty="0" smtClean="0"/>
              <a:t>(only relevant information for AST to Plan Translation is shown)</a:t>
            </a:r>
            <a:endParaRPr lang="en-US" sz="1800" i="1" dirty="0"/>
          </a:p>
        </p:txBody>
      </p:sp>
      <p:pic>
        <p:nvPicPr>
          <p:cNvPr id="5" name="Picture 4" descr="existing A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2559050"/>
            <a:ext cx="6146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9318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UML Diagram of existing </a:t>
            </a:r>
            <a:r>
              <a:rPr lang="en-US" sz="2400" dirty="0" err="1" smtClean="0"/>
              <a:t>Asterix</a:t>
            </a:r>
            <a:r>
              <a:rPr lang="en-US" sz="2400" dirty="0" smtClean="0"/>
              <a:t> architecture </a:t>
            </a:r>
            <a:br>
              <a:rPr lang="en-US" sz="2400" dirty="0" smtClean="0"/>
            </a:br>
            <a:r>
              <a:rPr lang="en-US" sz="1800" i="1" dirty="0" smtClean="0"/>
              <a:t>(only relevant information for AST to Plan Translation is shown)</a:t>
            </a:r>
            <a:endParaRPr lang="en-US" sz="1800" i="1" dirty="0"/>
          </a:p>
        </p:txBody>
      </p:sp>
      <p:pic>
        <p:nvPicPr>
          <p:cNvPr id="7" name="Picture 6" descr="existing archite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40378"/>
            <a:ext cx="8250844" cy="60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9318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Processing workflow when a query is submitted to the REST API</a:t>
            </a:r>
            <a:endParaRPr lang="en-US" sz="1800" i="1" dirty="0"/>
          </a:p>
        </p:txBody>
      </p:sp>
      <p:pic>
        <p:nvPicPr>
          <p:cNvPr id="12" name="Picture 11" descr="existing architecture work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7" y="694304"/>
            <a:ext cx="8287394" cy="60449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410227" y="2911711"/>
            <a:ext cx="1733774" cy="925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[</a:t>
            </a:r>
            <a:r>
              <a:rPr lang="en-US" sz="1100" dirty="0" smtClean="0"/>
              <a:t>2] Parses the input request string into a list of statements (here just an AQL query)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64977" y="1639542"/>
            <a:ext cx="1635550" cy="881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[1] Receive an input AQL program from a REST endpoint creates and runs the parser and </a:t>
            </a:r>
            <a:r>
              <a:rPr lang="en-US" sz="1100" dirty="0" err="1" smtClean="0"/>
              <a:t>AQLTranslator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82235" y="2836326"/>
            <a:ext cx="1900527" cy="965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[3] </a:t>
            </a:r>
            <a:r>
              <a:rPr lang="en-US" sz="1100" i="1" dirty="0" err="1" smtClean="0"/>
              <a:t>compileAndExecute</a:t>
            </a:r>
            <a:r>
              <a:rPr lang="en-US" sz="1100" i="1" dirty="0" smtClean="0"/>
              <a:t>()</a:t>
            </a:r>
            <a:r>
              <a:rPr lang="en-US" sz="1100" dirty="0" smtClean="0"/>
              <a:t> is called for each statement. It finds out the statement </a:t>
            </a:r>
            <a:r>
              <a:rPr lang="en-US" sz="1100" i="1" dirty="0" smtClean="0"/>
              <a:t>Kind</a:t>
            </a:r>
            <a:r>
              <a:rPr lang="en-US" sz="1100" dirty="0" smtClean="0"/>
              <a:t> and calls the appropriate handler [4]. 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64977" y="4467694"/>
            <a:ext cx="2083270" cy="9136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When the statement is a query, the </a:t>
            </a:r>
            <a:r>
              <a:rPr lang="en-US" sz="1100" dirty="0" err="1" smtClean="0"/>
              <a:t>rewriteCompileQuery</a:t>
            </a:r>
            <a:r>
              <a:rPr lang="en-US" sz="1100" dirty="0" smtClean="0"/>
              <a:t>() [5] method calls the </a:t>
            </a:r>
            <a:r>
              <a:rPr lang="en-US" sz="1100" dirty="0" err="1" smtClean="0"/>
              <a:t>rewriteQuery</a:t>
            </a:r>
            <a:r>
              <a:rPr lang="en-US" sz="1100" dirty="0" smtClean="0"/>
              <a:t>() [6] and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()[7] methods.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6514786" y="92974"/>
            <a:ext cx="2558399" cy="10353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 the process of turning a rewritten query into a </a:t>
            </a:r>
            <a:r>
              <a:rPr lang="en-US" sz="1100" dirty="0" err="1"/>
              <a:t>H</a:t>
            </a:r>
            <a:r>
              <a:rPr lang="en-US" sz="1100" dirty="0" err="1" smtClean="0"/>
              <a:t>yracks</a:t>
            </a:r>
            <a:r>
              <a:rPr lang="en-US" sz="1100" dirty="0" smtClean="0"/>
              <a:t> job specification, the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 method creates a </a:t>
            </a:r>
            <a:r>
              <a:rPr lang="en-US" sz="1100" dirty="0" err="1" smtClean="0"/>
              <a:t>AQLExpressionToPlanTranslator</a:t>
            </a:r>
            <a:r>
              <a:rPr lang="en-US" sz="1100" dirty="0" smtClean="0"/>
              <a:t> and translates the query into a Logical Plan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6612364" y="4467694"/>
            <a:ext cx="2074436" cy="6640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The translate() [8] will visit [9] each node of the AST.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623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existing architecture has no concept of a generic query language (everything assumed to be AQL).</a:t>
            </a:r>
          </a:p>
          <a:p>
            <a:r>
              <a:rPr lang="en-US" dirty="0" smtClean="0"/>
              <a:t>There is no method boundaries between language specific and language generic artifacts.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9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566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implementation</a:t>
            </a:r>
            <a:endParaRPr lang="en-US" dirty="0"/>
          </a:p>
        </p:txBody>
      </p:sp>
      <p:pic>
        <p:nvPicPr>
          <p:cNvPr id="7" name="Picture 6" descr="New A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1" y="1189131"/>
            <a:ext cx="7353681" cy="537676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704025"/>
            <a:ext cx="8229600" cy="550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UML Diagram of the new AQL and SQLPP AST</a:t>
            </a:r>
            <a:endParaRPr lang="en-US" sz="1800" i="1" dirty="0"/>
          </a:p>
        </p:txBody>
      </p:sp>
      <p:sp>
        <p:nvSpPr>
          <p:cNvPr id="6" name="Rounded Rectangle 5"/>
          <p:cNvSpPr/>
          <p:nvPr/>
        </p:nvSpPr>
        <p:spPr>
          <a:xfrm>
            <a:off x="5887598" y="4348919"/>
            <a:ext cx="2074436" cy="11146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 Statement is uniquely identified by its (Query Language, </a:t>
            </a:r>
            <a:r>
              <a:rPr lang="en-US" sz="1100" dirty="0" err="1" smtClean="0"/>
              <a:t>StatementKind</a:t>
            </a:r>
            <a:r>
              <a:rPr lang="en-US" sz="1100" dirty="0" smtClean="0"/>
              <a:t>) pair. This allows a list of language-wise heterogeneous statements to be processed.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7030046" y="1352186"/>
            <a:ext cx="1656754" cy="6366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 introduce the Query Language identifier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054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725487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UML Diagram of the new </a:t>
            </a:r>
            <a:r>
              <a:rPr lang="en-US" sz="2400" dirty="0" err="1" smtClean="0"/>
              <a:t>Asterix</a:t>
            </a:r>
            <a:r>
              <a:rPr lang="en-US" sz="2400" dirty="0" smtClean="0"/>
              <a:t> architecture </a:t>
            </a:r>
            <a:br>
              <a:rPr lang="en-US" sz="2400" dirty="0" smtClean="0"/>
            </a:br>
            <a:r>
              <a:rPr lang="en-US" sz="1800" i="1" dirty="0" smtClean="0"/>
              <a:t>(only relevant information for AST to Plan Translation is shown)</a:t>
            </a:r>
            <a:endParaRPr lang="en-US" sz="1800" i="1" dirty="0"/>
          </a:p>
        </p:txBody>
      </p:sp>
      <p:pic>
        <p:nvPicPr>
          <p:cNvPr id="6" name="Picture 5" descr="New Archite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5564"/>
            <a:ext cx="8470135" cy="626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6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"/>
            <a:ext cx="8229600" cy="4397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Processing workflow when a SQL++ query is submitted to the REST API</a:t>
            </a:r>
            <a:endParaRPr lang="en-US" sz="2000" i="1" dirty="0"/>
          </a:p>
        </p:txBody>
      </p:sp>
      <p:pic>
        <p:nvPicPr>
          <p:cNvPr id="5" name="Picture 4" descr="New Architecture workflo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1" y="448503"/>
            <a:ext cx="8588918" cy="635025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45214" y="1128303"/>
            <a:ext cx="1733774" cy="925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[</a:t>
            </a:r>
            <a:r>
              <a:rPr lang="en-US" sz="1100" dirty="0" smtClean="0"/>
              <a:t>2] Parses the input request string into a list of statements. The parser is language-specific.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83251" y="92974"/>
            <a:ext cx="2128613" cy="881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[1] Receive an input program from a REST endpoint. All statements in the program must have a common query language which is specified as argument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82235" y="2313883"/>
            <a:ext cx="2485303" cy="965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[3] </a:t>
            </a:r>
            <a:r>
              <a:rPr lang="en-US" sz="1100" i="1" dirty="0" err="1" smtClean="0"/>
              <a:t>compileAndExecute</a:t>
            </a:r>
            <a:r>
              <a:rPr lang="en-US" sz="1100" i="1" dirty="0" smtClean="0"/>
              <a:t>()</a:t>
            </a:r>
            <a:r>
              <a:rPr lang="en-US" sz="1100" dirty="0" smtClean="0"/>
              <a:t> is called for each statement. It finds out the (</a:t>
            </a:r>
            <a:r>
              <a:rPr lang="en-US" sz="1100" dirty="0" err="1" smtClean="0"/>
              <a:t>QueryLanguage</a:t>
            </a:r>
            <a:r>
              <a:rPr lang="en-US" sz="1100" dirty="0" smtClean="0"/>
              <a:t>, </a:t>
            </a:r>
            <a:r>
              <a:rPr lang="en-US" sz="1100" dirty="0" err="1" smtClean="0"/>
              <a:t>StatementKind</a:t>
            </a:r>
            <a:r>
              <a:rPr lang="en-US" sz="1100" dirty="0" smtClean="0"/>
              <a:t>) and calls the appropriate handler [4]. 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82234" y="4155751"/>
            <a:ext cx="2704595" cy="11358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When the statement is a SQL++ query, the </a:t>
            </a:r>
            <a:r>
              <a:rPr lang="en-US" sz="1100" dirty="0" err="1" smtClean="0"/>
              <a:t>rewriteCompileQuery</a:t>
            </a:r>
            <a:r>
              <a:rPr lang="en-US" sz="1100" dirty="0" smtClean="0"/>
              <a:t>() [5] method calls the </a:t>
            </a:r>
            <a:r>
              <a:rPr lang="en-US" sz="1100" dirty="0" err="1" smtClean="0"/>
              <a:t>rewriteQuery</a:t>
            </a:r>
            <a:r>
              <a:rPr lang="en-US" sz="1100" dirty="0" smtClean="0"/>
              <a:t>() [6] and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()[7] methods of the language specific </a:t>
            </a:r>
            <a:r>
              <a:rPr lang="en-US" sz="1100" dirty="0" err="1" smtClean="0"/>
              <a:t>APIFramework</a:t>
            </a:r>
            <a:r>
              <a:rPr lang="en-US" sz="1100" dirty="0" smtClean="0"/>
              <a:t> subclass and with the language-specific query statement as argument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6149301" y="3120422"/>
            <a:ext cx="3070079" cy="10353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 the process of turning a rewritten query into a </a:t>
            </a:r>
            <a:r>
              <a:rPr lang="en-US" sz="1100" dirty="0" err="1"/>
              <a:t>H</a:t>
            </a:r>
            <a:r>
              <a:rPr lang="en-US" sz="1100" dirty="0" err="1" smtClean="0"/>
              <a:t>yracks</a:t>
            </a:r>
            <a:r>
              <a:rPr lang="en-US" sz="1100" dirty="0" smtClean="0"/>
              <a:t> job specification, the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 method creates the language-specific </a:t>
            </a:r>
            <a:r>
              <a:rPr lang="en-US" sz="1100" dirty="0" err="1" smtClean="0"/>
              <a:t>SQLPPExpressionToPlanTranslator</a:t>
            </a:r>
            <a:r>
              <a:rPr lang="en-US" sz="1100" dirty="0" smtClean="0"/>
              <a:t> and translates the SQL++ query into a Logical Plan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3204552" y="4254449"/>
            <a:ext cx="2074436" cy="6640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The translate() [8] will visit [9] each node of the AST.  It is obviously query-language specific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5278988" y="92974"/>
            <a:ext cx="3493018" cy="6640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The </a:t>
            </a:r>
            <a:r>
              <a:rPr lang="en-US" sz="1100" dirty="0" err="1" smtClean="0"/>
              <a:t>compileQuery</a:t>
            </a:r>
            <a:r>
              <a:rPr lang="en-US" sz="1100" dirty="0" smtClean="0"/>
              <a:t>() methods does a lot of stuff that would be common across query languages.  Thus, we split it and store the sub components into a superclass.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2881821" y="185838"/>
            <a:ext cx="2074436" cy="664038"/>
          </a:xfrm>
          <a:prstGeom prst="round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 of (language-wise) heterogeneous statements are allowed but there is no parser to parse them!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8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647</Words>
  <Application>Microsoft Macintosh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Asterix SQL++ Interface Progress Report 3</vt:lpstr>
      <vt:lpstr>Part 1 : Implementation</vt:lpstr>
      <vt:lpstr>Exisiting implementation</vt:lpstr>
      <vt:lpstr>UML Diagram of existing Asterix architecture  (only relevant information for AST to Plan Translation is shown)</vt:lpstr>
      <vt:lpstr>Processing workflow when a query is submitted to the REST API</vt:lpstr>
      <vt:lpstr>Challenges</vt:lpstr>
      <vt:lpstr>New implementation</vt:lpstr>
      <vt:lpstr>UML Diagram of the new Asterix architecture  (only relevant information for AST to Plan Translation is shown)</vt:lpstr>
      <vt:lpstr>Processing workflow when a SQL++ query is submitted to the REST 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Asterix SQL++ Interface Progress Report 3</dc:title>
  <dc:creator>Jules Testard</dc:creator>
  <cp:lastModifiedBy>Jules Testard</cp:lastModifiedBy>
  <cp:revision>25</cp:revision>
  <dcterms:created xsi:type="dcterms:W3CDTF">2015-01-08T14:18:06Z</dcterms:created>
  <dcterms:modified xsi:type="dcterms:W3CDTF">2015-01-09T19:29:03Z</dcterms:modified>
</cp:coreProperties>
</file>