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4" r:id="rId6"/>
    <p:sldId id="258" r:id="rId7"/>
    <p:sldId id="263" r:id="rId8"/>
    <p:sldId id="260" r:id="rId9"/>
    <p:sldId id="261" r:id="rId10"/>
    <p:sldId id="265" r:id="rId11"/>
    <p:sldId id="267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C9A2-836C-9740-87DC-9C609681C482}" type="datetimeFigureOut">
              <a:rPr lang="en-US" smtClean="0"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F65D-47F3-F24E-B7AA-496FA26F72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a New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DropDownUnitInstance.prototype.renderers.push(new</a:t>
            </a:r>
            <a:r>
              <a:rPr lang="en-US" dirty="0"/>
              <a:t> </a:t>
            </a:r>
            <a:r>
              <a:rPr lang="en-US" dirty="0" err="1"/>
              <a:t>Renderer('drop_down</a:t>
            </a:r>
            <a:r>
              <a:rPr lang="en-US" dirty="0"/>
              <a:t>', </a:t>
            </a:r>
            <a:r>
              <a:rPr lang="en-US" b="1" dirty="0" err="1"/>
              <a:t>Renderer.INSERT</a:t>
            </a:r>
            <a:r>
              <a:rPr lang="en-US" dirty="0"/>
              <a:t>, </a:t>
            </a:r>
            <a:r>
              <a:rPr lang="en-US" dirty="0" err="1"/>
              <a:t>function(x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drop_down_tuple</a:t>
            </a:r>
            <a:r>
              <a:rPr lang="en-US" dirty="0"/>
              <a:t> = </a:t>
            </a:r>
            <a:r>
              <a:rPr lang="en-US" dirty="0" err="1"/>
              <a:t>x.getNewValue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unit_instance</a:t>
            </a:r>
            <a:r>
              <a:rPr lang="en-US" dirty="0"/>
              <a:t> = </a:t>
            </a:r>
            <a:r>
              <a:rPr lang="en-US" dirty="0" err="1"/>
              <a:t>x.getUnitInstance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/* Create element in DOM */</a:t>
            </a:r>
          </a:p>
          <a:p>
            <a:r>
              <a:rPr lang="en-US" dirty="0"/>
              <a:t>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select_element</a:t>
            </a:r>
            <a:r>
              <a:rPr lang="en-US" b="1" dirty="0"/>
              <a:t> = </a:t>
            </a:r>
            <a:r>
              <a:rPr lang="en-US" b="1" dirty="0" err="1"/>
              <a:t>document.createElement('select</a:t>
            </a:r>
            <a:r>
              <a:rPr lang="en-US" b="1" dirty="0"/>
              <a:t>');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options_list_value</a:t>
            </a:r>
            <a:r>
              <a:rPr lang="en-US" dirty="0"/>
              <a:t> = </a:t>
            </a:r>
            <a:r>
              <a:rPr lang="en-US" dirty="0" err="1"/>
              <a:t>drop_down_tuple.getAttribute('options</a:t>
            </a:r>
            <a:r>
              <a:rPr lang="en-US" dirty="0"/>
              <a:t>');</a:t>
            </a:r>
          </a:p>
          <a:p>
            <a:r>
              <a:rPr lang="en-US" dirty="0"/>
              <a:t>       </a:t>
            </a:r>
            <a:r>
              <a:rPr lang="en-US" dirty="0" smtClean="0"/>
              <a:t> /* Create the options */</a:t>
            </a:r>
          </a:p>
          <a:p>
            <a:r>
              <a:rPr lang="en-US" dirty="0"/>
              <a:t>        </a:t>
            </a:r>
            <a:r>
              <a:rPr lang="en-US" dirty="0" err="1"/>
              <a:t>a.forEach(options_list_value.getTupleValues</a:t>
            </a:r>
            <a:r>
              <a:rPr lang="en-US" dirty="0"/>
              <a:t>(), </a:t>
            </a:r>
            <a:r>
              <a:rPr lang="en-US" dirty="0" err="1"/>
              <a:t>function(option_tuple_value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createOptionElement(select_element</a:t>
            </a:r>
            <a:r>
              <a:rPr lang="en-US" dirty="0"/>
              <a:t>, </a:t>
            </a:r>
            <a:r>
              <a:rPr lang="en-US" dirty="0" err="1"/>
              <a:t>option_tuple_value</a:t>
            </a:r>
            <a:r>
              <a:rPr lang="en-US" dirty="0"/>
              <a:t>);</a:t>
            </a:r>
          </a:p>
          <a:p>
            <a:r>
              <a:rPr lang="en-US" dirty="0"/>
              <a:t>        });</a:t>
            </a:r>
            <a:endParaRPr lang="en-US" dirty="0" smtClean="0"/>
          </a:p>
          <a:p>
            <a:r>
              <a:rPr lang="en-US" dirty="0" smtClean="0"/>
              <a:t>        /* Set selected option */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selected_value</a:t>
            </a:r>
            <a:r>
              <a:rPr lang="en-US" dirty="0"/>
              <a:t> = </a:t>
            </a:r>
            <a:r>
              <a:rPr lang="en-US" dirty="0" err="1"/>
              <a:t>drop_down_tuple.getAttribute('selected</a:t>
            </a:r>
            <a:r>
              <a:rPr lang="en-US" dirty="0"/>
              <a:t>');</a:t>
            </a:r>
          </a:p>
          <a:p>
            <a:r>
              <a:rPr lang="en-US" dirty="0"/>
              <a:t>        </a:t>
            </a:r>
            <a:r>
              <a:rPr lang="en-US" dirty="0" err="1"/>
              <a:t>setSelectedOption(select_element</a:t>
            </a:r>
            <a:r>
              <a:rPr lang="en-US" dirty="0"/>
              <a:t>, </a:t>
            </a:r>
            <a:r>
              <a:rPr lang="en-US" dirty="0" err="1"/>
              <a:t>selected_value.getObject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    /* Collect replace diff when the selected option is changed */</a:t>
            </a:r>
          </a:p>
          <a:p>
            <a:r>
              <a:rPr lang="en-US" dirty="0"/>
              <a:t>        </a:t>
            </a:r>
            <a:r>
              <a:rPr lang="en-US" dirty="0" err="1"/>
              <a:t>unit_instance.m_handle</a:t>
            </a:r>
            <a:r>
              <a:rPr lang="en-US" dirty="0"/>
              <a:t> = </a:t>
            </a:r>
            <a:r>
              <a:rPr lang="en-US" dirty="0" err="1"/>
              <a:t>e.connect(select_element</a:t>
            </a:r>
            <a:r>
              <a:rPr lang="en-US" dirty="0"/>
              <a:t>, '</a:t>
            </a:r>
            <a:r>
              <a:rPr lang="en-US" dirty="0" err="1"/>
              <a:t>onchange</a:t>
            </a:r>
            <a:r>
              <a:rPr lang="en-US" dirty="0"/>
              <a:t>', </a:t>
            </a:r>
            <a:r>
              <a:rPr lang="en-US" dirty="0" err="1"/>
              <a:t>unit_instance</a:t>
            </a:r>
            <a:r>
              <a:rPr lang="en-US" dirty="0"/>
              <a:t>, </a:t>
            </a:r>
            <a:r>
              <a:rPr lang="en-US" dirty="0" err="1"/>
              <a:t>unit_instance.onChange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/* Keep track of the element */</a:t>
            </a:r>
          </a:p>
          <a:p>
            <a:r>
              <a:rPr lang="en-US" dirty="0"/>
              <a:t>        </a:t>
            </a:r>
            <a:r>
              <a:rPr lang="en-US" b="1" dirty="0" err="1"/>
              <a:t>unit_instance.setComponent(select_element</a:t>
            </a:r>
            <a:r>
              <a:rPr lang="en-US" b="1" dirty="0"/>
              <a:t>);</a:t>
            </a:r>
          </a:p>
          <a:p>
            <a:r>
              <a:rPr lang="en-US" dirty="0"/>
              <a:t>    }));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DropDownUnitInstance.prototype.renderers.push(new</a:t>
            </a:r>
            <a:r>
              <a:rPr lang="en-US" sz="2400" dirty="0"/>
              <a:t> </a:t>
            </a:r>
            <a:r>
              <a:rPr lang="en-US" sz="2400" dirty="0" err="1"/>
              <a:t>Renderer('drop_down</a:t>
            </a:r>
            <a:r>
              <a:rPr lang="en-US" sz="2400" dirty="0"/>
              <a:t>', </a:t>
            </a:r>
            <a:r>
              <a:rPr lang="en-US" sz="2400" b="1" dirty="0" err="1"/>
              <a:t>Renderer.DELETE</a:t>
            </a:r>
            <a:r>
              <a:rPr lang="en-US" sz="2400" dirty="0"/>
              <a:t>, </a:t>
            </a:r>
            <a:r>
              <a:rPr lang="en-US" sz="2400" dirty="0" err="1"/>
              <a:t>function(x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unit_instance</a:t>
            </a:r>
            <a:r>
              <a:rPr lang="en-US" sz="2400" dirty="0"/>
              <a:t> = </a:t>
            </a:r>
            <a:r>
              <a:rPr lang="en-US" sz="2400" dirty="0" err="1"/>
              <a:t>x.getUnitInstance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        /* Delete event handler for this drop down */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e.disconnect(unit_instance.m_handle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/* Destroy the element and its children */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d.destroy(unit_instance.getComponent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/* Discard the element */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unit_instance.setComponent(null</a:t>
            </a:r>
            <a:r>
              <a:rPr lang="en-US" sz="2400" dirty="0"/>
              <a:t>);</a:t>
            </a:r>
          </a:p>
          <a:p>
            <a:r>
              <a:rPr lang="en-US" sz="2400" dirty="0"/>
              <a:t>    }));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handlers should create and collect </a:t>
            </a:r>
            <a:r>
              <a:rPr lang="en-US" dirty="0" err="1" smtClean="0"/>
              <a:t>diffs</a:t>
            </a:r>
            <a:r>
              <a:rPr lang="en-US" dirty="0" smtClean="0"/>
              <a:t>, </a:t>
            </a:r>
            <a:r>
              <a:rPr lang="en-US" dirty="0" smtClean="0"/>
              <a:t>and invoke the appropriate program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UnitInstance.collect</a:t>
            </a:r>
            <a:r>
              <a:rPr lang="en-US" dirty="0" err="1"/>
              <a:t>(new</a:t>
            </a:r>
            <a:r>
              <a:rPr lang="en-US" dirty="0"/>
              <a:t> </a:t>
            </a:r>
            <a:r>
              <a:rPr lang="en-US" dirty="0" err="1"/>
              <a:t>ReplaceDataDiff</a:t>
            </a:r>
            <a:r>
              <a:rPr lang="en-US" dirty="0"/>
              <a:t>(...)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UnitInstance.invoke</a:t>
            </a:r>
            <a:r>
              <a:rPr lang="en-US" dirty="0"/>
              <a:t>(...)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2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 function </a:t>
            </a:r>
            <a:r>
              <a:rPr lang="en-US" sz="1900" dirty="0" err="1"/>
              <a:t>collectSelected(unit_instance</a:t>
            </a:r>
            <a:r>
              <a:rPr lang="en-US" sz="1900" dirty="0"/>
              <a:t>) {</a:t>
            </a:r>
          </a:p>
          <a:p>
            <a:r>
              <a:rPr lang="en-US" sz="1900" dirty="0"/>
              <a:t>        /* Find the id of the newly selected element */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select_element</a:t>
            </a:r>
            <a:r>
              <a:rPr lang="en-US" sz="1900" dirty="0"/>
              <a:t> = </a:t>
            </a:r>
            <a:r>
              <a:rPr lang="en-US" sz="1900" dirty="0" err="1"/>
              <a:t>unit_instance.getComponent</a:t>
            </a:r>
            <a:r>
              <a:rPr lang="en-US" sz="1900" dirty="0"/>
              <a:t>();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selected_index</a:t>
            </a:r>
            <a:r>
              <a:rPr lang="en-US" sz="1900" dirty="0"/>
              <a:t> = </a:t>
            </a:r>
            <a:r>
              <a:rPr lang="en-US" sz="1900" dirty="0" err="1"/>
              <a:t>select_element.selectedIndex</a:t>
            </a:r>
            <a:r>
              <a:rPr lang="en-US" sz="1900" dirty="0"/>
              <a:t>;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option_element</a:t>
            </a:r>
            <a:r>
              <a:rPr lang="en-US" sz="1900" dirty="0"/>
              <a:t> = </a:t>
            </a:r>
            <a:r>
              <a:rPr lang="en-US" sz="1900" dirty="0" err="1"/>
              <a:t>select_element.options[selected_index</a:t>
            </a:r>
            <a:r>
              <a:rPr lang="en-US" sz="1900" dirty="0"/>
              <a:t>];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var</a:t>
            </a:r>
            <a:r>
              <a:rPr lang="en-US" sz="1900" dirty="0"/>
              <a:t> id = </a:t>
            </a:r>
            <a:r>
              <a:rPr lang="en-US" sz="1900" dirty="0" err="1"/>
              <a:t>option_element.value</a:t>
            </a:r>
            <a:r>
              <a:rPr lang="en-US" sz="1900" dirty="0"/>
              <a:t>;</a:t>
            </a:r>
          </a:p>
          <a:p>
            <a:endParaRPr lang="en-US" sz="1900" dirty="0"/>
          </a:p>
          <a:p>
            <a:r>
              <a:rPr lang="en-US" sz="1900" dirty="0"/>
              <a:t>        /* Create the diff */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var</a:t>
            </a:r>
            <a:r>
              <a:rPr lang="en-US" sz="1900" dirty="0"/>
              <a:t> value = new </a:t>
            </a:r>
            <a:r>
              <a:rPr lang="en-US" sz="1900" dirty="0" err="1"/>
              <a:t>StringValue(id</a:t>
            </a:r>
            <a:r>
              <a:rPr lang="en-US" sz="1900" dirty="0"/>
              <a:t>);</a:t>
            </a:r>
          </a:p>
          <a:p>
            <a:r>
              <a:rPr lang="en-US" sz="1900" dirty="0"/>
              <a:t>        </a:t>
            </a:r>
            <a:r>
              <a:rPr lang="en-US" sz="1900" b="1" dirty="0" err="1"/>
              <a:t>var</a:t>
            </a:r>
            <a:r>
              <a:rPr lang="en-US" sz="1900" b="1" dirty="0"/>
              <a:t> diff = new </a:t>
            </a:r>
            <a:r>
              <a:rPr lang="en-US" sz="1900" b="1" dirty="0" err="1"/>
              <a:t>ReplaceDataDiff('drop_down</a:t>
            </a:r>
            <a:r>
              <a:rPr lang="en-US" sz="1900" b="1" dirty="0"/>
              <a:t>/selected', value);</a:t>
            </a:r>
          </a:p>
          <a:p>
            <a:r>
              <a:rPr lang="en-US" sz="1900" dirty="0"/>
              <a:t> </a:t>
            </a:r>
          </a:p>
          <a:p>
            <a:r>
              <a:rPr lang="en-US" sz="1900" dirty="0"/>
              <a:t>        /* Collect the </a:t>
            </a:r>
            <a:r>
              <a:rPr lang="en-US" sz="1900" u="sng" dirty="0"/>
              <a:t>diff */</a:t>
            </a:r>
          </a:p>
          <a:p>
            <a:r>
              <a:rPr lang="en-US" sz="1900" b="1" dirty="0"/>
              <a:t>        </a:t>
            </a:r>
            <a:r>
              <a:rPr lang="en-US" sz="1900" b="1" dirty="0" err="1"/>
              <a:t>unit_instance.collect(diff</a:t>
            </a:r>
            <a:r>
              <a:rPr lang="en-US" sz="1900" b="1" dirty="0"/>
              <a:t>);</a:t>
            </a:r>
          </a:p>
          <a:p>
            <a:r>
              <a:rPr lang="en-US" sz="1900" dirty="0"/>
              <a:t>    }</a:t>
            </a:r>
          </a:p>
          <a:p>
            <a:r>
              <a:rPr lang="en-US" sz="1900" dirty="0"/>
              <a:t>    </a:t>
            </a:r>
          </a:p>
          <a:p>
            <a:r>
              <a:rPr lang="en-US" sz="1900" dirty="0"/>
              <a:t>    /</a:t>
            </a:r>
            <a:r>
              <a:rPr lang="en-US" sz="1900" dirty="0" smtClean="0"/>
              <a:t>* Collects </a:t>
            </a:r>
            <a:r>
              <a:rPr lang="en-US" sz="1900" dirty="0"/>
              <a:t>the replace diff when the selected option is changed</a:t>
            </a:r>
            <a:r>
              <a:rPr lang="en-US" sz="1900" dirty="0" smtClean="0"/>
              <a:t>.</a:t>
            </a:r>
            <a:r>
              <a:rPr lang="en-US" sz="1900" dirty="0"/>
              <a:t> </a:t>
            </a:r>
            <a:r>
              <a:rPr lang="en-US" sz="1900" dirty="0" smtClean="0"/>
              <a:t>*</a:t>
            </a:r>
            <a:r>
              <a:rPr lang="en-US" sz="1900" dirty="0"/>
              <a:t>/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DropDownUnitInstance.prototype.onChange</a:t>
            </a:r>
            <a:r>
              <a:rPr lang="en-US" sz="1900" dirty="0"/>
              <a:t> = function() {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collectSelected(this</a:t>
            </a:r>
            <a:r>
              <a:rPr lang="en-US" sz="1900" dirty="0"/>
              <a:t>);</a:t>
            </a:r>
          </a:p>
          <a:p>
            <a:r>
              <a:rPr lang="en-US" sz="1900" dirty="0"/>
              <a:t>        </a:t>
            </a:r>
          </a:p>
          <a:p>
            <a:r>
              <a:rPr lang="en-US" sz="1900" dirty="0"/>
              <a:t>        /* Invoke the program associated with the event */</a:t>
            </a:r>
          </a:p>
          <a:p>
            <a:r>
              <a:rPr lang="en-US" sz="1900" b="1" dirty="0"/>
              <a:t>        </a:t>
            </a:r>
            <a:r>
              <a:rPr lang="en-US" sz="1900" b="1" dirty="0" err="1"/>
              <a:t>this.invoke('drop_down</a:t>
            </a:r>
            <a:r>
              <a:rPr lang="en-US" sz="1900" b="1" dirty="0"/>
              <a:t>', '</a:t>
            </a:r>
            <a:r>
              <a:rPr lang="en-US" sz="1900" b="1" dirty="0" err="1"/>
              <a:t>onchange</a:t>
            </a:r>
            <a:r>
              <a:rPr lang="en-US" sz="1900" b="1" dirty="0"/>
              <a:t>');</a:t>
            </a:r>
          </a:p>
          <a:p>
            <a:r>
              <a:rPr lang="en-US" sz="1900" dirty="0"/>
              <a:t>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drop down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&lt;</a:t>
            </a:r>
            <a:r>
              <a:rPr lang="en-US" sz="3000" dirty="0" err="1" smtClean="0"/>
              <a:t>hunit:DropDown</a:t>
            </a:r>
            <a:r>
              <a:rPr lang="en-US" sz="3000" dirty="0" smtClean="0"/>
              <a:t>&gt;</a:t>
            </a:r>
          </a:p>
          <a:p>
            <a:r>
              <a:rPr lang="en-US" sz="3000" dirty="0" smtClean="0"/>
              <a:t>    &lt;selected name="</a:t>
            </a:r>
            <a:r>
              <a:rPr lang="en-US" sz="3000" dirty="0" err="1" smtClean="0"/>
              <a:t>selected_value</a:t>
            </a:r>
            <a:r>
              <a:rPr lang="en-US" sz="3000" dirty="0" smtClean="0"/>
              <a:t>" </a:t>
            </a:r>
          </a:p>
          <a:p>
            <a:r>
              <a:rPr lang="en-US" sz="3000" dirty="0" smtClean="0"/>
              <a:t>       </a:t>
            </a:r>
            <a:r>
              <a:rPr lang="en-US" sz="3000" dirty="0" err="1" smtClean="0"/>
              <a:t>onchange</a:t>
            </a:r>
            <a:r>
              <a:rPr lang="en-US" sz="3000" dirty="0" smtClean="0"/>
              <a:t>="program"/&gt;</a:t>
            </a:r>
          </a:p>
          <a:p>
            <a:r>
              <a:rPr lang="en-US" sz="3000" dirty="0" smtClean="0"/>
              <a:t>        &lt;options&gt;</a:t>
            </a:r>
          </a:p>
          <a:p>
            <a:r>
              <a:rPr lang="en-US" sz="3000" dirty="0" smtClean="0"/>
              <a:t>            &lt;option id=</a:t>
            </a:r>
            <a:r>
              <a:rPr lang="en-US" sz="3000" i="1" dirty="0" smtClean="0"/>
              <a:t>"1" label="Option 1" /&gt;</a:t>
            </a:r>
          </a:p>
          <a:p>
            <a:r>
              <a:rPr lang="en-US" sz="3000" dirty="0" smtClean="0"/>
              <a:t>            &lt;option id=</a:t>
            </a:r>
            <a:r>
              <a:rPr lang="en-US" sz="3000" i="1" dirty="0" smtClean="0"/>
              <a:t>"2" label="Option 2" /&gt;</a:t>
            </a:r>
          </a:p>
          <a:p>
            <a:r>
              <a:rPr lang="en-US" sz="3000" dirty="0" smtClean="0"/>
              <a:t>            &lt;option id=</a:t>
            </a:r>
            <a:r>
              <a:rPr lang="en-US" sz="3000" i="1" dirty="0" smtClean="0"/>
              <a:t>"3" label="Option 3" /&gt;</a:t>
            </a:r>
          </a:p>
          <a:p>
            <a:r>
              <a:rPr lang="en-US" sz="3000" dirty="0" smtClean="0"/>
              <a:t>        &lt;/options&gt;</a:t>
            </a:r>
          </a:p>
          <a:p>
            <a:r>
              <a:rPr lang="en-US" sz="3000" dirty="0" smtClean="0"/>
              <a:t>&lt;/</a:t>
            </a:r>
            <a:r>
              <a:rPr lang="en-US" sz="3000" dirty="0" err="1" smtClean="0"/>
              <a:t>hunit:DropDown</a:t>
            </a:r>
            <a:r>
              <a:rPr lang="en-US" sz="3000" dirty="0" smtClean="0"/>
              <a:t>&gt;</a:t>
            </a:r>
            <a:endParaRPr lang="en-US" sz="3000" dirty="0"/>
          </a:p>
        </p:txBody>
      </p:sp>
      <p:pic>
        <p:nvPicPr>
          <p:cNvPr id="6" name="Picture 5" descr="Screen shot 2011-01-25 at 9.17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35" y="1582341"/>
            <a:ext cx="2041173" cy="1452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83840" y="1374686"/>
            <a:ext cx="873194" cy="1438852"/>
          </a:xfrm>
          <a:prstGeom prst="roundRect">
            <a:avLst>
              <a:gd name="adj" fmla="val 10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28208" y="1319054"/>
            <a:ext cx="873194" cy="1438852"/>
          </a:xfrm>
          <a:prstGeom prst="roundRect">
            <a:avLst>
              <a:gd name="adj" fmla="val 10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rot="5400000">
            <a:off x="2358264" y="2176854"/>
            <a:ext cx="4352918" cy="79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003566" y="1614640"/>
            <a:ext cx="923148" cy="1069840"/>
          </a:xfrm>
          <a:prstGeom prst="roundRect">
            <a:avLst>
              <a:gd name="adj" fmla="val 10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Page </a:t>
            </a:r>
            <a:r>
              <a:rPr lang="en-US" sz="1000" dirty="0" err="1" smtClean="0">
                <a:solidFill>
                  <a:srgbClr val="000000"/>
                </a:solidFill>
              </a:rPr>
              <a:t>Config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62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Units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2077191" y="1778388"/>
            <a:ext cx="679092" cy="496848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rIns="91440" anchor="t">
            <a:spAutoFit/>
          </a:bodyPr>
          <a:lstStyle/>
          <a:p>
            <a:pPr algn="ctr"/>
            <a:r>
              <a:rPr lang="en-US" sz="1000" b="1" dirty="0" smtClean="0"/>
              <a:t>XML Unit</a:t>
            </a:r>
          </a:p>
          <a:p>
            <a:pPr algn="ctr"/>
            <a:r>
              <a:rPr lang="en-US" sz="1000" b="1" dirty="0" err="1" smtClean="0"/>
              <a:t>Config</a:t>
            </a:r>
            <a:endParaRPr lang="en-US" sz="1000" b="1" dirty="0" smtClean="0"/>
          </a:p>
        </p:txBody>
      </p:sp>
      <p:sp>
        <p:nvSpPr>
          <p:cNvPr id="6" name="Isosceles Triangle 5"/>
          <p:cNvSpPr/>
          <p:nvPr/>
        </p:nvSpPr>
        <p:spPr>
          <a:xfrm>
            <a:off x="3725975" y="1175226"/>
            <a:ext cx="1645920" cy="100584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Visual Schema Tree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3725975" y="2724268"/>
            <a:ext cx="1645920" cy="100584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Visual Data Tree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7261810" y="2442824"/>
            <a:ext cx="1828800" cy="1371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DOM Tree</a:t>
            </a:r>
          </a:p>
        </p:txBody>
      </p:sp>
      <p:sp>
        <p:nvSpPr>
          <p:cNvPr id="11" name="Oval 10"/>
          <p:cNvSpPr/>
          <p:nvPr/>
        </p:nvSpPr>
        <p:spPr>
          <a:xfrm>
            <a:off x="4501312" y="1434544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cxnSp>
        <p:nvCxnSpPr>
          <p:cNvPr id="12" name="Straight Connector 11"/>
          <p:cNvCxnSpPr>
            <a:stCxn id="11" idx="3"/>
            <a:endCxn id="19" idx="7"/>
          </p:cNvCxnSpPr>
          <p:nvPr/>
        </p:nvCxnSpPr>
        <p:spPr>
          <a:xfrm rot="5400000">
            <a:off x="4394376" y="1530808"/>
            <a:ext cx="138216" cy="10257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66412" y="1637744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4825162" y="1840944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19" name="Oval 18"/>
          <p:cNvSpPr/>
          <p:nvPr/>
        </p:nvSpPr>
        <p:spPr>
          <a:xfrm>
            <a:off x="4333756" y="1637744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4498856" y="1840944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4172375" y="1840944"/>
            <a:ext cx="91900" cy="919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stCxn id="11" idx="5"/>
            <a:endCxn id="17" idx="1"/>
          </p:cNvCxnSpPr>
          <p:nvPr/>
        </p:nvCxnSpPr>
        <p:spPr>
          <a:xfrm rot="16200000" flipH="1">
            <a:off x="4560704" y="1532036"/>
            <a:ext cx="138216" cy="10011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5"/>
            <a:endCxn id="18" idx="1"/>
          </p:cNvCxnSpPr>
          <p:nvPr/>
        </p:nvCxnSpPr>
        <p:spPr>
          <a:xfrm rot="16200000" flipH="1">
            <a:off x="4722629" y="1738411"/>
            <a:ext cx="138216" cy="9376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3"/>
            <a:endCxn id="21" idx="7"/>
          </p:cNvCxnSpPr>
          <p:nvPr/>
        </p:nvCxnSpPr>
        <p:spPr>
          <a:xfrm rot="5400000">
            <a:off x="4229908" y="1737096"/>
            <a:ext cx="138216" cy="9639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5"/>
            <a:endCxn id="20" idx="1"/>
          </p:cNvCxnSpPr>
          <p:nvPr/>
        </p:nvCxnSpPr>
        <p:spPr>
          <a:xfrm rot="16200000" flipH="1">
            <a:off x="4393148" y="1735236"/>
            <a:ext cx="138216" cy="10011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98856" y="2959156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cxnSp>
        <p:nvCxnSpPr>
          <p:cNvPr id="41" name="Straight Connector 40"/>
          <p:cNvCxnSpPr>
            <a:stCxn id="40" idx="3"/>
            <a:endCxn id="44" idx="7"/>
          </p:cNvCxnSpPr>
          <p:nvPr/>
        </p:nvCxnSpPr>
        <p:spPr>
          <a:xfrm rot="5400000">
            <a:off x="4352233" y="3041133"/>
            <a:ext cx="163616" cy="156547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24256" y="3187756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43" name="Oval 42"/>
          <p:cNvSpPr/>
          <p:nvPr/>
        </p:nvSpPr>
        <p:spPr>
          <a:xfrm>
            <a:off x="4689356" y="3390956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44" name="Oval 43"/>
          <p:cNvSpPr/>
          <p:nvPr/>
        </p:nvSpPr>
        <p:spPr>
          <a:xfrm>
            <a:off x="4277325" y="3187756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45" name="Oval 44"/>
          <p:cNvSpPr/>
          <p:nvPr/>
        </p:nvSpPr>
        <p:spPr>
          <a:xfrm>
            <a:off x="4442425" y="3390956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4115944" y="3390956"/>
            <a:ext cx="91900" cy="919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47" name="Straight Connector 46"/>
          <p:cNvCxnSpPr>
            <a:stCxn id="40" idx="4"/>
            <a:endCxn id="42" idx="0"/>
          </p:cNvCxnSpPr>
          <p:nvPr/>
        </p:nvCxnSpPr>
        <p:spPr>
          <a:xfrm rot="16200000" flipH="1">
            <a:off x="4489156" y="3106706"/>
            <a:ext cx="136700" cy="254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5"/>
            <a:endCxn id="43" idx="1"/>
          </p:cNvCxnSpPr>
          <p:nvPr/>
        </p:nvCxnSpPr>
        <p:spPr>
          <a:xfrm rot="16200000" flipH="1">
            <a:off x="4583648" y="3285248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3"/>
            <a:endCxn id="46" idx="7"/>
          </p:cNvCxnSpPr>
          <p:nvPr/>
        </p:nvCxnSpPr>
        <p:spPr>
          <a:xfrm rot="5400000">
            <a:off x="4173477" y="3287108"/>
            <a:ext cx="138216" cy="96397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5"/>
            <a:endCxn id="45" idx="1"/>
          </p:cNvCxnSpPr>
          <p:nvPr/>
        </p:nvCxnSpPr>
        <p:spPr>
          <a:xfrm rot="16200000" flipH="1">
            <a:off x="4336717" y="3285248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Document 61"/>
          <p:cNvSpPr/>
          <p:nvPr/>
        </p:nvSpPr>
        <p:spPr>
          <a:xfrm>
            <a:off x="2117273" y="1819159"/>
            <a:ext cx="679092" cy="496848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rIns="91440" anchor="t">
            <a:spAutoFit/>
          </a:bodyPr>
          <a:lstStyle/>
          <a:p>
            <a:pPr algn="ctr"/>
            <a:r>
              <a:rPr lang="en-US" sz="1000" b="1" dirty="0" smtClean="0"/>
              <a:t>XML Unit</a:t>
            </a:r>
          </a:p>
          <a:p>
            <a:pPr algn="ctr"/>
            <a:r>
              <a:rPr lang="en-US" sz="1000" b="1" dirty="0" err="1" smtClean="0"/>
              <a:t>Config</a:t>
            </a:r>
            <a:endParaRPr lang="en-US" sz="1000" b="1" dirty="0" smtClean="0"/>
          </a:p>
        </p:txBody>
      </p:sp>
      <p:sp>
        <p:nvSpPr>
          <p:cNvPr id="63" name="Document 62"/>
          <p:cNvSpPr/>
          <p:nvPr/>
        </p:nvSpPr>
        <p:spPr>
          <a:xfrm>
            <a:off x="2158548" y="1859201"/>
            <a:ext cx="679092" cy="496848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rIns="91440" anchor="t">
            <a:spAutoFit/>
          </a:bodyPr>
          <a:lstStyle/>
          <a:p>
            <a:pPr algn="ctr"/>
            <a:r>
              <a:rPr lang="en-US" sz="1000" b="1" dirty="0" smtClean="0"/>
              <a:t>XML Unit</a:t>
            </a:r>
          </a:p>
          <a:p>
            <a:pPr algn="ctr"/>
            <a:r>
              <a:rPr lang="en-US" sz="1000" b="1" dirty="0" err="1" smtClean="0"/>
              <a:t>Config</a:t>
            </a:r>
            <a:endParaRPr lang="en-US" sz="1000" b="1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3028822" y="630024"/>
            <a:ext cx="1031426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Annotation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853842" y="957368"/>
            <a:ext cx="1031426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Annotation</a:t>
            </a:r>
          </a:p>
        </p:txBody>
      </p:sp>
      <p:cxnSp>
        <p:nvCxnSpPr>
          <p:cNvPr id="69" name="Straight Connector 68"/>
          <p:cNvCxnSpPr>
            <a:stCxn id="66" idx="3"/>
            <a:endCxn id="11" idx="1"/>
          </p:cNvCxnSpPr>
          <p:nvPr/>
        </p:nvCxnSpPr>
        <p:spPr>
          <a:xfrm>
            <a:off x="4060248" y="757897"/>
            <a:ext cx="454522" cy="690105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3"/>
            <a:endCxn id="17" idx="2"/>
          </p:cNvCxnSpPr>
          <p:nvPr/>
        </p:nvCxnSpPr>
        <p:spPr>
          <a:xfrm>
            <a:off x="3885268" y="1085241"/>
            <a:ext cx="781144" cy="598453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3"/>
            <a:endCxn id="21" idx="1"/>
          </p:cNvCxnSpPr>
          <p:nvPr/>
        </p:nvCxnSpPr>
        <p:spPr>
          <a:xfrm>
            <a:off x="3728875" y="1411370"/>
            <a:ext cx="456958" cy="443032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363005" y="574295"/>
            <a:ext cx="773982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</a:t>
            </a:r>
            <a:r>
              <a:rPr lang="en-US" sz="1000" dirty="0" err="1" smtClean="0">
                <a:effectLst/>
              </a:rPr>
              <a:t>Config</a:t>
            </a:r>
            <a:endParaRPr lang="en-US" sz="1000" dirty="0" smtClean="0">
              <a:effectLst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103372" y="1009607"/>
            <a:ext cx="773982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</a:t>
            </a:r>
            <a:r>
              <a:rPr lang="en-US" sz="1000" dirty="0" err="1" smtClean="0">
                <a:effectLst/>
              </a:rPr>
              <a:t>Config</a:t>
            </a:r>
            <a:endParaRPr lang="en-US" sz="1000" dirty="0" smtClean="0">
              <a:effectLst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850239" y="1347467"/>
            <a:ext cx="773982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</a:t>
            </a:r>
            <a:r>
              <a:rPr lang="en-US" sz="1000" dirty="0" err="1" smtClean="0">
                <a:effectLst/>
              </a:rPr>
              <a:t>Config</a:t>
            </a:r>
            <a:endParaRPr lang="en-US" sz="1000" dirty="0" smtClean="0">
              <a:effectLst/>
            </a:endParaRPr>
          </a:p>
        </p:txBody>
      </p:sp>
      <p:cxnSp>
        <p:nvCxnSpPr>
          <p:cNvPr id="82" name="Straight Connector 81"/>
          <p:cNvCxnSpPr>
            <a:stCxn id="79" idx="1"/>
            <a:endCxn id="11" idx="7"/>
          </p:cNvCxnSpPr>
          <p:nvPr/>
        </p:nvCxnSpPr>
        <p:spPr>
          <a:xfrm rot="10800000" flipV="1">
            <a:off x="4579755" y="702168"/>
            <a:ext cx="783251" cy="745834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1"/>
            <a:endCxn id="17" idx="7"/>
          </p:cNvCxnSpPr>
          <p:nvPr/>
        </p:nvCxnSpPr>
        <p:spPr>
          <a:xfrm rot="10800000" flipV="1">
            <a:off x="4744854" y="1137480"/>
            <a:ext cx="358518" cy="513722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1" idx="1"/>
            <a:endCxn id="21" idx="6"/>
          </p:cNvCxnSpPr>
          <p:nvPr/>
        </p:nvCxnSpPr>
        <p:spPr>
          <a:xfrm rot="10800000" flipV="1">
            <a:off x="4264275" y="1475340"/>
            <a:ext cx="1585964" cy="411554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2"/>
            <a:endCxn id="80" idx="0"/>
          </p:cNvCxnSpPr>
          <p:nvPr/>
        </p:nvCxnSpPr>
        <p:spPr>
          <a:xfrm rot="5400000">
            <a:off x="5530397" y="790008"/>
            <a:ext cx="179566" cy="25963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9" idx="2"/>
            <a:endCxn id="81" idx="0"/>
          </p:cNvCxnSpPr>
          <p:nvPr/>
        </p:nvCxnSpPr>
        <p:spPr>
          <a:xfrm rot="16200000" flipH="1">
            <a:off x="5734900" y="845137"/>
            <a:ext cx="517426" cy="48723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820330" y="2268893"/>
            <a:ext cx="633314" cy="415588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</a:t>
            </a:r>
          </a:p>
          <a:p>
            <a:pPr algn="ctr"/>
            <a:r>
              <a:rPr lang="en-US" sz="1000" dirty="0" smtClean="0">
                <a:effectLst/>
              </a:rPr>
              <a:t>Instance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5301339" y="2799559"/>
            <a:ext cx="633314" cy="415588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</a:t>
            </a:r>
          </a:p>
          <a:p>
            <a:pPr algn="ctr"/>
            <a:r>
              <a:rPr lang="en-US" sz="1000" dirty="0" smtClean="0">
                <a:effectLst/>
              </a:rPr>
              <a:t>Instance</a:t>
            </a:r>
          </a:p>
        </p:txBody>
      </p:sp>
      <p:cxnSp>
        <p:nvCxnSpPr>
          <p:cNvPr id="101" name="Straight Connector 100"/>
          <p:cNvCxnSpPr>
            <a:stCxn id="98" idx="1"/>
            <a:endCxn id="40" idx="7"/>
          </p:cNvCxnSpPr>
          <p:nvPr/>
        </p:nvCxnSpPr>
        <p:spPr>
          <a:xfrm rot="10800000" flipV="1">
            <a:off x="4577298" y="2476686"/>
            <a:ext cx="1243032" cy="49592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9" idx="1"/>
            <a:endCxn id="42" idx="7"/>
          </p:cNvCxnSpPr>
          <p:nvPr/>
        </p:nvCxnSpPr>
        <p:spPr>
          <a:xfrm rot="10800000" flipV="1">
            <a:off x="4602699" y="3007352"/>
            <a:ext cx="698641" cy="193861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1"/>
            <a:endCxn id="46" idx="6"/>
          </p:cNvCxnSpPr>
          <p:nvPr/>
        </p:nvCxnSpPr>
        <p:spPr>
          <a:xfrm rot="10800000">
            <a:off x="4207845" y="3436907"/>
            <a:ext cx="1961459" cy="325655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8" idx="2"/>
            <a:endCxn id="99" idx="0"/>
          </p:cNvCxnSpPr>
          <p:nvPr/>
        </p:nvCxnSpPr>
        <p:spPr>
          <a:xfrm rot="5400000">
            <a:off x="5819953" y="2482525"/>
            <a:ext cx="115078" cy="5189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8" idx="2"/>
            <a:endCxn id="100" idx="0"/>
          </p:cNvCxnSpPr>
          <p:nvPr/>
        </p:nvCxnSpPr>
        <p:spPr>
          <a:xfrm rot="16200000" flipH="1">
            <a:off x="5876330" y="2945137"/>
            <a:ext cx="870286" cy="34897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8" idx="3"/>
            <a:endCxn id="166" idx="2"/>
          </p:cNvCxnSpPr>
          <p:nvPr/>
        </p:nvCxnSpPr>
        <p:spPr>
          <a:xfrm>
            <a:off x="6453644" y="2476687"/>
            <a:ext cx="1680103" cy="373156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0" idx="3"/>
            <a:endCxn id="182" idx="3"/>
          </p:cNvCxnSpPr>
          <p:nvPr/>
        </p:nvCxnSpPr>
        <p:spPr>
          <a:xfrm flipV="1">
            <a:off x="6802617" y="3528204"/>
            <a:ext cx="803470" cy="234357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762381" y="3190931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152" name="Oval 151"/>
          <p:cNvSpPr/>
          <p:nvPr/>
        </p:nvSpPr>
        <p:spPr>
          <a:xfrm>
            <a:off x="4927481" y="3394131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cxnSp>
        <p:nvCxnSpPr>
          <p:cNvPr id="153" name="Straight Connector 152"/>
          <p:cNvCxnSpPr>
            <a:stCxn id="40" idx="5"/>
            <a:endCxn id="151" idx="1"/>
          </p:cNvCxnSpPr>
          <p:nvPr/>
        </p:nvCxnSpPr>
        <p:spPr>
          <a:xfrm rot="16200000" flipH="1">
            <a:off x="4593173" y="3021722"/>
            <a:ext cx="166791" cy="198541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1" idx="5"/>
            <a:endCxn id="152" idx="1"/>
          </p:cNvCxnSpPr>
          <p:nvPr/>
        </p:nvCxnSpPr>
        <p:spPr>
          <a:xfrm rot="16200000" flipH="1">
            <a:off x="4821773" y="3288423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5670762" y="3179660"/>
            <a:ext cx="633314" cy="415588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</a:t>
            </a:r>
          </a:p>
          <a:p>
            <a:pPr algn="ctr"/>
            <a:r>
              <a:rPr lang="en-US" sz="1000" dirty="0" smtClean="0">
                <a:effectLst/>
              </a:rPr>
              <a:t>Instance</a:t>
            </a:r>
          </a:p>
        </p:txBody>
      </p:sp>
      <p:cxnSp>
        <p:nvCxnSpPr>
          <p:cNvPr id="160" name="Straight Connector 159"/>
          <p:cNvCxnSpPr>
            <a:stCxn id="159" idx="1"/>
            <a:endCxn id="151" idx="6"/>
          </p:cNvCxnSpPr>
          <p:nvPr/>
        </p:nvCxnSpPr>
        <p:spPr>
          <a:xfrm rot="10800000">
            <a:off x="4854282" y="3236882"/>
            <a:ext cx="816481" cy="150573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8" idx="2"/>
            <a:endCxn id="159" idx="0"/>
          </p:cNvCxnSpPr>
          <p:nvPr/>
        </p:nvCxnSpPr>
        <p:spPr>
          <a:xfrm rot="5400000">
            <a:off x="5814614" y="2857286"/>
            <a:ext cx="495179" cy="14956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133747" y="2803893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cxnSp>
        <p:nvCxnSpPr>
          <p:cNvPr id="167" name="Straight Connector 166"/>
          <p:cNvCxnSpPr>
            <a:stCxn id="166" idx="3"/>
            <a:endCxn id="170" idx="7"/>
          </p:cNvCxnSpPr>
          <p:nvPr/>
        </p:nvCxnSpPr>
        <p:spPr>
          <a:xfrm rot="5400000">
            <a:off x="7987124" y="2885870"/>
            <a:ext cx="163616" cy="156547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159147" y="3032493"/>
            <a:ext cx="91900" cy="919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169" name="Oval 168"/>
          <p:cNvSpPr/>
          <p:nvPr/>
        </p:nvSpPr>
        <p:spPr>
          <a:xfrm>
            <a:off x="8324247" y="3235693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sp>
        <p:nvSpPr>
          <p:cNvPr id="170" name="Oval 169"/>
          <p:cNvSpPr/>
          <p:nvPr/>
        </p:nvSpPr>
        <p:spPr>
          <a:xfrm>
            <a:off x="7912216" y="3032493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171" name="Oval 170"/>
          <p:cNvSpPr/>
          <p:nvPr/>
        </p:nvSpPr>
        <p:spPr>
          <a:xfrm>
            <a:off x="8077316" y="3235693"/>
            <a:ext cx="91900" cy="919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172" name="Oval 171"/>
          <p:cNvSpPr/>
          <p:nvPr/>
        </p:nvSpPr>
        <p:spPr>
          <a:xfrm>
            <a:off x="7750835" y="3235693"/>
            <a:ext cx="91900" cy="91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cxnSp>
        <p:nvCxnSpPr>
          <p:cNvPr id="173" name="Straight Connector 172"/>
          <p:cNvCxnSpPr>
            <a:stCxn id="166" idx="4"/>
            <a:endCxn id="168" idx="0"/>
          </p:cNvCxnSpPr>
          <p:nvPr/>
        </p:nvCxnSpPr>
        <p:spPr>
          <a:xfrm rot="16200000" flipH="1">
            <a:off x="8124047" y="2951443"/>
            <a:ext cx="136700" cy="254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8" idx="5"/>
            <a:endCxn id="169" idx="1"/>
          </p:cNvCxnSpPr>
          <p:nvPr/>
        </p:nvCxnSpPr>
        <p:spPr>
          <a:xfrm rot="16200000" flipH="1">
            <a:off x="8218539" y="3129985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0" idx="3"/>
            <a:endCxn id="172" idx="7"/>
          </p:cNvCxnSpPr>
          <p:nvPr/>
        </p:nvCxnSpPr>
        <p:spPr>
          <a:xfrm rot="5400000">
            <a:off x="7808368" y="3131845"/>
            <a:ext cx="138216" cy="96397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0" idx="5"/>
            <a:endCxn id="171" idx="1"/>
          </p:cNvCxnSpPr>
          <p:nvPr/>
        </p:nvCxnSpPr>
        <p:spPr>
          <a:xfrm rot="16200000" flipH="1">
            <a:off x="7971608" y="3129985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8397272" y="3035668"/>
            <a:ext cx="91900" cy="919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178" name="Oval 177"/>
          <p:cNvSpPr/>
          <p:nvPr/>
        </p:nvSpPr>
        <p:spPr>
          <a:xfrm>
            <a:off x="8562372" y="3238868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cxnSp>
        <p:nvCxnSpPr>
          <p:cNvPr id="179" name="Straight Connector 178"/>
          <p:cNvCxnSpPr>
            <a:stCxn id="166" idx="5"/>
            <a:endCxn id="177" idx="1"/>
          </p:cNvCxnSpPr>
          <p:nvPr/>
        </p:nvCxnSpPr>
        <p:spPr>
          <a:xfrm rot="16200000" flipH="1">
            <a:off x="8228064" y="2866459"/>
            <a:ext cx="166791" cy="198541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5"/>
            <a:endCxn id="178" idx="1"/>
          </p:cNvCxnSpPr>
          <p:nvPr/>
        </p:nvCxnSpPr>
        <p:spPr>
          <a:xfrm rot="16200000" flipH="1">
            <a:off x="8456664" y="3133160"/>
            <a:ext cx="138216" cy="1001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7903235" y="3464293"/>
            <a:ext cx="91900" cy="91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82" name="Oval 181"/>
          <p:cNvSpPr/>
          <p:nvPr/>
        </p:nvSpPr>
        <p:spPr>
          <a:xfrm>
            <a:off x="7592629" y="3449762"/>
            <a:ext cx="91900" cy="919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cxnSp>
        <p:nvCxnSpPr>
          <p:cNvPr id="183" name="Straight Connector 182"/>
          <p:cNvCxnSpPr>
            <a:stCxn id="172" idx="3"/>
            <a:endCxn id="182" idx="7"/>
          </p:cNvCxnSpPr>
          <p:nvPr/>
        </p:nvCxnSpPr>
        <p:spPr>
          <a:xfrm rot="5400000">
            <a:off x="7643140" y="3342066"/>
            <a:ext cx="149085" cy="93222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2" idx="5"/>
            <a:endCxn id="181" idx="1"/>
          </p:cNvCxnSpPr>
          <p:nvPr/>
        </p:nvCxnSpPr>
        <p:spPr>
          <a:xfrm rot="16200000" flipH="1">
            <a:off x="7791177" y="3352235"/>
            <a:ext cx="163616" cy="8741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8077316" y="3462794"/>
            <a:ext cx="91900" cy="91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cxnSp>
        <p:nvCxnSpPr>
          <p:cNvPr id="191" name="Straight Connector 190"/>
          <p:cNvCxnSpPr>
            <a:stCxn id="171" idx="4"/>
            <a:endCxn id="190" idx="0"/>
          </p:cNvCxnSpPr>
          <p:nvPr/>
        </p:nvCxnSpPr>
        <p:spPr>
          <a:xfrm rot="5400000">
            <a:off x="8055666" y="3395193"/>
            <a:ext cx="135201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8324247" y="3462794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cxnSp>
        <p:nvCxnSpPr>
          <p:cNvPr id="198" name="Straight Connector 197"/>
          <p:cNvCxnSpPr>
            <a:stCxn id="169" idx="4"/>
            <a:endCxn id="197" idx="0"/>
          </p:cNvCxnSpPr>
          <p:nvPr/>
        </p:nvCxnSpPr>
        <p:spPr>
          <a:xfrm rot="5400000">
            <a:off x="8302597" y="3395193"/>
            <a:ext cx="135201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8563486" y="3466395"/>
            <a:ext cx="91900" cy="919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sp>
      <p:cxnSp>
        <p:nvCxnSpPr>
          <p:cNvPr id="202" name="Straight Connector 201"/>
          <p:cNvCxnSpPr>
            <a:stCxn id="178" idx="4"/>
            <a:endCxn id="201" idx="0"/>
          </p:cNvCxnSpPr>
          <p:nvPr/>
        </p:nvCxnSpPr>
        <p:spPr>
          <a:xfrm rot="16200000" flipH="1">
            <a:off x="8541066" y="3398024"/>
            <a:ext cx="135627" cy="1114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9" idx="3"/>
            <a:endCxn id="169" idx="2"/>
          </p:cNvCxnSpPr>
          <p:nvPr/>
        </p:nvCxnSpPr>
        <p:spPr>
          <a:xfrm>
            <a:off x="5934653" y="3007353"/>
            <a:ext cx="2389594" cy="27429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59" idx="3"/>
            <a:endCxn id="178" idx="3"/>
          </p:cNvCxnSpPr>
          <p:nvPr/>
        </p:nvCxnSpPr>
        <p:spPr>
          <a:xfrm flipV="1">
            <a:off x="6304076" y="3317310"/>
            <a:ext cx="2271754" cy="70144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929221" y="407671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Server</a:t>
            </a:r>
            <a:endParaRPr lang="en-US" sz="12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547241" y="407671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Client</a:t>
            </a:r>
            <a:endParaRPr lang="en-US" sz="12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6169303" y="3554767"/>
            <a:ext cx="633314" cy="415588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</a:t>
            </a:r>
          </a:p>
          <a:p>
            <a:pPr algn="ctr"/>
            <a:r>
              <a:rPr lang="en-US" sz="1000" dirty="0" smtClean="0">
                <a:effectLst/>
              </a:rPr>
              <a:t>Instance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618190" y="2341072"/>
            <a:ext cx="822960" cy="6400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Incremental Renderers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7" name="Right Arrow 216"/>
          <p:cNvSpPr/>
          <p:nvPr/>
        </p:nvSpPr>
        <p:spPr>
          <a:xfrm>
            <a:off x="2978270" y="1801717"/>
            <a:ext cx="685800" cy="6400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Page Compiler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97449" y="1283497"/>
            <a:ext cx="1031426" cy="255746"/>
          </a:xfrm>
          <a:prstGeom prst="roundRect">
            <a:avLst>
              <a:gd name="adj" fmla="val 6781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1000" dirty="0" smtClean="0">
                <a:effectLst/>
              </a:rPr>
              <a:t>Unit Annotation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2096" y="1218743"/>
            <a:ext cx="1103106" cy="1830382"/>
          </a:xfrm>
          <a:prstGeom prst="roundRect">
            <a:avLst>
              <a:gd name="adj" fmla="val 1029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Unit Registry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7" name="Left Arrow 106"/>
          <p:cNvSpPr/>
          <p:nvPr/>
        </p:nvSpPr>
        <p:spPr>
          <a:xfrm>
            <a:off x="6618190" y="2860280"/>
            <a:ext cx="822960" cy="64008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anchor="ctr" anchorCtr="0"/>
          <a:lstStyle/>
          <a:p>
            <a:pPr algn="ctr"/>
            <a:r>
              <a:rPr lang="en-US" sz="1000" dirty="0" smtClean="0"/>
              <a:t>Event Handlers</a:t>
            </a:r>
            <a:endParaRPr lang="en-US" sz="1000" dirty="0"/>
          </a:p>
        </p:txBody>
      </p:sp>
      <p:sp>
        <p:nvSpPr>
          <p:cNvPr id="108" name="Right Arrow 107"/>
          <p:cNvSpPr/>
          <p:nvPr/>
        </p:nvSpPr>
        <p:spPr>
          <a:xfrm>
            <a:off x="1171894" y="1802744"/>
            <a:ext cx="777240" cy="6400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Framework Provided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2576" y="1263422"/>
            <a:ext cx="873194" cy="1438852"/>
          </a:xfrm>
          <a:prstGeom prst="roundRect">
            <a:avLst>
              <a:gd name="adj" fmla="val 10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Isosceles Triangle 109"/>
          <p:cNvSpPr/>
          <p:nvPr/>
        </p:nvSpPr>
        <p:spPr>
          <a:xfrm>
            <a:off x="147792" y="1343204"/>
            <a:ext cx="731520" cy="580813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anchor="ctr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Unit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Definition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1" name="Document 110"/>
          <p:cNvSpPr/>
          <p:nvPr/>
        </p:nvSpPr>
        <p:spPr>
          <a:xfrm>
            <a:off x="147792" y="2084583"/>
            <a:ext cx="713344" cy="496848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rIns="91440" anchor="t">
            <a:spAutoFit/>
          </a:bodyPr>
          <a:lstStyle/>
          <a:p>
            <a:pPr algn="ctr"/>
            <a:r>
              <a:rPr lang="en-US" sz="1000" b="1" dirty="0" smtClean="0"/>
              <a:t>DTD Unit</a:t>
            </a:r>
          </a:p>
          <a:p>
            <a:pPr algn="ctr"/>
            <a:r>
              <a:rPr lang="en-US" sz="1000" b="1" dirty="0" smtClean="0"/>
              <a:t>Definition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2576" y="1027190"/>
            <a:ext cx="1336034" cy="2114786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749997" y="2084584"/>
            <a:ext cx="1875135" cy="135232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.</a:t>
            </a:r>
            <a:r>
              <a:rPr lang="en-US" dirty="0" err="1"/>
              <a:t>dtd</a:t>
            </a:r>
            <a:r>
              <a:rPr lang="en-US" dirty="0"/>
              <a:t> file to describe the elements and attributes associated with using a unit within a page </a:t>
            </a:r>
            <a:r>
              <a:rPr lang="en-US" dirty="0" smtClean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4638"/>
            <a:ext cx="6400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</a:t>
            </a:r>
            <a:r>
              <a:rPr lang="en-US" dirty="0" err="1"/>
              <a:t>DropDown</a:t>
            </a:r>
            <a:r>
              <a:rPr lang="en-US" dirty="0"/>
              <a:t> [</a:t>
            </a:r>
          </a:p>
          <a:p>
            <a:endParaRPr lang="en-US" dirty="0"/>
          </a:p>
          <a:p>
            <a:r>
              <a:rPr lang="en-US" dirty="0"/>
              <a:t>&lt;!ELEMENT </a:t>
            </a:r>
            <a:r>
              <a:rPr lang="en-US" dirty="0" err="1"/>
              <a:t>DropDown</a:t>
            </a:r>
            <a:r>
              <a:rPr lang="en-US" dirty="0"/>
              <a:t> (selected?, options)&gt;</a:t>
            </a:r>
          </a:p>
          <a:p>
            <a:r>
              <a:rPr lang="en-US" dirty="0"/>
              <a:t>&lt;!ELEMENT selected (string)&gt;</a:t>
            </a:r>
          </a:p>
          <a:p>
            <a:r>
              <a:rPr lang="en-US" dirty="0"/>
              <a:t>&lt;!ELEMENT options (option+)&gt;</a:t>
            </a:r>
          </a:p>
          <a:p>
            <a:r>
              <a:rPr lang="en-US" dirty="0"/>
              <a:t>&lt;!ELEMENT option EMPTY&gt;</a:t>
            </a:r>
          </a:p>
          <a:p>
            <a:endParaRPr lang="en-US" dirty="0"/>
          </a:p>
          <a:p>
            <a:r>
              <a:rPr lang="en-US" dirty="0"/>
              <a:t>&lt;!ATTLIST </a:t>
            </a:r>
            <a:r>
              <a:rPr lang="en-US" dirty="0" err="1"/>
              <a:t>DropDown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onchange</a:t>
            </a:r>
            <a:r>
              <a:rPr lang="en-US" dirty="0"/>
              <a:t> string #IMPLIED</a:t>
            </a:r>
          </a:p>
          <a:p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&lt;!ATTLIST option</a:t>
            </a:r>
          </a:p>
          <a:p>
            <a:r>
              <a:rPr lang="en-US" dirty="0"/>
              <a:t>    id    string #REQUIRED</a:t>
            </a:r>
          </a:p>
          <a:p>
            <a:r>
              <a:rPr lang="en-US" dirty="0"/>
              <a:t>    label string #REQUIRED</a:t>
            </a:r>
          </a:p>
          <a:p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]&gt;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844" y="274638"/>
            <a:ext cx="357523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hunit:DropDown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&lt;selected name="</a:t>
            </a:r>
            <a:r>
              <a:rPr lang="en-US" sz="1400" dirty="0" err="1" smtClean="0"/>
              <a:t>selected_value</a:t>
            </a:r>
            <a:r>
              <a:rPr lang="en-US" sz="1400" dirty="0" smtClean="0"/>
              <a:t>" 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onchange</a:t>
            </a:r>
            <a:r>
              <a:rPr lang="en-US" sz="1400" dirty="0" smtClean="0"/>
              <a:t>="program"</a:t>
            </a:r>
            <a:r>
              <a:rPr lang="en-US" sz="1400" dirty="0" smtClean="0"/>
              <a:t> /&gt;</a:t>
            </a:r>
          </a:p>
          <a:p>
            <a:r>
              <a:rPr lang="en-US" sz="1400" dirty="0" smtClean="0"/>
              <a:t>        &lt;options&gt;</a:t>
            </a:r>
          </a:p>
          <a:p>
            <a:r>
              <a:rPr lang="en-US" sz="1400" dirty="0" smtClean="0"/>
              <a:t>            &lt;option id="1" label="Option 1" /&gt;</a:t>
            </a:r>
          </a:p>
          <a:p>
            <a:r>
              <a:rPr lang="en-US" sz="1400" dirty="0" smtClean="0"/>
              <a:t>            &lt;option id="2" label="Option 2" /&gt;</a:t>
            </a:r>
          </a:p>
          <a:p>
            <a:r>
              <a:rPr lang="en-US" sz="1400" dirty="0" smtClean="0"/>
              <a:t>            &lt;option id="3" label="Option 3" /&gt;</a:t>
            </a:r>
          </a:p>
          <a:p>
            <a:r>
              <a:rPr lang="en-US" sz="1400" dirty="0" smtClean="0"/>
              <a:t>        &lt;/options&gt;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hunit:DropDown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Unit Definition (in Java)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Create a new class extending from </a:t>
            </a:r>
            <a:r>
              <a:rPr lang="en-US" dirty="0" err="1"/>
              <a:t>AbstractUnitDefinition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constructor, add the necessary patterns to </a:t>
            </a:r>
            <a:r>
              <a:rPr lang="en-US" dirty="0" err="1"/>
              <a:t>this.getRootTuplePattern</a:t>
            </a:r>
            <a:r>
              <a:rPr lang="en-US" dirty="0"/>
              <a:t>()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Implement methods </a:t>
            </a:r>
            <a:r>
              <a:rPr lang="en-US" dirty="0" err="1"/>
              <a:t>getTagName</a:t>
            </a:r>
            <a:r>
              <a:rPr lang="en-US" dirty="0"/>
              <a:t>() and </a:t>
            </a:r>
            <a:r>
              <a:rPr lang="en-US" dirty="0" err="1"/>
              <a:t>getNamespace</a:t>
            </a:r>
            <a:r>
              <a:rPr lang="en-US" dirty="0"/>
              <a:t>()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dirty="0" err="1"/>
              <a:t>UnitRegistry.add</a:t>
            </a:r>
            <a:r>
              <a:rPr lang="en-US" dirty="0"/>
              <a:t>() to register the unit.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 private </a:t>
            </a:r>
            <a:r>
              <a:rPr lang="en-US" sz="1500" dirty="0" err="1"/>
              <a:t>DropDownUnitDefinition</a:t>
            </a:r>
            <a:r>
              <a:rPr lang="en-US" sz="1500" dirty="0"/>
              <a:t>()</a:t>
            </a:r>
          </a:p>
          <a:p>
            <a:r>
              <a:rPr lang="en-US" sz="1500" dirty="0"/>
              <a:t>    {</a:t>
            </a:r>
          </a:p>
          <a:p>
            <a:r>
              <a:rPr lang="en-US" sz="1500" dirty="0"/>
              <a:t>        super();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TuplePattern</a:t>
            </a:r>
            <a:r>
              <a:rPr lang="en-US" sz="1500" dirty="0"/>
              <a:t> </a:t>
            </a:r>
            <a:r>
              <a:rPr lang="en-US" sz="1500" dirty="0" err="1"/>
              <a:t>drop_down</a:t>
            </a:r>
            <a:r>
              <a:rPr lang="en-US" sz="1500" dirty="0"/>
              <a:t> = </a:t>
            </a:r>
            <a:r>
              <a:rPr lang="en-US" sz="1500" dirty="0" err="1"/>
              <a:t>this.getRootTuplePattern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ScalarPattern</a:t>
            </a:r>
            <a:r>
              <a:rPr lang="en-US" sz="1500" dirty="0"/>
              <a:t> selected = new </a:t>
            </a:r>
            <a:r>
              <a:rPr lang="en-US" sz="1500" dirty="0" err="1"/>
              <a:t>ScalarPattern(StringType.class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selected.setMutable(true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drop_down.setAttribute(</a:t>
            </a:r>
            <a:r>
              <a:rPr lang="en-US" sz="1500" i="1" dirty="0" err="1"/>
              <a:t>SELECTED_ATTR</a:t>
            </a:r>
            <a:r>
              <a:rPr lang="en-US" sz="1500" i="1" dirty="0"/>
              <a:t>, selected);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SetPattern</a:t>
            </a:r>
            <a:r>
              <a:rPr lang="en-US" sz="1500" dirty="0"/>
              <a:t> options = new </a:t>
            </a:r>
            <a:r>
              <a:rPr lang="en-US" sz="1500" dirty="0" err="1"/>
              <a:t>SetPattern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drop_down.setAttribute(</a:t>
            </a:r>
            <a:r>
              <a:rPr lang="en-US" sz="1500" i="1" dirty="0" err="1"/>
              <a:t>OPTIONS_ATTR</a:t>
            </a:r>
            <a:r>
              <a:rPr lang="en-US" sz="1500" i="1" dirty="0"/>
              <a:t>, options);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TuplePattern</a:t>
            </a:r>
            <a:r>
              <a:rPr lang="en-US" sz="1500" dirty="0"/>
              <a:t> option = new </a:t>
            </a:r>
            <a:r>
              <a:rPr lang="en-US" sz="1500" dirty="0" err="1"/>
              <a:t>TuplePattern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options.setTuplePattern(new</a:t>
            </a:r>
            <a:r>
              <a:rPr lang="en-US" sz="1500" dirty="0"/>
              <a:t> </a:t>
            </a:r>
            <a:r>
              <a:rPr lang="en-US" sz="1500" dirty="0" err="1"/>
              <a:t>PrefixNamePattern(</a:t>
            </a:r>
            <a:r>
              <a:rPr lang="en-US" sz="1500" i="1" dirty="0" err="1"/>
              <a:t>OPTION_ATTR</a:t>
            </a:r>
            <a:r>
              <a:rPr lang="en-US" sz="1500" i="1" dirty="0"/>
              <a:t>), option);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ScalarPattern</a:t>
            </a:r>
            <a:r>
              <a:rPr lang="en-US" sz="1500" dirty="0"/>
              <a:t> id = new </a:t>
            </a:r>
            <a:r>
              <a:rPr lang="en-US" sz="1500" dirty="0" err="1"/>
              <a:t>ScalarPattern(StringType.class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id.setXmlization(XmlizationRule.</a:t>
            </a:r>
            <a:r>
              <a:rPr lang="en-US" sz="1500" i="1" dirty="0" err="1"/>
              <a:t>XML_ATTRIBUTE</a:t>
            </a:r>
            <a:r>
              <a:rPr lang="en-US" sz="1500" i="1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option.setAttribute(</a:t>
            </a:r>
            <a:r>
              <a:rPr lang="en-US" sz="1500" i="1" dirty="0" err="1"/>
              <a:t>ID_ATTR</a:t>
            </a:r>
            <a:r>
              <a:rPr lang="en-US" sz="1500" i="1" dirty="0"/>
              <a:t>, id);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ScalarPattern</a:t>
            </a:r>
            <a:r>
              <a:rPr lang="en-US" sz="1500" dirty="0"/>
              <a:t> label = new </a:t>
            </a:r>
            <a:r>
              <a:rPr lang="en-US" sz="1500" dirty="0" err="1"/>
              <a:t>ScalarPattern(StringType.class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label.setXmlization(XmlizationRule.</a:t>
            </a:r>
            <a:r>
              <a:rPr lang="en-US" sz="1500" i="1" dirty="0" err="1"/>
              <a:t>XML_ATTRIBUTE</a:t>
            </a:r>
            <a:r>
              <a:rPr lang="en-US" sz="1500" i="1" dirty="0"/>
              <a:t>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option.setAttribute(</a:t>
            </a:r>
            <a:r>
              <a:rPr lang="en-US" sz="1500" i="1" dirty="0" err="1"/>
              <a:t>LABEL_ATTR</a:t>
            </a:r>
            <a:r>
              <a:rPr lang="en-US" sz="1500" i="1" dirty="0"/>
              <a:t>, label);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/>
              <a:t>        // Events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CommonUnitEvent</a:t>
            </a:r>
            <a:r>
              <a:rPr lang="en-US" sz="1500" dirty="0"/>
              <a:t> </a:t>
            </a:r>
            <a:r>
              <a:rPr lang="en-US" sz="1500" dirty="0" err="1"/>
              <a:t>on_change_event</a:t>
            </a:r>
            <a:r>
              <a:rPr lang="en-US" sz="1500" dirty="0"/>
              <a:t> = </a:t>
            </a:r>
            <a:r>
              <a:rPr lang="en-US" sz="1500" dirty="0" err="1"/>
              <a:t>CommonUnitEvent.</a:t>
            </a:r>
            <a:r>
              <a:rPr lang="en-US" sz="1500" i="1" dirty="0" err="1"/>
              <a:t>createOnChangeUnitEvent</a:t>
            </a:r>
            <a:r>
              <a:rPr lang="en-US" sz="1500" i="1" dirty="0"/>
              <a:t>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drop_down.setAttribute(on_change_event.getTuplePatternAttribute</a:t>
            </a:r>
            <a:r>
              <a:rPr lang="en-US" sz="1500" dirty="0"/>
              <a:t>(), </a:t>
            </a:r>
            <a:r>
              <a:rPr lang="en-US" sz="1500" dirty="0" err="1"/>
              <a:t>on_change_event.getScalarPattern</a:t>
            </a:r>
            <a:r>
              <a:rPr lang="en-US" sz="1500" dirty="0"/>
              <a:t>());</a:t>
            </a:r>
          </a:p>
          <a:p>
            <a:r>
              <a:rPr lang="en-US" sz="1500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the Unit Instance (in JavaScript)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class inheriting from </a:t>
            </a:r>
            <a:r>
              <a:rPr lang="en-US" dirty="0" err="1"/>
              <a:t>UnitInstance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renderer for </a:t>
            </a:r>
            <a:r>
              <a:rPr lang="en-US" dirty="0" err="1"/>
              <a:t>Renderer.INSERT</a:t>
            </a:r>
            <a:r>
              <a:rPr lang="en-US" dirty="0"/>
              <a:t>, </a:t>
            </a:r>
            <a:r>
              <a:rPr lang="en-US" dirty="0" err="1"/>
              <a:t>Renderer.DESTROY</a:t>
            </a:r>
            <a:r>
              <a:rPr lang="en-US" dirty="0"/>
              <a:t>, and any other types of </a:t>
            </a:r>
            <a:r>
              <a:rPr lang="en-US" dirty="0" err="1"/>
              <a:t>diffs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Each of these renderers should be pushed onto a </a:t>
            </a:r>
            <a:r>
              <a:rPr lang="en-US" dirty="0" err="1"/>
              <a:t>UnitInstance.prototype.renderers</a:t>
            </a:r>
            <a:r>
              <a:rPr lang="en-US" dirty="0"/>
              <a:t>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instance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callback of the renderer will be passed a </a:t>
            </a:r>
            <a:r>
              <a:rPr lang="en-US" dirty="0" err="1"/>
              <a:t>RenderInvocation</a:t>
            </a:r>
            <a:r>
              <a:rPr lang="en-US" dirty="0"/>
              <a:t>, which contains the unit instance, old value and new </a:t>
            </a:r>
            <a:r>
              <a:rPr lang="en-US" dirty="0" smtClean="0"/>
              <a:t>value.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 callback of the renderer for insert/attach should call </a:t>
            </a:r>
            <a:r>
              <a:rPr lang="en-US" dirty="0" err="1"/>
              <a:t>UnitInstance.setComponent</a:t>
            </a:r>
            <a:r>
              <a:rPr lang="en-US" dirty="0"/>
              <a:t>() on the element that will get added to the DOM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The callback of the renderer for delete should destroy any created elements and call </a:t>
            </a:r>
            <a:r>
              <a:rPr lang="en-US" dirty="0" err="1" smtClean="0"/>
              <a:t>UnitInstance.setComponent</a:t>
            </a:r>
            <a:r>
              <a:rPr lang="en-US" dirty="0" err="1"/>
              <a:t>(null</a:t>
            </a:r>
            <a:r>
              <a:rPr lang="en-US" dirty="0"/>
              <a:t>).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1091</Words>
  <Application>Microsoft Macintosh PowerPoint</Application>
  <PresentationFormat>On-screen Show (4:3)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Create a New Unit</vt:lpstr>
      <vt:lpstr>Example: drop down unit</vt:lpstr>
      <vt:lpstr>Slide 3</vt:lpstr>
      <vt:lpstr>Create the DTD</vt:lpstr>
      <vt:lpstr>Slide 5</vt:lpstr>
      <vt:lpstr>Create the Unit Definition (in Java)</vt:lpstr>
      <vt:lpstr>Slide 7</vt:lpstr>
      <vt:lpstr>Create the Unit Instance (in JavaScript)</vt:lpstr>
      <vt:lpstr>Unit instance callbacks</vt:lpstr>
      <vt:lpstr>Slide 10</vt:lpstr>
      <vt:lpstr>Slide 11</vt:lpstr>
      <vt:lpstr>Event handlers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New Unit</dc:title>
  <dc:creator>Hongping Lim</dc:creator>
  <cp:lastModifiedBy>Hongping Lim</cp:lastModifiedBy>
  <cp:revision>25</cp:revision>
  <dcterms:created xsi:type="dcterms:W3CDTF">2011-01-25T17:09:06Z</dcterms:created>
  <dcterms:modified xsi:type="dcterms:W3CDTF">2011-01-25T19:21:52Z</dcterms:modified>
</cp:coreProperties>
</file>