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Override PartName="/ppt/slides/slide11.xml" ContentType="application/vnd.openxmlformats-officedocument.presentationml.slide+xml"/>
  <Default Extension="xml" ContentType="application/xml"/>
  <Override PartName="/ppt/slides/slide9.xml" ContentType="application/vnd.openxmlformats-officedocument.presentationml.slide+xml"/>
  <Default Extension="jpeg" ContentType="image/jpeg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s/slide16.xml" ContentType="application/vnd.openxmlformats-officedocument.presentationml.slid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Default Extension="tiff" ContentType="image/tiff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s/slide19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2.xml" ContentType="application/vnd.openxmlformats-officedocument.presentationml.notesSlide+xml"/>
  <Override PartName="/ppt/handoutMasters/handoutMaster1.xml" ContentType="application/vnd.openxmlformats-officedocument.presentationml.handoutMaster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17.xml" ContentType="application/vnd.openxmlformats-officedocument.presentationml.slide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SpecialPlsOnTitleSld="0" saveSubsetFonts="1" autoCompressPictures="0">
  <p:sldMasterIdLst>
    <p:sldMasterId r:id="rId1"/>
  </p:sldMasterIdLst>
  <p:notesMasterIdLst>
    <p:notesMasterId r:id="rId21"/>
  </p:notesMasterIdLst>
  <p:handoutMasterIdLst>
    <p:handoutMasterId r:id="rId22"/>
  </p:handoutMasterIdLst>
  <p:sldIdLst>
    <p:sldId id="256" r:id="rId2"/>
    <p:sldId id="280" r:id="rId3"/>
    <p:sldId id="257" r:id="rId4"/>
    <p:sldId id="258" r:id="rId5"/>
    <p:sldId id="263" r:id="rId6"/>
    <p:sldId id="264" r:id="rId7"/>
    <p:sldId id="262" r:id="rId8"/>
    <p:sldId id="279" r:id="rId9"/>
    <p:sldId id="269" r:id="rId10"/>
    <p:sldId id="270" r:id="rId11"/>
    <p:sldId id="272" r:id="rId12"/>
    <p:sldId id="271" r:id="rId13"/>
    <p:sldId id="275" r:id="rId14"/>
    <p:sldId id="274" r:id="rId15"/>
    <p:sldId id="273" r:id="rId16"/>
    <p:sldId id="265" r:id="rId17"/>
    <p:sldId id="267" r:id="rId18"/>
    <p:sldId id="278" r:id="rId19"/>
    <p:sldId id="277" r:id="rId20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 showOutlineIcons="0">
    <p:restoredLeft sz="15620"/>
    <p:restoredTop sz="94660"/>
  </p:normalViewPr>
  <p:slideViewPr>
    <p:cSldViewPr snapToObjects="1">
      <p:cViewPr varScale="1">
        <p:scale>
          <a:sx n="162" d="100"/>
          <a:sy n="162" d="100"/>
        </p:scale>
        <p:origin x="-68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handoutMaster" Target="handoutMasters/handout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2BCAAA-BF10-0847-A2BB-01C8C7EA6DF3}" type="datetime1">
              <a:rPr lang="en-US" smtClean="0"/>
              <a:pPr/>
              <a:t>2/05/11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FD3355-77E2-0640-84BB-A51BAE3AC66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D62C79-E4DB-2741-92A7-2DCD32B254C3}" type="datetime1">
              <a:rPr lang="en-US" smtClean="0"/>
              <a:pPr/>
              <a:t>2/05/11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261BCE-53B1-FF4A-A89C-61F754D3674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261BCE-53B1-FF4A-A89C-61F754D3674A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261BCE-53B1-FF4A-A89C-61F754D3674A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Cliquez et modifiez le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Cliquez pour modifier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90A2F-8E84-FA4E-96B9-D25A03CACE1E}" type="datetime1">
              <a:rPr lang="en-US" smtClean="0"/>
              <a:pPr/>
              <a:t>2/05/11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Konstantinos Karanasos - Getting started with GWT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BBA4C-AD25-0C4F-9194-3DD7138DDD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7F669-8518-4046-B15F-1BBA22C0ED2D}" type="datetime1">
              <a:rPr lang="en-US" smtClean="0"/>
              <a:pPr/>
              <a:t>2/05/11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Konstantinos Karanasos - Getting started with GWT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BBA4C-AD25-0C4F-9194-3DD7138DDD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Cliquez et modifiez le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F0B78-FC2D-6F4F-9CEC-6E92244D4A78}" type="datetime1">
              <a:rPr lang="en-US" smtClean="0"/>
              <a:pPr/>
              <a:t>2/05/11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Konstantinos Karanasos - Getting started with GWT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BBA4C-AD25-0C4F-9194-3DD7138DDD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A7974-9D29-A042-84C8-9D1607A49E80}" type="datetime1">
              <a:rPr lang="en-US" smtClean="0"/>
              <a:pPr/>
              <a:t>2/05/11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Konstantinos Karanasos - Getting started with GWT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BBA4C-AD25-0C4F-9194-3DD7138DDD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Cliquez et modifiez le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48E9-B58C-F348-BFCA-823D837B4A16}" type="datetime1">
              <a:rPr lang="en-US" smtClean="0"/>
              <a:pPr/>
              <a:t>2/05/11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Konstantinos Karanasos - Getting started with GWT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BBA4C-AD25-0C4F-9194-3DD7138DDD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12522-3F9B-2E4E-8507-590EAD906ED9}" type="datetime1">
              <a:rPr lang="en-US" smtClean="0"/>
              <a:pPr/>
              <a:t>2/05/11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Konstantinos Karanasos - Getting started with GWT</a:t>
            </a: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BBA4C-AD25-0C4F-9194-3DD7138DDD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Cliquez et modifiez le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24696-AE37-344F-A798-D25D870FA24D}" type="datetime1">
              <a:rPr lang="en-US" smtClean="0"/>
              <a:pPr/>
              <a:t>2/05/11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Konstantinos Karanasos - Getting started with GWT</a:t>
            </a:r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BBA4C-AD25-0C4F-9194-3DD7138DDD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7FA32-997C-9241-95A0-1F52E91042AB}" type="datetime1">
              <a:rPr lang="en-US" smtClean="0"/>
              <a:pPr/>
              <a:t>2/05/11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Konstantinos Karanasos - Getting started with GWT</a:t>
            </a:r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BBA4C-AD25-0C4F-9194-3DD7138DDD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266F3-E460-1146-AA22-3B3108997969}" type="datetime1">
              <a:rPr lang="en-US" smtClean="0"/>
              <a:pPr/>
              <a:t>2/05/11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Konstantinos Karanasos - Getting started with GWT</a:t>
            </a:r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BBA4C-AD25-0C4F-9194-3DD7138DDD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Cliquez et modifiez le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62AD5-F132-2A4D-8B50-E2553F6E6B2E}" type="datetime1">
              <a:rPr lang="en-US" smtClean="0"/>
              <a:pPr/>
              <a:t>2/05/11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Konstantinos Karanasos - Getting started with GWT</a:t>
            </a: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BBA4C-AD25-0C4F-9194-3DD7138DDD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Cliquez et modifiez le titre</a:t>
            </a:r>
            <a:endParaRPr lang="en-US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E7D11-E679-3043-A67E-F40684677FA0}" type="datetime1">
              <a:rPr lang="en-US" smtClean="0"/>
              <a:pPr/>
              <a:t>2/05/11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Konstantinos Karanasos - Getting started with GWT</a:t>
            </a: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BBA4C-AD25-0C4F-9194-3DD7138DDD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Cliquez et modifiez le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BDC4F8-7D27-3A45-A02E-FC87D642D40A}" type="datetime1">
              <a:rPr lang="en-US" smtClean="0"/>
              <a:pPr/>
              <a:t>2/05/11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Konstantinos Karanasos - Getting started with GWT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1BBA4C-AD25-0C4F-9194-3DD7138DDD6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r:id="rId1"/>
    <p:sldLayoutId r:id="rId2"/>
    <p:sldLayoutId r:id="rId3"/>
    <p:sldLayoutId r:id="rId4"/>
    <p:sldLayoutId r:id="rId5"/>
    <p:sldLayoutId r:id="rId6"/>
    <p:sldLayoutId r:id="rId7"/>
    <p:sldLayoutId r:id="rId8"/>
    <p:sldLayoutId r:id="rId9"/>
    <p:sldLayoutId r:id="rId10"/>
    <p:sldLayoutId r:id="rId11"/>
  </p:sldLayoutIdLst>
  <p:hf hdr="0" ft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ode.google.com/webtoolkit/doc/latest/RefJreEmulation.html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ode.google.com/webtoolkit/doc/latest/DevGuideOrganizingProjects.html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143000"/>
            <a:ext cx="7772400" cy="1470025"/>
          </a:xfrm>
        </p:spPr>
        <p:txBody>
          <a:bodyPr/>
          <a:lstStyle/>
          <a:p>
            <a:r>
              <a:rPr lang="en-US" dirty="0" smtClean="0"/>
              <a:t>Getting Started with GWT</a:t>
            </a: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276600"/>
            <a:ext cx="6400800" cy="1752600"/>
          </a:xfrm>
        </p:spPr>
        <p:txBody>
          <a:bodyPr>
            <a:normAutofit fontScale="92500" lnSpcReduction="20000"/>
          </a:bodyPr>
          <a:lstStyle/>
          <a:p>
            <a:r>
              <a:rPr lang="en-US" sz="3529" dirty="0" err="1" smtClean="0"/>
              <a:t>Konstantinos</a:t>
            </a:r>
            <a:r>
              <a:rPr lang="en-US" sz="3529" dirty="0" smtClean="0"/>
              <a:t> Karanasos</a:t>
            </a:r>
          </a:p>
          <a:p>
            <a:endParaRPr lang="en-US" sz="2824" dirty="0" smtClean="0"/>
          </a:p>
          <a:p>
            <a:r>
              <a:rPr lang="en-US" sz="2824" dirty="0" smtClean="0"/>
              <a:t>UCSD,</a:t>
            </a:r>
            <a:r>
              <a:rPr lang="en-US" sz="2824" dirty="0" smtClean="0"/>
              <a:t> May 2, </a:t>
            </a:r>
            <a:r>
              <a:rPr lang="en-US" sz="2824" dirty="0" smtClean="0"/>
              <a:t>2011</a:t>
            </a:r>
          </a:p>
          <a:p>
            <a:r>
              <a:rPr lang="en-US" sz="2824" dirty="0" smtClean="0">
                <a:solidFill>
                  <a:schemeClr val="bg1"/>
                </a:solidFill>
              </a:rPr>
              <a:t>.</a:t>
            </a:r>
            <a:endParaRPr lang="en-US" sz="2824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Compatibility with Java (2)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Lucida Grande"/>
              <a:buChar char="✔"/>
            </a:pPr>
            <a:r>
              <a:rPr lang="en-US" dirty="0" smtClean="0">
                <a:solidFill>
                  <a:srgbClr val="008000"/>
                </a:solidFill>
              </a:rPr>
              <a:t>Exceptions</a:t>
            </a:r>
          </a:p>
          <a:p>
            <a:pPr lvl="1">
              <a:buFont typeface="Lucida Grande"/>
              <a:buChar char="✔"/>
            </a:pPr>
            <a:r>
              <a:rPr lang="en-US" sz="2353" dirty="0" smtClean="0">
                <a:solidFill>
                  <a:srgbClr val="008000"/>
                </a:solidFill>
                <a:latin typeface="Courier"/>
                <a:cs typeface="Courier"/>
              </a:rPr>
              <a:t>try, catch, finally</a:t>
            </a:r>
          </a:p>
          <a:p>
            <a:pPr lvl="1"/>
            <a:r>
              <a:rPr lang="en-US" sz="2353" dirty="0" err="1" smtClean="0">
                <a:latin typeface="Courier"/>
                <a:cs typeface="Courier"/>
              </a:rPr>
              <a:t>Throwable.getStackTrace</a:t>
            </a:r>
            <a:r>
              <a:rPr lang="en-US" sz="2353" dirty="0" smtClean="0">
                <a:latin typeface="Courier"/>
                <a:cs typeface="Courier"/>
              </a:rPr>
              <a:t>()</a:t>
            </a:r>
            <a:r>
              <a:rPr lang="en-US" dirty="0" smtClean="0"/>
              <a:t> meaningless</a:t>
            </a:r>
          </a:p>
          <a:p>
            <a:pPr lvl="1"/>
            <a:r>
              <a:rPr lang="en-US" sz="2353" dirty="0" err="1" smtClean="0">
                <a:latin typeface="Courier"/>
                <a:cs typeface="Courier"/>
              </a:rPr>
              <a:t>JavaScriptException</a:t>
            </a:r>
            <a:r>
              <a:rPr lang="en-US" sz="2353" dirty="0" smtClean="0">
                <a:latin typeface="Courier"/>
                <a:cs typeface="Courier"/>
              </a:rPr>
              <a:t> </a:t>
            </a:r>
            <a:r>
              <a:rPr lang="en-US" dirty="0" smtClean="0"/>
              <a:t>produced in many cases</a:t>
            </a:r>
          </a:p>
          <a:p>
            <a:pPr>
              <a:buFont typeface="Lucida Grande"/>
              <a:buChar char="✔"/>
            </a:pPr>
            <a:r>
              <a:rPr lang="en-US" dirty="0" smtClean="0">
                <a:solidFill>
                  <a:srgbClr val="008000"/>
                </a:solidFill>
              </a:rPr>
              <a:t>Assertions</a:t>
            </a:r>
          </a:p>
          <a:p>
            <a:pPr lvl="1"/>
            <a:r>
              <a:rPr lang="en-US" dirty="0" smtClean="0"/>
              <a:t>by default ignored in production mode (-ea flag)</a:t>
            </a:r>
          </a:p>
          <a:p>
            <a:pPr>
              <a:buFont typeface="Lucida Grande"/>
              <a:buChar char="✘"/>
            </a:pPr>
            <a:r>
              <a:rPr lang="en-US" dirty="0" smtClean="0">
                <a:solidFill>
                  <a:srgbClr val="FF0000"/>
                </a:solidFill>
              </a:rPr>
              <a:t>Multi-threading</a:t>
            </a:r>
          </a:p>
          <a:p>
            <a:pPr lvl="1"/>
            <a:r>
              <a:rPr lang="en-US" sz="2353" dirty="0" smtClean="0">
                <a:latin typeface="Courier"/>
                <a:cs typeface="Courier"/>
              </a:rPr>
              <a:t>synchronized </a:t>
            </a:r>
            <a:r>
              <a:rPr lang="en-US" dirty="0" smtClean="0"/>
              <a:t>ignored</a:t>
            </a:r>
          </a:p>
          <a:p>
            <a:pPr lvl="1">
              <a:buFont typeface="Lucida Grande"/>
              <a:buChar char="✘"/>
            </a:pPr>
            <a:r>
              <a:rPr lang="en-US" sz="2353" dirty="0" err="1" smtClean="0">
                <a:solidFill>
                  <a:srgbClr val="FF0000"/>
                </a:solidFill>
                <a:latin typeface="Courier"/>
                <a:cs typeface="Courier"/>
              </a:rPr>
              <a:t>Object.{wait</a:t>
            </a:r>
            <a:r>
              <a:rPr lang="en-US" sz="2353" dirty="0" smtClean="0">
                <a:solidFill>
                  <a:srgbClr val="FF0000"/>
                </a:solidFill>
                <a:latin typeface="Courier"/>
                <a:cs typeface="Courier"/>
              </a:rPr>
              <a:t>(), notify(), </a:t>
            </a:r>
            <a:r>
              <a:rPr lang="en-US" sz="2353" dirty="0" err="1" smtClean="0">
                <a:solidFill>
                  <a:srgbClr val="FF0000"/>
                </a:solidFill>
                <a:latin typeface="Courier"/>
                <a:cs typeface="Courier"/>
              </a:rPr>
              <a:t>notifyAll</a:t>
            </a:r>
            <a:r>
              <a:rPr lang="en-US" sz="2353" dirty="0" smtClean="0">
                <a:solidFill>
                  <a:srgbClr val="FF0000"/>
                </a:solidFill>
                <a:latin typeface="Courier"/>
                <a:cs typeface="Courier"/>
              </a:rPr>
              <a:t>()}</a:t>
            </a:r>
          </a:p>
          <a:p>
            <a:pPr>
              <a:buFont typeface="Lucida Grande"/>
              <a:buChar char="✘"/>
            </a:pPr>
            <a:r>
              <a:rPr lang="en-US" dirty="0" smtClean="0">
                <a:solidFill>
                  <a:srgbClr val="FF0000"/>
                </a:solidFill>
              </a:rPr>
              <a:t>Reflection</a:t>
            </a:r>
          </a:p>
          <a:p>
            <a:pPr lvl="1">
              <a:buFont typeface="Lucida Grande"/>
              <a:buChar char="✔"/>
            </a:pPr>
            <a:r>
              <a:rPr lang="en-US" dirty="0" smtClean="0">
                <a:solidFill>
                  <a:srgbClr val="008000"/>
                </a:solidFill>
              </a:rPr>
              <a:t>only </a:t>
            </a:r>
            <a:r>
              <a:rPr lang="en-US" dirty="0" err="1" smtClean="0">
                <a:solidFill>
                  <a:srgbClr val="008000"/>
                </a:solidFill>
              </a:rPr>
              <a:t>Object.getClass().getName</a:t>
            </a:r>
            <a:r>
              <a:rPr lang="en-US" dirty="0" smtClean="0">
                <a:solidFill>
                  <a:srgbClr val="008000"/>
                </a:solidFill>
              </a:rPr>
              <a:t>() </a:t>
            </a:r>
          </a:p>
          <a:p>
            <a:pPr lvl="1">
              <a:buFont typeface="Lucida Grande"/>
              <a:buChar char="✘"/>
            </a:pPr>
            <a:r>
              <a:rPr lang="en-US" dirty="0" err="1" smtClean="0">
                <a:solidFill>
                  <a:srgbClr val="FF0000"/>
                </a:solidFill>
              </a:rPr>
              <a:t>getSimpleName</a:t>
            </a:r>
            <a:r>
              <a:rPr lang="en-US" dirty="0" smtClean="0">
                <a:solidFill>
                  <a:srgbClr val="FF0000"/>
                </a:solidFill>
              </a:rPr>
              <a:t>(), </a:t>
            </a:r>
            <a:r>
              <a:rPr lang="en-US" dirty="0" err="1" smtClean="0">
                <a:solidFill>
                  <a:srgbClr val="FF0000"/>
                </a:solidFill>
              </a:rPr>
              <a:t>isAssignableFrom</a:t>
            </a:r>
            <a:r>
              <a:rPr lang="en-US" dirty="0" smtClean="0">
                <a:solidFill>
                  <a:srgbClr val="FF0000"/>
                </a:solidFill>
              </a:rPr>
              <a:t>()</a:t>
            </a:r>
          </a:p>
          <a:p>
            <a:pPr>
              <a:buFont typeface="Lucida Grande"/>
              <a:buChar char="✘"/>
            </a:pPr>
            <a:r>
              <a:rPr lang="en-US" dirty="0" smtClean="0">
                <a:solidFill>
                  <a:srgbClr val="FF0000"/>
                </a:solidFill>
              </a:rPr>
              <a:t>Object finalization</a:t>
            </a:r>
          </a:p>
          <a:p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BF3A6-AAB4-6E4F-B7AE-F2CF6815724E}" type="datetime1">
              <a:rPr lang="en-US" smtClean="0"/>
              <a:pPr/>
              <a:t>2/05/11</a:t>
            </a:fld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BBA4C-AD25-0C4F-9194-3DD7138DDD63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Compatibility with Java (3)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Serialization</a:t>
            </a:r>
          </a:p>
          <a:p>
            <a:pPr lvl="1"/>
            <a:r>
              <a:rPr lang="en-US" dirty="0" smtClean="0"/>
              <a:t>just for the purposes of RPC</a:t>
            </a:r>
          </a:p>
          <a:p>
            <a:pPr lvl="1"/>
            <a:r>
              <a:rPr lang="en-US" sz="2353" dirty="0" err="1" smtClean="0">
                <a:latin typeface="Courier"/>
                <a:cs typeface="Courier"/>
              </a:rPr>
              <a:t>com.google.gwt.user.client.rpc</a:t>
            </a:r>
            <a:endParaRPr lang="en-US" sz="2353" dirty="0" smtClean="0">
              <a:latin typeface="Courier"/>
              <a:cs typeface="Courier"/>
            </a:endParaRPr>
          </a:p>
          <a:p>
            <a:r>
              <a:rPr lang="en-US" dirty="0" smtClean="0"/>
              <a:t>Date and time format</a:t>
            </a:r>
          </a:p>
          <a:p>
            <a:pPr lvl="1"/>
            <a:r>
              <a:rPr lang="en-US" dirty="0" smtClean="0"/>
              <a:t>subset of Java ones</a:t>
            </a:r>
          </a:p>
          <a:p>
            <a:pPr lvl="1"/>
            <a:r>
              <a:rPr lang="en-US" sz="2353" dirty="0" smtClean="0">
                <a:latin typeface="Courier"/>
                <a:cs typeface="Courier"/>
              </a:rPr>
              <a:t>com.google.gwt.i18n.client.DateTimeFormat</a:t>
            </a:r>
          </a:p>
          <a:p>
            <a:pPr lvl="1"/>
            <a:r>
              <a:rPr lang="en-US" sz="2353" dirty="0" smtClean="0">
                <a:latin typeface="Courier"/>
                <a:cs typeface="Courier"/>
              </a:rPr>
              <a:t>com.google.gwt.i18n.client.NumberFormat</a:t>
            </a:r>
          </a:p>
          <a:p>
            <a:r>
              <a:rPr lang="en-US" dirty="0" smtClean="0"/>
              <a:t>Regular expressions</a:t>
            </a:r>
          </a:p>
          <a:p>
            <a:pPr lvl="1"/>
            <a:r>
              <a:rPr lang="en-US" dirty="0" smtClean="0"/>
              <a:t>slight differences between Java and JS </a:t>
            </a:r>
            <a:r>
              <a:rPr lang="en-US" dirty="0" err="1" smtClean="0"/>
              <a:t>regex</a:t>
            </a:r>
            <a:r>
              <a:rPr lang="en-US" dirty="0" smtClean="0"/>
              <a:t> (in split and </a:t>
            </a:r>
            <a:r>
              <a:rPr lang="en-US" dirty="0" err="1" smtClean="0"/>
              <a:t>replace(All</a:t>
            </a:r>
            <a:r>
              <a:rPr lang="en-US" dirty="0" smtClean="0"/>
              <a:t>))</a:t>
            </a:r>
          </a:p>
          <a:p>
            <a:r>
              <a:rPr lang="en-US" sz="2824" dirty="0" err="1" smtClean="0">
                <a:latin typeface="Courier"/>
                <a:cs typeface="Courier"/>
              </a:rPr>
              <a:t>com.google.gwt.user.client.Timer</a:t>
            </a:r>
            <a:endParaRPr lang="en-US" sz="2824" dirty="0" smtClean="0">
              <a:latin typeface="Courier"/>
              <a:cs typeface="Courier"/>
            </a:endParaRPr>
          </a:p>
          <a:p>
            <a:pPr lvl="1"/>
            <a:r>
              <a:rPr lang="en-US" dirty="0" smtClean="0"/>
              <a:t>simplified </a:t>
            </a:r>
            <a:r>
              <a:rPr lang="en-US" sz="2353" dirty="0" err="1" smtClean="0">
                <a:latin typeface="Courier"/>
                <a:cs typeface="Courier"/>
              </a:rPr>
              <a:t>java.util.Timer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DDB76-FCB1-DA49-90D7-959E3F6A37CC}" type="datetime1">
              <a:rPr lang="en-US" smtClean="0"/>
              <a:pPr/>
              <a:t>2/05/11</a:t>
            </a:fld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BBA4C-AD25-0C4F-9194-3DD7138DDD63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Runtime Library Support (1)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6438" y="1600200"/>
            <a:ext cx="8855162" cy="4525963"/>
          </a:xfrm>
        </p:spPr>
        <p:txBody>
          <a:bodyPr>
            <a:normAutofit fontScale="77500" lnSpcReduction="20000"/>
          </a:bodyPr>
          <a:lstStyle/>
          <a:p>
            <a:r>
              <a:rPr lang="en-US" sz="2824" dirty="0" err="1" smtClean="0">
                <a:latin typeface="Courier"/>
                <a:cs typeface="Courier"/>
              </a:rPr>
              <a:t>java.lang</a:t>
            </a:r>
            <a:r>
              <a:rPr lang="en-US" dirty="0" smtClean="0"/>
              <a:t> (non-exhaustive list)</a:t>
            </a:r>
          </a:p>
          <a:p>
            <a:pPr marL="714375" lvl="1" indent="-257175">
              <a:buFont typeface="Lucida Grande"/>
              <a:buChar char="✔"/>
            </a:pPr>
            <a:r>
              <a:rPr lang="en-US" sz="2588" dirty="0" smtClean="0">
                <a:solidFill>
                  <a:srgbClr val="008000"/>
                </a:solidFill>
                <a:latin typeface="Courier"/>
                <a:cs typeface="Courier"/>
              </a:rPr>
              <a:t>Math, String, </a:t>
            </a:r>
            <a:r>
              <a:rPr lang="en-US" sz="2588" dirty="0" err="1" smtClean="0">
                <a:solidFill>
                  <a:srgbClr val="008000"/>
                </a:solidFill>
                <a:latin typeface="Courier"/>
                <a:cs typeface="Courier"/>
              </a:rPr>
              <a:t>StringBuffer</a:t>
            </a:r>
            <a:r>
              <a:rPr lang="en-US" sz="2588" dirty="0" smtClean="0">
                <a:solidFill>
                  <a:srgbClr val="008000"/>
                </a:solidFill>
                <a:latin typeface="Courier"/>
                <a:cs typeface="Courier"/>
              </a:rPr>
              <a:t>, </a:t>
            </a:r>
            <a:r>
              <a:rPr lang="en-US" sz="2588" dirty="0" err="1" smtClean="0">
                <a:solidFill>
                  <a:srgbClr val="008000"/>
                </a:solidFill>
                <a:latin typeface="Courier"/>
                <a:cs typeface="Courier"/>
              </a:rPr>
              <a:t>StringBuilder</a:t>
            </a:r>
            <a:r>
              <a:rPr lang="en-US" sz="2588" dirty="0" smtClean="0">
                <a:solidFill>
                  <a:srgbClr val="008000"/>
                </a:solidFill>
                <a:latin typeface="Courier"/>
                <a:cs typeface="Courier"/>
              </a:rPr>
              <a:t>, </a:t>
            </a:r>
            <a:r>
              <a:rPr lang="en-US" sz="2588" dirty="0" err="1" smtClean="0">
                <a:solidFill>
                  <a:srgbClr val="008000"/>
                </a:solidFill>
                <a:latin typeface="Courier"/>
                <a:cs typeface="Courier"/>
              </a:rPr>
              <a:t>Enum</a:t>
            </a:r>
            <a:r>
              <a:rPr lang="en-US" sz="2588" dirty="0" smtClean="0">
                <a:solidFill>
                  <a:srgbClr val="008000"/>
                </a:solidFill>
                <a:latin typeface="Courier"/>
                <a:cs typeface="Courier"/>
              </a:rPr>
              <a:t>, Comparable, Double, Float, Integer, Long, Short, Byte, Character, Boolean Exception, </a:t>
            </a:r>
            <a:r>
              <a:rPr lang="en-US" sz="2588" dirty="0" err="1" smtClean="0">
                <a:solidFill>
                  <a:srgbClr val="008000"/>
                </a:solidFill>
                <a:latin typeface="Courier"/>
                <a:cs typeface="Courier"/>
              </a:rPr>
              <a:t>Cloneable</a:t>
            </a:r>
            <a:r>
              <a:rPr lang="en-US" sz="2588" dirty="0" smtClean="0">
                <a:solidFill>
                  <a:srgbClr val="008000"/>
                </a:solidFill>
                <a:latin typeface="Courier"/>
                <a:cs typeface="Courier"/>
              </a:rPr>
              <a:t>, Class</a:t>
            </a:r>
          </a:p>
          <a:p>
            <a:pPr marL="714375" lvl="1" indent="-257175">
              <a:buFont typeface="Lucida Grande"/>
              <a:buChar char="✘"/>
            </a:pPr>
            <a:r>
              <a:rPr lang="en-US" sz="2588" dirty="0" smtClean="0">
                <a:solidFill>
                  <a:srgbClr val="FF0000"/>
                </a:solidFill>
                <a:latin typeface="Courier"/>
                <a:cs typeface="Courier"/>
              </a:rPr>
              <a:t>System.getProperty(), </a:t>
            </a:r>
            <a:r>
              <a:rPr lang="en-US" sz="2588" dirty="0" err="1" smtClean="0">
                <a:solidFill>
                  <a:srgbClr val="FF0000"/>
                </a:solidFill>
                <a:latin typeface="Courier"/>
                <a:cs typeface="Courier"/>
              </a:rPr>
              <a:t>String.format</a:t>
            </a:r>
            <a:r>
              <a:rPr lang="en-US" sz="2588" dirty="0" smtClean="0">
                <a:solidFill>
                  <a:srgbClr val="FF0000"/>
                </a:solidFill>
                <a:latin typeface="Courier"/>
                <a:cs typeface="Courier"/>
              </a:rPr>
              <a:t>() </a:t>
            </a:r>
          </a:p>
          <a:p>
            <a:r>
              <a:rPr lang="en-US" sz="2824" dirty="0" err="1" smtClean="0">
                <a:latin typeface="Courier"/>
                <a:cs typeface="Courier"/>
              </a:rPr>
              <a:t>java.lang.annotation</a:t>
            </a:r>
            <a:r>
              <a:rPr lang="en-US" sz="2824" dirty="0" smtClean="0">
                <a:latin typeface="Courier"/>
                <a:cs typeface="Courier"/>
              </a:rPr>
              <a:t> </a:t>
            </a:r>
          </a:p>
          <a:p>
            <a:r>
              <a:rPr lang="en-US" sz="2824" dirty="0" err="1" smtClean="0">
                <a:latin typeface="Courier"/>
                <a:cs typeface="Courier"/>
              </a:rPr>
              <a:t>java.math</a:t>
            </a:r>
            <a:endParaRPr lang="en-US" sz="2824" dirty="0">
              <a:latin typeface="Courier"/>
              <a:cs typeface="Courier"/>
            </a:endParaRPr>
          </a:p>
          <a:p>
            <a:pPr lvl="1">
              <a:buFont typeface="Lucida Grande"/>
              <a:buChar char="✔"/>
            </a:pPr>
            <a:r>
              <a:rPr lang="en-US" sz="2471" dirty="0" smtClean="0">
                <a:solidFill>
                  <a:srgbClr val="008000"/>
                </a:solidFill>
                <a:latin typeface="Courier"/>
                <a:cs typeface="Courier"/>
              </a:rPr>
              <a:t>BigDecimal, </a:t>
            </a:r>
            <a:r>
              <a:rPr lang="en-US" sz="2471" dirty="0" err="1" smtClean="0">
                <a:solidFill>
                  <a:srgbClr val="008000"/>
                </a:solidFill>
                <a:latin typeface="Courier"/>
                <a:cs typeface="Courier"/>
              </a:rPr>
              <a:t>BigInteger</a:t>
            </a:r>
            <a:r>
              <a:rPr lang="en-US" sz="2471" dirty="0" smtClean="0">
                <a:solidFill>
                  <a:srgbClr val="008000"/>
                </a:solidFill>
                <a:latin typeface="Courier"/>
                <a:cs typeface="Courier"/>
              </a:rPr>
              <a:t>, </a:t>
            </a:r>
            <a:r>
              <a:rPr lang="en-US" sz="2471" dirty="0" err="1" smtClean="0">
                <a:solidFill>
                  <a:srgbClr val="008000"/>
                </a:solidFill>
                <a:latin typeface="Courier"/>
                <a:cs typeface="Courier"/>
              </a:rPr>
              <a:t>MathContext</a:t>
            </a:r>
            <a:r>
              <a:rPr lang="en-US" sz="2471" dirty="0" smtClean="0">
                <a:solidFill>
                  <a:srgbClr val="008000"/>
                </a:solidFill>
                <a:latin typeface="Courier"/>
                <a:cs typeface="Courier"/>
              </a:rPr>
              <a:t>, </a:t>
            </a:r>
            <a:r>
              <a:rPr lang="en-US" sz="2471" dirty="0" err="1" smtClean="0">
                <a:solidFill>
                  <a:srgbClr val="008000"/>
                </a:solidFill>
                <a:latin typeface="Courier"/>
                <a:cs typeface="Courier"/>
              </a:rPr>
              <a:t>RoundingMode</a:t>
            </a:r>
            <a:endParaRPr lang="en-US" sz="2471" dirty="0" smtClean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2824" b="1" dirty="0" err="1" smtClean="0">
                <a:solidFill>
                  <a:schemeClr val="accent1"/>
                </a:solidFill>
                <a:latin typeface="Courier"/>
                <a:cs typeface="Courier"/>
              </a:rPr>
              <a:t>java.io</a:t>
            </a:r>
            <a:endParaRPr lang="en-US" sz="2824" b="1" dirty="0" smtClean="0">
              <a:solidFill>
                <a:schemeClr val="accent1"/>
              </a:solidFill>
              <a:latin typeface="Courier"/>
              <a:cs typeface="Courier"/>
            </a:endParaRPr>
          </a:p>
          <a:p>
            <a:pPr marL="714375" lvl="1" indent="-257175">
              <a:buFont typeface="Lucida Grande"/>
              <a:buChar char="✔"/>
            </a:pPr>
            <a:r>
              <a:rPr lang="en-US" sz="2581" dirty="0" smtClean="0">
                <a:solidFill>
                  <a:srgbClr val="008000"/>
                </a:solidFill>
                <a:latin typeface="Courier"/>
                <a:cs typeface="Courier"/>
              </a:rPr>
              <a:t>FilterOutputStream, </a:t>
            </a:r>
            <a:r>
              <a:rPr lang="en-US" sz="2581" dirty="0" err="1" smtClean="0">
                <a:solidFill>
                  <a:srgbClr val="008000"/>
                </a:solidFill>
                <a:latin typeface="Courier"/>
                <a:cs typeface="Courier"/>
              </a:rPr>
              <a:t>IOException</a:t>
            </a:r>
            <a:r>
              <a:rPr lang="en-US" sz="2581" dirty="0" smtClean="0">
                <a:solidFill>
                  <a:srgbClr val="008000"/>
                </a:solidFill>
                <a:latin typeface="Courier"/>
                <a:cs typeface="Courier"/>
              </a:rPr>
              <a:t>, </a:t>
            </a:r>
            <a:r>
              <a:rPr lang="en-US" sz="2581" dirty="0" err="1" smtClean="0">
                <a:solidFill>
                  <a:srgbClr val="008000"/>
                </a:solidFill>
                <a:latin typeface="Courier"/>
                <a:cs typeface="Courier"/>
              </a:rPr>
              <a:t>OutputStream</a:t>
            </a:r>
            <a:r>
              <a:rPr lang="en-US" sz="2581" dirty="0" smtClean="0">
                <a:solidFill>
                  <a:srgbClr val="008000"/>
                </a:solidFill>
                <a:latin typeface="Courier"/>
                <a:cs typeface="Courier"/>
              </a:rPr>
              <a:t>, </a:t>
            </a:r>
            <a:r>
              <a:rPr lang="en-US" sz="2581" dirty="0" err="1" smtClean="0">
                <a:solidFill>
                  <a:srgbClr val="008000"/>
                </a:solidFill>
                <a:latin typeface="Courier"/>
                <a:cs typeface="Courier"/>
              </a:rPr>
              <a:t>PrintStream</a:t>
            </a:r>
            <a:r>
              <a:rPr lang="en-US" sz="2581" dirty="0" smtClean="0">
                <a:solidFill>
                  <a:srgbClr val="008000"/>
                </a:solidFill>
                <a:latin typeface="Courier"/>
                <a:cs typeface="Courier"/>
              </a:rPr>
              <a:t>, </a:t>
            </a:r>
            <a:r>
              <a:rPr lang="en-US" sz="2581" dirty="0" err="1" smtClean="0">
                <a:solidFill>
                  <a:srgbClr val="008000"/>
                </a:solidFill>
                <a:latin typeface="Courier"/>
                <a:cs typeface="Courier"/>
              </a:rPr>
              <a:t>Serializable</a:t>
            </a:r>
            <a:r>
              <a:rPr lang="en-US" sz="2581" dirty="0" smtClean="0">
                <a:solidFill>
                  <a:srgbClr val="008000"/>
                </a:solidFill>
                <a:latin typeface="Courier"/>
                <a:cs typeface="Courier"/>
              </a:rPr>
              <a:t>, </a:t>
            </a:r>
            <a:r>
              <a:rPr lang="en-US" sz="2581" dirty="0" err="1" smtClean="0">
                <a:solidFill>
                  <a:srgbClr val="008000"/>
                </a:solidFill>
                <a:latin typeface="Courier"/>
                <a:cs typeface="Courier"/>
              </a:rPr>
              <a:t>UnsupportedEncodingException</a:t>
            </a:r>
            <a:endParaRPr lang="en-US" sz="2581" dirty="0" smtClean="0">
              <a:solidFill>
                <a:srgbClr val="008000"/>
              </a:solidFill>
              <a:latin typeface="Courier"/>
              <a:cs typeface="Courier"/>
            </a:endParaRPr>
          </a:p>
          <a:p>
            <a:pPr marL="450850" lvl="1" indent="6350">
              <a:buFont typeface="Lucida Grande"/>
              <a:buChar char="✘"/>
            </a:pPr>
            <a:r>
              <a:rPr lang="en-US" dirty="0" smtClean="0">
                <a:solidFill>
                  <a:srgbClr val="FF0000"/>
                </a:solidFill>
              </a:rPr>
              <a:t>Input*, *Writer, *Reader, Buffered*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C71FD-D922-2448-9BE8-191AB29F812F}" type="datetime1">
              <a:rPr lang="en-US" smtClean="0"/>
              <a:pPr/>
              <a:t>2/05/11</a:t>
            </a:fld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BBA4C-AD25-0C4F-9194-3DD7138DDD63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Runtime Library Support (2)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600" dirty="0" err="1" smtClean="0">
                <a:latin typeface="Courier"/>
                <a:cs typeface="Courier"/>
              </a:rPr>
              <a:t>java.sql</a:t>
            </a:r>
            <a:endParaRPr lang="en-US" sz="2600" dirty="0" smtClean="0">
              <a:latin typeface="Courier"/>
              <a:cs typeface="Courier"/>
            </a:endParaRPr>
          </a:p>
          <a:p>
            <a:pPr lvl="1">
              <a:buFont typeface="Lucida Grande"/>
              <a:buChar char="✔"/>
            </a:pPr>
            <a:r>
              <a:rPr lang="en-US" sz="2400" dirty="0" smtClean="0">
                <a:solidFill>
                  <a:srgbClr val="008000"/>
                </a:solidFill>
                <a:latin typeface="Courier"/>
                <a:cs typeface="Courier"/>
              </a:rPr>
              <a:t>Date, Time, Timestamp</a:t>
            </a:r>
          </a:p>
          <a:p>
            <a:r>
              <a:rPr lang="en-US" sz="2600" dirty="0" err="1" smtClean="0">
                <a:latin typeface="Courier"/>
                <a:cs typeface="Courier"/>
              </a:rPr>
              <a:t>java.util</a:t>
            </a:r>
            <a:endParaRPr lang="en-US" sz="2600" dirty="0" smtClean="0">
              <a:latin typeface="Courier"/>
              <a:cs typeface="Courier"/>
            </a:endParaRPr>
          </a:p>
          <a:p>
            <a:pPr lvl="1">
              <a:buFont typeface="Lucida Grande"/>
              <a:buChar char="✔"/>
            </a:pPr>
            <a:r>
              <a:rPr lang="en-US" dirty="0" smtClean="0">
                <a:solidFill>
                  <a:srgbClr val="008000"/>
                </a:solidFill>
              </a:rPr>
              <a:t>all common collections and data structures</a:t>
            </a:r>
          </a:p>
          <a:p>
            <a:pPr lvl="1">
              <a:buFont typeface="Lucida Grande"/>
              <a:buChar char="✘"/>
            </a:pPr>
            <a:r>
              <a:rPr lang="en-US" sz="2378" dirty="0" err="1" smtClean="0">
                <a:solidFill>
                  <a:srgbClr val="FF0000"/>
                </a:solidFill>
                <a:latin typeface="Courier"/>
                <a:cs typeface="Courier"/>
              </a:rPr>
              <a:t>java.util.{Properties</a:t>
            </a:r>
            <a:r>
              <a:rPr lang="en-US" sz="2378" dirty="0" smtClean="0">
                <a:solidFill>
                  <a:srgbClr val="FF0000"/>
                </a:solidFill>
                <a:latin typeface="Courier"/>
                <a:cs typeface="Courier"/>
              </a:rPr>
              <a:t>, Locale, </a:t>
            </a:r>
            <a:r>
              <a:rPr lang="en-US" sz="2378" dirty="0" err="1" smtClean="0">
                <a:solidFill>
                  <a:srgbClr val="FF0000"/>
                </a:solidFill>
                <a:latin typeface="Courier"/>
                <a:cs typeface="Courier"/>
              </a:rPr>
              <a:t>ResourceBandle</a:t>
            </a:r>
            <a:r>
              <a:rPr lang="en-US" sz="2378" dirty="0" smtClean="0">
                <a:solidFill>
                  <a:srgbClr val="FF0000"/>
                </a:solidFill>
                <a:latin typeface="Courier"/>
                <a:cs typeface="Courier"/>
              </a:rPr>
              <a:t>, </a:t>
            </a:r>
            <a:r>
              <a:rPr lang="en-US" sz="2378" dirty="0" err="1" smtClean="0">
                <a:solidFill>
                  <a:srgbClr val="FF0000"/>
                </a:solidFill>
                <a:latin typeface="Courier"/>
                <a:cs typeface="Courier"/>
              </a:rPr>
              <a:t>PropertyResourceBandle</a:t>
            </a:r>
            <a:r>
              <a:rPr lang="en-US" sz="2378" dirty="0" smtClean="0">
                <a:solidFill>
                  <a:srgbClr val="FF0000"/>
                </a:solidFill>
                <a:latin typeface="Courier"/>
                <a:cs typeface="Courier"/>
              </a:rPr>
              <a:t>}</a:t>
            </a:r>
          </a:p>
          <a:p>
            <a:pPr lvl="1">
              <a:buFont typeface="Lucida Grande"/>
              <a:buChar char="✘"/>
            </a:pPr>
            <a:r>
              <a:rPr lang="en-US" sz="2378" dirty="0" err="1" smtClean="0">
                <a:solidFill>
                  <a:srgbClr val="FF0000"/>
                </a:solidFill>
                <a:latin typeface="Courier"/>
                <a:cs typeface="Courier"/>
              </a:rPr>
              <a:t>java.util.regex</a:t>
            </a:r>
            <a:endParaRPr lang="en-US" sz="2378" dirty="0" smtClean="0">
              <a:solidFill>
                <a:srgbClr val="FF0000"/>
              </a:solidFill>
              <a:latin typeface="Courier"/>
              <a:cs typeface="Courier"/>
            </a:endParaRPr>
          </a:p>
          <a:p>
            <a:r>
              <a:rPr lang="en-US" sz="2600" dirty="0" err="1" smtClean="0">
                <a:latin typeface="Courier"/>
                <a:cs typeface="Courier"/>
              </a:rPr>
              <a:t>java.util.logging</a:t>
            </a:r>
            <a:endParaRPr lang="en-US" sz="2600" dirty="0" smtClean="0">
              <a:latin typeface="Courier"/>
              <a:cs typeface="Courier"/>
            </a:endParaRPr>
          </a:p>
          <a:p>
            <a:pPr lvl="1">
              <a:buFont typeface="Lucida Grande"/>
              <a:buChar char="✔"/>
            </a:pPr>
            <a:r>
              <a:rPr lang="en-US" sz="2400" dirty="0" smtClean="0">
                <a:solidFill>
                  <a:srgbClr val="008000"/>
                </a:solidFill>
                <a:latin typeface="Courier"/>
                <a:cs typeface="Courier"/>
              </a:rPr>
              <a:t>Formatter, Handler, Level, </a:t>
            </a:r>
            <a:r>
              <a:rPr lang="en-US" sz="2400" dirty="0" err="1" smtClean="0">
                <a:solidFill>
                  <a:srgbClr val="008000"/>
                </a:solidFill>
                <a:latin typeface="Courier"/>
                <a:cs typeface="Courier"/>
              </a:rPr>
              <a:t>LogManager</a:t>
            </a:r>
            <a:r>
              <a:rPr lang="en-US" sz="2400" dirty="0" smtClean="0">
                <a:solidFill>
                  <a:srgbClr val="008000"/>
                </a:solidFill>
                <a:latin typeface="Courier"/>
                <a:cs typeface="Courier"/>
              </a:rPr>
              <a:t>, </a:t>
            </a:r>
            <a:r>
              <a:rPr lang="en-US" sz="2400" dirty="0" err="1" smtClean="0">
                <a:solidFill>
                  <a:srgbClr val="008000"/>
                </a:solidFill>
                <a:latin typeface="Courier"/>
                <a:cs typeface="Courier"/>
              </a:rPr>
              <a:t>LogRecord</a:t>
            </a:r>
            <a:r>
              <a:rPr lang="en-US" sz="2400" dirty="0" smtClean="0">
                <a:solidFill>
                  <a:srgbClr val="008000"/>
                </a:solidFill>
                <a:latin typeface="Courier"/>
                <a:cs typeface="Courier"/>
              </a:rPr>
              <a:t>, Logger</a:t>
            </a:r>
          </a:p>
          <a:p>
            <a:r>
              <a:rPr lang="en-US" sz="2595" dirty="0" smtClean="0"/>
              <a:t>Details: </a:t>
            </a:r>
            <a:r>
              <a:rPr lang="en-US" sz="2595" dirty="0" smtClean="0">
                <a:hlinkClick r:id="rId2"/>
              </a:rPr>
              <a:t>http://code.google.com/webtoolkit/doc/latest/RefJreEmulation.html</a:t>
            </a:r>
            <a:endParaRPr lang="en-US" sz="2595" dirty="0" smtClean="0"/>
          </a:p>
          <a:p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328E3-F4BE-6A44-A568-9E7D9B1AF76F}" type="datetime1">
              <a:rPr lang="en-US" smtClean="0"/>
              <a:pPr/>
              <a:t>2/05/11</a:t>
            </a:fld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BBA4C-AD25-0C4F-9194-3DD7138DDD63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XML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 err="1" smtClean="0">
                <a:latin typeface="Courier"/>
                <a:cs typeface="Courier"/>
              </a:rPr>
              <a:t>com.google.gwt.xml.client</a:t>
            </a:r>
            <a:r>
              <a:rPr lang="en-US" sz="2600" dirty="0" smtClean="0">
                <a:latin typeface="Courier"/>
                <a:cs typeface="Courier"/>
              </a:rPr>
              <a:t> </a:t>
            </a:r>
            <a:r>
              <a:rPr lang="en-US" dirty="0" smtClean="0"/>
              <a:t>module</a:t>
            </a:r>
          </a:p>
          <a:p>
            <a:pPr>
              <a:buFont typeface="Lucida Grande"/>
              <a:buChar char="✔"/>
            </a:pPr>
            <a:r>
              <a:rPr lang="en-US" dirty="0" smtClean="0">
                <a:solidFill>
                  <a:srgbClr val="008000"/>
                </a:solidFill>
              </a:rPr>
              <a:t>Parsing XML</a:t>
            </a:r>
          </a:p>
          <a:p>
            <a:pPr>
              <a:buFont typeface="Lucida Grande"/>
              <a:buChar char="✔"/>
            </a:pPr>
            <a:r>
              <a:rPr lang="en-US" dirty="0" smtClean="0">
                <a:solidFill>
                  <a:srgbClr val="008000"/>
                </a:solidFill>
              </a:rPr>
              <a:t>Building XML docs</a:t>
            </a:r>
          </a:p>
          <a:p>
            <a:pPr>
              <a:buFont typeface="Lucida Grande"/>
              <a:buChar char="✔"/>
            </a:pPr>
            <a:r>
              <a:rPr lang="en-US" sz="2600" dirty="0" smtClean="0">
                <a:solidFill>
                  <a:srgbClr val="008000"/>
                </a:solidFill>
                <a:latin typeface="Courier"/>
                <a:cs typeface="Courier"/>
              </a:rPr>
              <a:t>Node, Element, Text, Comment, </a:t>
            </a:r>
            <a:r>
              <a:rPr lang="en-US" sz="2600" dirty="0" err="1" smtClean="0">
                <a:solidFill>
                  <a:srgbClr val="008000"/>
                </a:solidFill>
                <a:latin typeface="Courier"/>
                <a:cs typeface="Courier"/>
              </a:rPr>
              <a:t>Attr</a:t>
            </a:r>
            <a:endParaRPr lang="en-US" sz="2600" dirty="0" smtClean="0">
              <a:solidFill>
                <a:srgbClr val="008000"/>
              </a:solidFill>
              <a:latin typeface="Courier"/>
              <a:cs typeface="Courier"/>
            </a:endParaRPr>
          </a:p>
          <a:p>
            <a:pPr>
              <a:buFont typeface="Lucida Grande"/>
              <a:buChar char="✘"/>
            </a:pPr>
            <a:r>
              <a:rPr lang="en-US" dirty="0">
                <a:solidFill>
                  <a:srgbClr val="FF0000"/>
                </a:solidFill>
              </a:rPr>
              <a:t>D</a:t>
            </a:r>
            <a:r>
              <a:rPr lang="en-US" dirty="0" smtClean="0">
                <a:solidFill>
                  <a:srgbClr val="FF0000"/>
                </a:solidFill>
              </a:rPr>
              <a:t>eep equality between nodes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01625-841F-D24A-A1F9-407C8547D3DC}" type="datetime1">
              <a:rPr lang="en-US" smtClean="0"/>
              <a:pPr/>
              <a:t>2/05/11</a:t>
            </a:fld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BBA4C-AD25-0C4F-9194-3DD7138DDD63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04800" y="1600200"/>
            <a:ext cx="8610600" cy="4525963"/>
          </a:xfrm>
        </p:spPr>
        <p:txBody>
          <a:bodyPr>
            <a:normAutofit/>
          </a:bodyPr>
          <a:lstStyle/>
          <a:p>
            <a:r>
              <a:rPr lang="en-US" sz="2600" dirty="0" err="1" smtClean="0">
                <a:latin typeface="Courier"/>
                <a:cs typeface="Courier"/>
              </a:rPr>
              <a:t>com.google.gwt.logging.Logging</a:t>
            </a:r>
            <a:r>
              <a:rPr lang="en-US" dirty="0" smtClean="0">
                <a:latin typeface="Calibri"/>
                <a:cs typeface="Calibri"/>
              </a:rPr>
              <a:t> module</a:t>
            </a:r>
          </a:p>
          <a:p>
            <a:r>
              <a:rPr lang="en-US" dirty="0" smtClean="0"/>
              <a:t>.</a:t>
            </a:r>
            <a:r>
              <a:rPr lang="en-US" dirty="0" err="1" smtClean="0"/>
              <a:t>gwt.xml</a:t>
            </a:r>
            <a:r>
              <a:rPr lang="en-US" dirty="0" smtClean="0"/>
              <a:t> configuration file</a:t>
            </a:r>
          </a:p>
          <a:p>
            <a:r>
              <a:rPr lang="en-US" dirty="0" smtClean="0"/>
              <a:t>logging levels</a:t>
            </a:r>
          </a:p>
          <a:p>
            <a:r>
              <a:rPr lang="en-US" dirty="0" smtClean="0"/>
              <a:t>logging handlers (</a:t>
            </a:r>
            <a:r>
              <a:rPr lang="en-US" dirty="0" err="1" smtClean="0"/>
              <a:t>DevMode</a:t>
            </a:r>
            <a:r>
              <a:rPr lang="en-US" dirty="0" smtClean="0"/>
              <a:t> window, console, firebug, popup, …)</a:t>
            </a:r>
          </a:p>
          <a:p>
            <a:r>
              <a:rPr lang="en-US" dirty="0" smtClean="0"/>
              <a:t>when disabled, logging code compiled out</a:t>
            </a:r>
          </a:p>
          <a:p>
            <a:r>
              <a:rPr lang="en-US" sz="2500" dirty="0" smtClean="0">
                <a:latin typeface="Courier"/>
                <a:cs typeface="Courier"/>
              </a:rPr>
              <a:t>if (</a:t>
            </a:r>
            <a:r>
              <a:rPr lang="en-US" sz="2500" dirty="0" err="1" smtClean="0">
                <a:latin typeface="Courier"/>
                <a:cs typeface="Courier"/>
              </a:rPr>
              <a:t>LogConfiguration.loggingIsEnabled</a:t>
            </a:r>
            <a:r>
              <a:rPr lang="en-US" sz="2500" dirty="0" smtClean="0">
                <a:latin typeface="Courier"/>
                <a:cs typeface="Courier"/>
              </a:rPr>
              <a:t>())</a:t>
            </a:r>
            <a:r>
              <a:rPr lang="en-US" sz="2500" dirty="0" smtClean="0"/>
              <a:t> …</a:t>
            </a:r>
          </a:p>
          <a:p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B6CB4-44E7-5445-9DC1-4C1C3533A1A9}" type="datetime1">
              <a:rPr lang="en-US" smtClean="0"/>
              <a:pPr/>
              <a:t>2/05/11</a:t>
            </a:fld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BBA4C-AD25-0C4F-9194-3DD7138DDD63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Native Interface (JNSI)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JNSI</a:t>
            </a:r>
          </a:p>
          <a:p>
            <a:pPr lvl="1"/>
            <a:r>
              <a:rPr lang="en-US" dirty="0" smtClean="0"/>
              <a:t>GWT with pure JS code or JS libraries</a:t>
            </a:r>
          </a:p>
          <a:p>
            <a:pPr lvl="1"/>
            <a:r>
              <a:rPr lang="en-US" sz="2600" dirty="0" smtClean="0">
                <a:latin typeface="Courier"/>
                <a:cs typeface="Courier"/>
              </a:rPr>
              <a:t>native </a:t>
            </a:r>
            <a:r>
              <a:rPr lang="en-US" dirty="0" smtClean="0"/>
              <a:t>methods with </a:t>
            </a:r>
            <a:r>
              <a:rPr lang="en-US" sz="2600" dirty="0" smtClean="0">
                <a:latin typeface="Courier"/>
                <a:cs typeface="Courier"/>
              </a:rPr>
              <a:t>/*-{ JS code }-*/</a:t>
            </a:r>
          </a:p>
          <a:p>
            <a:r>
              <a:rPr lang="en-US" dirty="0" smtClean="0"/>
              <a:t>JS Overlay Types: families of JS objects (not just methods)</a:t>
            </a:r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27D6C-2B16-7143-8D5C-1BB7DA1433AA}" type="datetime1">
              <a:rPr lang="en-US" smtClean="0"/>
              <a:pPr/>
              <a:t>2/05/11</a:t>
            </a:fld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BBA4C-AD25-0C4F-9194-3DD7138DDD63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Client-Server Communication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Asynchronous calls</a:t>
            </a:r>
          </a:p>
          <a:p>
            <a:r>
              <a:rPr lang="en-US" smtClean="0"/>
              <a:t>Several ways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GWT RPC</a:t>
            </a:r>
          </a:p>
          <a:p>
            <a:pPr lvl="1"/>
            <a:r>
              <a:rPr lang="en-US" dirty="0" smtClean="0"/>
              <a:t>JSON or XML data over HTTP</a:t>
            </a:r>
          </a:p>
          <a:p>
            <a:pPr lvl="1"/>
            <a:r>
              <a:rPr lang="en-US" dirty="0" err="1" smtClean="0"/>
              <a:t>RequestFactory</a:t>
            </a:r>
            <a:endParaRPr lang="en-US" dirty="0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B99B2-D4E5-8441-9A1F-8DB9D81C6E12}" type="datetime1">
              <a:rPr lang="en-US" smtClean="0"/>
              <a:pPr/>
              <a:t>2/05/11</a:t>
            </a:fld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BBA4C-AD25-0C4F-9194-3DD7138DDD63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GWT-RPC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 objects over HTTP</a:t>
            </a:r>
          </a:p>
          <a:p>
            <a:r>
              <a:rPr lang="en-US" dirty="0" smtClean="0"/>
              <a:t>Create a service (</a:t>
            </a:r>
            <a:r>
              <a:rPr lang="en-US" dirty="0" err="1" smtClean="0"/>
              <a:t>servlet</a:t>
            </a:r>
            <a:r>
              <a:rPr lang="en-US" dirty="0" smtClean="0"/>
              <a:t>) on the server</a:t>
            </a:r>
          </a:p>
          <a:p>
            <a:r>
              <a:rPr lang="en-US" dirty="0" smtClean="0"/>
              <a:t>Interface of the above service on the client</a:t>
            </a:r>
          </a:p>
          <a:p>
            <a:r>
              <a:rPr lang="en-US" dirty="0" smtClean="0"/>
              <a:t>Asynchronous calls from the client to the service</a:t>
            </a:r>
          </a:p>
          <a:p>
            <a:r>
              <a:rPr lang="en-US" dirty="0" smtClean="0"/>
              <a:t>Automatic (</a:t>
            </a:r>
            <a:r>
              <a:rPr lang="en-US" dirty="0" err="1" smtClean="0"/>
              <a:t>de)serialization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5730D-77E6-F544-8649-35B74AC83B65}" type="datetime1">
              <a:rPr lang="en-US" smtClean="0"/>
              <a:pPr/>
              <a:t>2/05/11</a:t>
            </a:fld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BBA4C-AD25-0C4F-9194-3DD7138DDD63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 over HTTP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When data in JSON (or XML)</a:t>
            </a:r>
          </a:p>
          <a:p>
            <a:r>
              <a:rPr lang="en-US" dirty="0" smtClean="0"/>
              <a:t>Create a source of JSON data on the </a:t>
            </a:r>
            <a:r>
              <a:rPr lang="en-US" dirty="0" smtClean="0">
                <a:solidFill>
                  <a:schemeClr val="accent1"/>
                </a:solidFill>
              </a:rPr>
              <a:t>server</a:t>
            </a:r>
          </a:p>
          <a:p>
            <a:r>
              <a:rPr lang="en-US" dirty="0" smtClean="0"/>
              <a:t>Manipulate JSON data on the </a:t>
            </a:r>
            <a:r>
              <a:rPr lang="en-US" dirty="0" smtClean="0">
                <a:solidFill>
                  <a:srgbClr val="4F81BD"/>
                </a:solidFill>
              </a:rPr>
              <a:t>client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convert JSON to JS objects (e.g., with JSNI)</a:t>
            </a:r>
          </a:p>
          <a:p>
            <a:r>
              <a:rPr lang="en-US" dirty="0" smtClean="0">
                <a:solidFill>
                  <a:srgbClr val="4F81BD"/>
                </a:solidFill>
              </a:rPr>
              <a:t>Retrieve data </a:t>
            </a:r>
            <a:r>
              <a:rPr lang="en-US" dirty="0" smtClean="0"/>
              <a:t>from server with HTTP requests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sz="2800" dirty="0" err="1" smtClean="0">
                <a:latin typeface="Courier"/>
                <a:cs typeface="Courier"/>
              </a:rPr>
              <a:t>RequestBuilder</a:t>
            </a:r>
            <a:r>
              <a:rPr lang="en-US" dirty="0" smtClean="0"/>
              <a:t>)</a:t>
            </a:r>
          </a:p>
          <a:p>
            <a:r>
              <a:rPr lang="en-US" dirty="0" smtClean="0"/>
              <a:t>XML instead of JSON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BDA7A-296E-EA40-824F-AA2BCFBA4A83}" type="datetime1">
              <a:rPr lang="en-US" smtClean="0"/>
              <a:pPr/>
              <a:t>2/05/11</a:t>
            </a:fld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BBA4C-AD25-0C4F-9194-3DD7138DDD63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GWT tools</a:t>
            </a:r>
          </a:p>
          <a:p>
            <a:r>
              <a:rPr lang="en-US" dirty="0" smtClean="0"/>
              <a:t>Project structure</a:t>
            </a:r>
          </a:p>
          <a:p>
            <a:r>
              <a:rPr lang="en-US" dirty="0" smtClean="0"/>
              <a:t>Compatibility with Java</a:t>
            </a:r>
          </a:p>
          <a:p>
            <a:r>
              <a:rPr lang="en-US" dirty="0" smtClean="0"/>
              <a:t>Runtime library support</a:t>
            </a:r>
          </a:p>
          <a:p>
            <a:r>
              <a:rPr lang="en-US" dirty="0" smtClean="0"/>
              <a:t>Client-server communication</a:t>
            </a:r>
          </a:p>
          <a:p>
            <a:endParaRPr lang="en-US" dirty="0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A7974-9D29-A042-84C8-9D1607A49E80}" type="datetime1">
              <a:rPr lang="en-US" smtClean="0"/>
              <a:pPr/>
              <a:t>2/05/11</a:t>
            </a:fld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BBA4C-AD25-0C4F-9194-3DD7138DDD63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GWT SDK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Core libraries, compiler, development server</a:t>
            </a:r>
          </a:p>
          <a:p>
            <a:r>
              <a:rPr lang="en-US" dirty="0" err="1" smtClean="0"/>
              <a:t>webAppCreator</a:t>
            </a:r>
            <a:endParaRPr lang="en-US" dirty="0"/>
          </a:p>
          <a:p>
            <a:pPr lvl="1"/>
            <a:r>
              <a:rPr lang="en-US" dirty="0" smtClean="0"/>
              <a:t>command line utility</a:t>
            </a:r>
          </a:p>
          <a:p>
            <a:pPr lvl="1"/>
            <a:r>
              <a:rPr lang="en-US" dirty="0" smtClean="0"/>
              <a:t>starts a GWT project</a:t>
            </a:r>
          </a:p>
          <a:p>
            <a:r>
              <a:rPr lang="en-US" dirty="0" smtClean="0"/>
              <a:t>Development mode</a:t>
            </a:r>
          </a:p>
          <a:p>
            <a:pPr lvl="1"/>
            <a:r>
              <a:rPr lang="en-US" dirty="0" smtClean="0"/>
              <a:t>for debugging</a:t>
            </a:r>
          </a:p>
          <a:p>
            <a:r>
              <a:rPr lang="en-US" dirty="0" smtClean="0"/>
              <a:t>Production mode</a:t>
            </a:r>
          </a:p>
          <a:p>
            <a:pPr lvl="1"/>
            <a:r>
              <a:rPr lang="en-US" dirty="0" smtClean="0"/>
              <a:t>compiles code to JavaScript </a:t>
            </a:r>
          </a:p>
          <a:p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05D0C-7297-6F41-B51C-C5F6B8A3A5E2}" type="datetime1">
              <a:rPr lang="en-US" smtClean="0"/>
              <a:pPr/>
              <a:t>2/05/11</a:t>
            </a:fld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BBA4C-AD25-0C4F-9194-3DD7138DDD63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tools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Plugin</a:t>
            </a:r>
            <a:r>
              <a:rPr lang="en-US" dirty="0" smtClean="0"/>
              <a:t> for Eclipse</a:t>
            </a:r>
          </a:p>
          <a:p>
            <a:r>
              <a:rPr lang="en-US" dirty="0" smtClean="0"/>
              <a:t>Speed Tracer</a:t>
            </a:r>
          </a:p>
          <a:p>
            <a:pPr lvl="1"/>
            <a:r>
              <a:rPr lang="en-US" dirty="0" err="1" smtClean="0"/>
              <a:t>plugin</a:t>
            </a:r>
            <a:r>
              <a:rPr lang="en-US" dirty="0" smtClean="0"/>
              <a:t> for Chrome</a:t>
            </a:r>
          </a:p>
          <a:p>
            <a:r>
              <a:rPr lang="en-US" dirty="0" smtClean="0"/>
              <a:t>GWT Designer</a:t>
            </a:r>
          </a:p>
          <a:p>
            <a:pPr lvl="1"/>
            <a:r>
              <a:rPr lang="en-US" dirty="0" smtClean="0"/>
              <a:t>to create UIs</a:t>
            </a:r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47E2D-3E50-294A-9DEF-4D3934E695ED}" type="datetime1">
              <a:rPr lang="en-US" smtClean="0"/>
              <a:pPr/>
              <a:t>2/05/11</a:t>
            </a:fld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BBA4C-AD25-0C4F-9194-3DD7138DDD63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Project Tree</a:t>
            </a:r>
            <a:endParaRPr lang="en-US" dirty="0"/>
          </a:p>
        </p:txBody>
      </p:sp>
      <p:pic>
        <p:nvPicPr>
          <p:cNvPr id="4" name="Image 3" descr="project-tree.tiff"/>
          <p:cNvPicPr>
            <a:picLocks noChangeAspect="1"/>
          </p:cNvPicPr>
          <p:nvPr/>
        </p:nvPicPr>
        <p:blipFill>
          <a:blip r:embed="rId2"/>
          <a:srcRect r="5147"/>
          <a:stretch>
            <a:fillRect/>
          </a:stretch>
        </p:blipFill>
        <p:spPr>
          <a:xfrm>
            <a:off x="2895600" y="1417638"/>
            <a:ext cx="3276600" cy="4787900"/>
          </a:xfrm>
          <a:prstGeom prst="rect">
            <a:avLst/>
          </a:prstGeom>
        </p:spPr>
      </p:pic>
      <p:sp>
        <p:nvSpPr>
          <p:cNvPr id="7" name="Légende encadrée 1 6"/>
          <p:cNvSpPr/>
          <p:nvPr/>
        </p:nvSpPr>
        <p:spPr>
          <a:xfrm>
            <a:off x="3505200" y="2514600"/>
            <a:ext cx="927300" cy="203934"/>
          </a:xfrm>
          <a:prstGeom prst="borderCallout1">
            <a:avLst>
              <a:gd name="adj1" fmla="val 49632"/>
              <a:gd name="adj2" fmla="val 99189"/>
              <a:gd name="adj3" fmla="val 40444"/>
              <a:gd name="adj4" fmla="val 262729"/>
            </a:avLst>
          </a:prstGeom>
          <a:noFill/>
          <a:ln w="28575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égende encadrée 1 7"/>
          <p:cNvSpPr/>
          <p:nvPr/>
        </p:nvSpPr>
        <p:spPr>
          <a:xfrm>
            <a:off x="3505200" y="2084253"/>
            <a:ext cx="927300" cy="203934"/>
          </a:xfrm>
          <a:prstGeom prst="borderCallout1">
            <a:avLst>
              <a:gd name="adj1" fmla="val 49632"/>
              <a:gd name="adj2" fmla="val 99189"/>
              <a:gd name="adj3" fmla="val -31613"/>
              <a:gd name="adj4" fmla="val 264993"/>
            </a:avLst>
          </a:prstGeom>
          <a:noFill/>
          <a:ln w="28575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ZoneTexte 8"/>
          <p:cNvSpPr txBox="1"/>
          <p:nvPr/>
        </p:nvSpPr>
        <p:spPr>
          <a:xfrm>
            <a:off x="5956172" y="1794585"/>
            <a:ext cx="2730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(default) client-side code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5956172" y="2382653"/>
            <a:ext cx="2730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(default) </a:t>
            </a:r>
            <a:r>
              <a:rPr lang="en-US" dirty="0" smtClean="0">
                <a:solidFill>
                  <a:srgbClr val="1F497D"/>
                </a:solidFill>
              </a:rPr>
              <a:t>server-side code</a:t>
            </a:r>
            <a:endParaRPr lang="en-US" dirty="0">
              <a:solidFill>
                <a:srgbClr val="1F497D"/>
              </a:solidFill>
            </a:endParaRPr>
          </a:p>
        </p:txBody>
      </p:sp>
      <p:sp>
        <p:nvSpPr>
          <p:cNvPr id="11" name="Légende encadrée 1 10"/>
          <p:cNvSpPr/>
          <p:nvPr/>
        </p:nvSpPr>
        <p:spPr>
          <a:xfrm>
            <a:off x="3720572" y="2944947"/>
            <a:ext cx="1842028" cy="203934"/>
          </a:xfrm>
          <a:prstGeom prst="borderCallout1">
            <a:avLst>
              <a:gd name="adj1" fmla="val 49632"/>
              <a:gd name="adj2" fmla="val 99189"/>
              <a:gd name="adj3" fmla="val 50737"/>
              <a:gd name="adj4" fmla="val 120339"/>
            </a:avLst>
          </a:prstGeom>
          <a:noFill/>
          <a:ln w="28575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ZoneTexte 11"/>
          <p:cNvSpPr txBox="1"/>
          <p:nvPr/>
        </p:nvSpPr>
        <p:spPr>
          <a:xfrm>
            <a:off x="5956173" y="281940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1F497D"/>
                </a:solidFill>
              </a:rPr>
              <a:t>module definition</a:t>
            </a:r>
            <a:endParaRPr lang="en-US" dirty="0">
              <a:solidFill>
                <a:srgbClr val="1F497D"/>
              </a:solidFill>
            </a:endParaRPr>
          </a:p>
        </p:txBody>
      </p:sp>
      <p:sp>
        <p:nvSpPr>
          <p:cNvPr id="13" name="Légende encadrée 1 12"/>
          <p:cNvSpPr/>
          <p:nvPr/>
        </p:nvSpPr>
        <p:spPr>
          <a:xfrm>
            <a:off x="3111300" y="3148866"/>
            <a:ext cx="774900" cy="203934"/>
          </a:xfrm>
          <a:prstGeom prst="borderCallout1">
            <a:avLst>
              <a:gd name="adj1" fmla="val 44485"/>
              <a:gd name="adj2" fmla="val 318"/>
              <a:gd name="adj3" fmla="val 35296"/>
              <a:gd name="adj4" fmla="val -127784"/>
            </a:avLst>
          </a:prstGeom>
          <a:noFill/>
          <a:ln w="28575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ZoneTexte 13"/>
          <p:cNvSpPr txBox="1"/>
          <p:nvPr/>
        </p:nvSpPr>
        <p:spPr>
          <a:xfrm>
            <a:off x="609600" y="3004066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1F497D"/>
                </a:solidFill>
              </a:rPr>
              <a:t>JUnit</a:t>
            </a:r>
            <a:r>
              <a:rPr lang="en-US" dirty="0" smtClean="0">
                <a:solidFill>
                  <a:srgbClr val="1F497D"/>
                </a:solidFill>
              </a:rPr>
              <a:t> test code</a:t>
            </a:r>
            <a:endParaRPr lang="en-US" dirty="0">
              <a:solidFill>
                <a:srgbClr val="1F497D"/>
              </a:solidFill>
            </a:endParaRPr>
          </a:p>
        </p:txBody>
      </p:sp>
      <p:sp>
        <p:nvSpPr>
          <p:cNvPr id="15" name="Légende encadrée 1 14"/>
          <p:cNvSpPr/>
          <p:nvPr/>
        </p:nvSpPr>
        <p:spPr>
          <a:xfrm>
            <a:off x="3103319" y="4240493"/>
            <a:ext cx="774900" cy="203934"/>
          </a:xfrm>
          <a:prstGeom prst="borderCallout1">
            <a:avLst>
              <a:gd name="adj1" fmla="val 44485"/>
              <a:gd name="adj2" fmla="val 318"/>
              <a:gd name="adj3" fmla="val 35296"/>
              <a:gd name="adj4" fmla="val -127784"/>
            </a:avLst>
          </a:prstGeom>
          <a:noFill/>
          <a:ln w="28575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ZoneTexte 15"/>
          <p:cNvSpPr txBox="1"/>
          <p:nvPr/>
        </p:nvSpPr>
        <p:spPr>
          <a:xfrm>
            <a:off x="152400" y="3886200"/>
            <a:ext cx="2057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1F497D"/>
                </a:solidFill>
              </a:rPr>
              <a:t>the web app:</a:t>
            </a:r>
          </a:p>
          <a:p>
            <a:r>
              <a:rPr lang="en-US" dirty="0" smtClean="0">
                <a:solidFill>
                  <a:srgbClr val="1F497D"/>
                </a:solidFill>
              </a:rPr>
              <a:t>compiled output +</a:t>
            </a:r>
          </a:p>
          <a:p>
            <a:r>
              <a:rPr lang="en-US" dirty="0" smtClean="0">
                <a:solidFill>
                  <a:srgbClr val="1F497D"/>
                </a:solidFill>
              </a:rPr>
              <a:t>static resources</a:t>
            </a:r>
            <a:endParaRPr lang="en-US" dirty="0">
              <a:solidFill>
                <a:srgbClr val="1F497D"/>
              </a:solidFill>
            </a:endParaRPr>
          </a:p>
        </p:txBody>
      </p:sp>
      <p:sp>
        <p:nvSpPr>
          <p:cNvPr id="17" name="Légende encadrée 1 16"/>
          <p:cNvSpPr/>
          <p:nvPr/>
        </p:nvSpPr>
        <p:spPr>
          <a:xfrm>
            <a:off x="3505200" y="5101187"/>
            <a:ext cx="774900" cy="203934"/>
          </a:xfrm>
          <a:prstGeom prst="borderCallout1">
            <a:avLst>
              <a:gd name="adj1" fmla="val 44485"/>
              <a:gd name="adj2" fmla="val 318"/>
              <a:gd name="adj3" fmla="val 117646"/>
              <a:gd name="adj4" fmla="val -138619"/>
            </a:avLst>
          </a:prstGeom>
          <a:noFill/>
          <a:ln w="28575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ZoneTexte 17"/>
          <p:cNvSpPr txBox="1"/>
          <p:nvPr/>
        </p:nvSpPr>
        <p:spPr>
          <a:xfrm>
            <a:off x="304800" y="4981955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1F497D"/>
                </a:solidFill>
              </a:rPr>
              <a:t>library dependencies for server code</a:t>
            </a:r>
            <a:endParaRPr lang="en-US" dirty="0">
              <a:solidFill>
                <a:srgbClr val="1F497D"/>
              </a:solidFill>
            </a:endParaRPr>
          </a:p>
        </p:txBody>
      </p:sp>
      <p:sp>
        <p:nvSpPr>
          <p:cNvPr id="19" name="Légende encadrée 1 18"/>
          <p:cNvSpPr/>
          <p:nvPr/>
        </p:nvSpPr>
        <p:spPr>
          <a:xfrm>
            <a:off x="3696083" y="5537525"/>
            <a:ext cx="927300" cy="203934"/>
          </a:xfrm>
          <a:prstGeom prst="borderCallout1">
            <a:avLst>
              <a:gd name="adj1" fmla="val 49632"/>
              <a:gd name="adj2" fmla="val 99189"/>
              <a:gd name="adj3" fmla="val -31613"/>
              <a:gd name="adj4" fmla="val 264993"/>
            </a:avLst>
          </a:prstGeom>
          <a:noFill/>
          <a:ln w="28575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ZoneTexte 19"/>
          <p:cNvSpPr txBox="1"/>
          <p:nvPr/>
        </p:nvSpPr>
        <p:spPr>
          <a:xfrm>
            <a:off x="6157550" y="5111683"/>
            <a:ext cx="198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configuration of the </a:t>
            </a:r>
            <a:r>
              <a:rPr lang="en-US" smtClean="0">
                <a:solidFill>
                  <a:schemeClr val="tx2"/>
                </a:solidFill>
              </a:rPr>
              <a:t>web app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1" name="Espace réservé de la date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0675E-144C-2941-AF2D-A7F26D085AD0}" type="datetime1">
              <a:rPr lang="en-US" smtClean="0"/>
              <a:pPr/>
              <a:t>2/05/11</a:t>
            </a:fld>
            <a:endParaRPr lang="en-US"/>
          </a:p>
        </p:txBody>
      </p:sp>
      <p:sp>
        <p:nvSpPr>
          <p:cNvPr id="22" name="Espace réservé du numéro de diapositive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BBA4C-AD25-0C4F-9194-3DD7138DDD63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  <p:bldP spid="10" grpId="0"/>
      <p:bldP spid="11" grpId="0" animBg="1"/>
      <p:bldP spid="12" grpId="0"/>
      <p:bldP spid="13" grpId="0" animBg="1"/>
      <p:bldP spid="14" grpId="0"/>
      <p:bldP spid="15" grpId="0" animBg="1"/>
      <p:bldP spid="16" grpId="0"/>
      <p:bldP spid="17" grpId="0" animBg="1"/>
      <p:bldP spid="18" grpId="0"/>
      <p:bldP spid="19" grpId="0" animBg="1"/>
      <p:bldP spid="2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Definition</a:t>
            </a:r>
            <a:endParaRPr lang="en-US" dirty="0"/>
          </a:p>
        </p:txBody>
      </p:sp>
      <p:pic>
        <p:nvPicPr>
          <p:cNvPr id="4" name="Image 3" descr="module-ex.tif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295400"/>
            <a:ext cx="6311899" cy="5447102"/>
          </a:xfrm>
          <a:prstGeom prst="rect">
            <a:avLst/>
          </a:prstGeom>
        </p:spPr>
      </p:pic>
      <p:sp>
        <p:nvSpPr>
          <p:cNvPr id="5" name="Légende encadrée 1 4"/>
          <p:cNvSpPr/>
          <p:nvPr/>
        </p:nvSpPr>
        <p:spPr>
          <a:xfrm>
            <a:off x="713678" y="1490470"/>
            <a:ext cx="2658144" cy="157444"/>
          </a:xfrm>
          <a:prstGeom prst="borderCallout1">
            <a:avLst>
              <a:gd name="adj1" fmla="val 49632"/>
              <a:gd name="adj2" fmla="val 99189"/>
              <a:gd name="adj3" fmla="val 1721"/>
              <a:gd name="adj4" fmla="val 184447"/>
            </a:avLst>
          </a:prstGeom>
          <a:noFill/>
          <a:ln w="28575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ZoneTexte 5"/>
          <p:cNvSpPr txBox="1"/>
          <p:nvPr/>
        </p:nvSpPr>
        <p:spPr>
          <a:xfrm>
            <a:off x="5638799" y="1230868"/>
            <a:ext cx="2362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module’s name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7" name="Légende encadrée 1 6"/>
          <p:cNvSpPr/>
          <p:nvPr/>
        </p:nvSpPr>
        <p:spPr>
          <a:xfrm>
            <a:off x="866078" y="1828800"/>
            <a:ext cx="3553522" cy="157444"/>
          </a:xfrm>
          <a:prstGeom prst="borderCallout1">
            <a:avLst>
              <a:gd name="adj1" fmla="val 49632"/>
              <a:gd name="adj2" fmla="val 99189"/>
              <a:gd name="adj3" fmla="val 115056"/>
              <a:gd name="adj4" fmla="val 149596"/>
            </a:avLst>
          </a:prstGeom>
          <a:noFill/>
          <a:ln w="28575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ZoneTexte 7"/>
          <p:cNvSpPr txBox="1"/>
          <p:nvPr/>
        </p:nvSpPr>
        <p:spPr>
          <a:xfrm>
            <a:off x="6172201" y="1663078"/>
            <a:ext cx="20770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always include (core GWT functionality)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9" name="Légende encadrée 1 8"/>
          <p:cNvSpPr/>
          <p:nvPr/>
        </p:nvSpPr>
        <p:spPr>
          <a:xfrm>
            <a:off x="838200" y="5709956"/>
            <a:ext cx="2286000" cy="538444"/>
          </a:xfrm>
          <a:prstGeom prst="borderCallout1">
            <a:avLst>
              <a:gd name="adj1" fmla="val 49632"/>
              <a:gd name="adj2" fmla="val 99189"/>
              <a:gd name="adj3" fmla="val 72170"/>
              <a:gd name="adj4" fmla="val 162124"/>
            </a:avLst>
          </a:prstGeom>
          <a:noFill/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ZoneTexte 9"/>
          <p:cNvSpPr txBox="1"/>
          <p:nvPr/>
        </p:nvSpPr>
        <p:spPr>
          <a:xfrm>
            <a:off x="4580091" y="5793941"/>
            <a:ext cx="20770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solidFill>
                  <a:schemeClr val="tx2"/>
                </a:solidFill>
              </a:rPr>
              <a:t>packages that will be compiled to JS</a:t>
            </a:r>
            <a:endParaRPr lang="en-US" b="1" u="sng" dirty="0">
              <a:solidFill>
                <a:schemeClr val="tx2"/>
              </a:solidFill>
            </a:endParaRPr>
          </a:p>
        </p:txBody>
      </p:sp>
      <p:sp>
        <p:nvSpPr>
          <p:cNvPr id="11" name="Légende encadrée 1 10"/>
          <p:cNvSpPr/>
          <p:nvPr/>
        </p:nvSpPr>
        <p:spPr>
          <a:xfrm>
            <a:off x="838964" y="5211602"/>
            <a:ext cx="5028435" cy="157444"/>
          </a:xfrm>
          <a:prstGeom prst="borderCallout1">
            <a:avLst>
              <a:gd name="adj1" fmla="val 49632"/>
              <a:gd name="adj2" fmla="val 99189"/>
              <a:gd name="adj3" fmla="val 75056"/>
              <a:gd name="adj4" fmla="val 112027"/>
            </a:avLst>
          </a:prstGeom>
          <a:noFill/>
          <a:ln w="28575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ZoneTexte 11"/>
          <p:cNvSpPr txBox="1"/>
          <p:nvPr/>
        </p:nvSpPr>
        <p:spPr>
          <a:xfrm>
            <a:off x="6482030" y="4800600"/>
            <a:ext cx="23571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entry point of the app,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implements </a:t>
            </a:r>
            <a:r>
              <a:rPr lang="en-US" dirty="0" err="1" smtClean="0">
                <a:solidFill>
                  <a:schemeClr val="tx2"/>
                </a:solidFill>
              </a:rPr>
              <a:t>EntryPoint</a:t>
            </a:r>
            <a:r>
              <a:rPr lang="en-US" dirty="0" smtClean="0">
                <a:solidFill>
                  <a:schemeClr val="tx2"/>
                </a:solidFill>
              </a:rPr>
              <a:t> (</a:t>
            </a:r>
            <a:r>
              <a:rPr lang="en-US" dirty="0" err="1" smtClean="0">
                <a:solidFill>
                  <a:schemeClr val="tx2"/>
                </a:solidFill>
              </a:rPr>
              <a:t>onModuleLoad</a:t>
            </a:r>
            <a:r>
              <a:rPr lang="en-US" dirty="0" smtClean="0">
                <a:solidFill>
                  <a:schemeClr val="tx2"/>
                </a:solidFill>
              </a:rPr>
              <a:t>())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4" name="Espace réservé du numéro de diapositive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BBA4C-AD25-0C4F-9194-3DD7138DDD63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/>
      <p:bldP spid="9" grpId="0" animBg="1"/>
      <p:bldP spid="10" grpId="0"/>
      <p:bldP spid="11" grpId="0" animBg="1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Organize Projects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Only java packages referenced by a module compiled to JavaScript.</a:t>
            </a:r>
          </a:p>
          <a:p>
            <a:r>
              <a:rPr lang="en-US" dirty="0" smtClean="0">
                <a:solidFill>
                  <a:srgbClr val="3366FF"/>
                </a:solidFill>
              </a:rPr>
              <a:t>The rest (server code) does not need to be GWT-compatible.</a:t>
            </a:r>
          </a:p>
          <a:p>
            <a:endParaRPr lang="en-US" dirty="0" smtClean="0"/>
          </a:p>
          <a:p>
            <a:r>
              <a:rPr lang="en-US" sz="2400" dirty="0" smtClean="0"/>
              <a:t>More here: </a:t>
            </a:r>
            <a:r>
              <a:rPr lang="en-US" sz="2400" dirty="0" smtClean="0">
                <a:hlinkClick r:id="rId2"/>
              </a:rPr>
              <a:t>http://code.google.com/webtoolkit/doc/latest/DevGuideOrganizingProjects.html</a:t>
            </a:r>
            <a:endParaRPr lang="en-US" sz="2400" dirty="0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A6494-2085-CD48-8E4E-2A2D9D5B128C}" type="datetime1">
              <a:rPr lang="en-US" smtClean="0"/>
              <a:pPr/>
              <a:t>2/05/11</a:t>
            </a:fld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BBA4C-AD25-0C4F-9194-3DD7138DDD63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Optimize GWT Applications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Code splitting (speed up code loading)</a:t>
            </a:r>
          </a:p>
          <a:p>
            <a:r>
              <a:rPr lang="en-US" dirty="0" smtClean="0"/>
              <a:t>Compile report</a:t>
            </a:r>
          </a:p>
          <a:p>
            <a:pPr lvl="1"/>
            <a:r>
              <a:rPr lang="en-US" dirty="0"/>
              <a:t>g</a:t>
            </a:r>
            <a:r>
              <a:rPr lang="en-US" dirty="0" smtClean="0"/>
              <a:t>raphical info of the output </a:t>
            </a:r>
            <a:r>
              <a:rPr lang="en-US" smtClean="0"/>
              <a:t>code</a:t>
            </a:r>
          </a:p>
          <a:p>
            <a:pPr lvl="1"/>
            <a:r>
              <a:rPr lang="en-US" smtClean="0"/>
              <a:t>dependencies </a:t>
            </a:r>
            <a:r>
              <a:rPr lang="en-US" dirty="0" smtClean="0"/>
              <a:t>between files</a:t>
            </a:r>
          </a:p>
          <a:p>
            <a:pPr lvl="1"/>
            <a:r>
              <a:rPr lang="en-US" dirty="0"/>
              <a:t>u</a:t>
            </a:r>
            <a:r>
              <a:rPr lang="en-US" dirty="0" smtClean="0"/>
              <a:t>sed with code splitting</a:t>
            </a:r>
          </a:p>
          <a:p>
            <a:r>
              <a:rPr lang="en-US" dirty="0" smtClean="0"/>
              <a:t>Client bundle</a:t>
            </a:r>
          </a:p>
          <a:p>
            <a:pPr lvl="1"/>
            <a:r>
              <a:rPr lang="en-US" dirty="0" smtClean="0"/>
              <a:t>no-cache, cache-forever, else categories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ove resources from else to cache-forever</a:t>
            </a:r>
          </a:p>
          <a:p>
            <a:r>
              <a:rPr lang="en-US" dirty="0" smtClean="0"/>
              <a:t>Lightweight metrics (profiler)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CCA7B-52B5-C24E-A967-78D5101A3A17}" type="datetime1">
              <a:rPr lang="en-US" smtClean="0"/>
              <a:pPr/>
              <a:t>2/05/11</a:t>
            </a:fld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BBA4C-AD25-0C4F-9194-3DD7138DDD63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Compatibility with Java (1)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3366FF"/>
                </a:solidFill>
              </a:rPr>
              <a:t>No compile errors ≠ code translatable to JS</a:t>
            </a:r>
          </a:p>
          <a:p>
            <a:pPr>
              <a:buFont typeface="Lucida Grande"/>
              <a:buChar char="✔"/>
            </a:pPr>
            <a:r>
              <a:rPr lang="en-US" dirty="0" smtClean="0">
                <a:solidFill>
                  <a:srgbClr val="008000"/>
                </a:solidFill>
              </a:rPr>
              <a:t>Primitive types </a:t>
            </a:r>
            <a:r>
              <a:rPr lang="en-US" dirty="0" smtClean="0"/>
              <a:t>(</a:t>
            </a:r>
            <a:r>
              <a:rPr lang="en-US" sz="2800" dirty="0" err="1" smtClean="0">
                <a:latin typeface="Courier"/>
                <a:cs typeface="Courier"/>
              </a:rPr>
              <a:t>boolean</a:t>
            </a:r>
            <a:r>
              <a:rPr lang="en-US" sz="2800" dirty="0" smtClean="0">
                <a:latin typeface="Courier"/>
                <a:cs typeface="Courier"/>
              </a:rPr>
              <a:t>, byte, char, short, </a:t>
            </a:r>
            <a:r>
              <a:rPr lang="en-US" sz="2800" dirty="0" err="1" smtClean="0">
                <a:latin typeface="Courier"/>
                <a:cs typeface="Courier"/>
              </a:rPr>
              <a:t>int</a:t>
            </a:r>
            <a:r>
              <a:rPr lang="en-US" sz="2800" dirty="0" smtClean="0">
                <a:latin typeface="Courier"/>
                <a:cs typeface="Courier"/>
              </a:rPr>
              <a:t>, long, float</a:t>
            </a:r>
            <a:r>
              <a:rPr lang="en-US" sz="2595" dirty="0" smtClean="0">
                <a:latin typeface="Courier"/>
                <a:cs typeface="Courier"/>
              </a:rPr>
              <a:t> </a:t>
            </a:r>
            <a:r>
              <a:rPr lang="en-US" dirty="0" smtClean="0"/>
              <a:t>and </a:t>
            </a:r>
            <a:r>
              <a:rPr lang="en-US" sz="2800" dirty="0" smtClean="0">
                <a:latin typeface="Courier"/>
                <a:cs typeface="Courier"/>
              </a:rPr>
              <a:t>double</a:t>
            </a:r>
            <a:r>
              <a:rPr lang="en-US" sz="2595" dirty="0" smtClean="0">
                <a:latin typeface="Courier"/>
                <a:cs typeface="Courier"/>
              </a:rPr>
              <a:t>)</a:t>
            </a:r>
            <a:endParaRPr lang="en-US" dirty="0" smtClean="0"/>
          </a:p>
          <a:p>
            <a:pPr>
              <a:buFont typeface="Lucida Grande"/>
              <a:buChar char="✔"/>
            </a:pPr>
            <a:r>
              <a:rPr lang="en-US" sz="2811" dirty="0" smtClean="0">
                <a:solidFill>
                  <a:srgbClr val="008000"/>
                </a:solidFill>
                <a:latin typeface="Courier"/>
                <a:cs typeface="Courier"/>
              </a:rPr>
              <a:t>Object</a:t>
            </a:r>
            <a:r>
              <a:rPr lang="en-US" sz="2811" dirty="0" smtClean="0">
                <a:solidFill>
                  <a:srgbClr val="008000"/>
                </a:solidFill>
              </a:rPr>
              <a:t>, </a:t>
            </a:r>
            <a:r>
              <a:rPr lang="en-US" sz="2811" dirty="0" smtClean="0">
                <a:solidFill>
                  <a:srgbClr val="008000"/>
                </a:solidFill>
                <a:latin typeface="Courier"/>
                <a:cs typeface="Courier"/>
              </a:rPr>
              <a:t>String</a:t>
            </a:r>
            <a:r>
              <a:rPr lang="en-US" dirty="0" smtClean="0">
                <a:solidFill>
                  <a:srgbClr val="008000"/>
                </a:solidFill>
              </a:rPr>
              <a:t>, arrays, user-defined classes</a:t>
            </a:r>
          </a:p>
          <a:p>
            <a:pPr>
              <a:buFont typeface="Lucida Grande"/>
              <a:buChar char="✔"/>
            </a:pPr>
            <a:r>
              <a:rPr lang="en-US" dirty="0" smtClean="0">
                <a:solidFill>
                  <a:srgbClr val="008000"/>
                </a:solidFill>
              </a:rPr>
              <a:t>Arithmetic: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only 64-bit floating point in JS</a:t>
            </a:r>
          </a:p>
          <a:p>
            <a:pPr lvl="1"/>
            <a:r>
              <a:rPr lang="en-US" dirty="0" smtClean="0"/>
              <a:t>the rest are emulated</a:t>
            </a:r>
          </a:p>
          <a:p>
            <a:pPr lvl="1"/>
            <a:r>
              <a:rPr lang="en-US" dirty="0" smtClean="0"/>
              <a:t>performance overhead when using long</a:t>
            </a:r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5D910-F15B-554E-AF7B-9A45B3A9B5AF}" type="datetime1">
              <a:rPr lang="en-US" smtClean="0"/>
              <a:pPr/>
              <a:t>2/05/11</a:t>
            </a:fld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BBA4C-AD25-0C4F-9194-3DD7138DDD63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833</TotalTime>
  <Words>805</Words>
  <Application>Microsoft Macintosh PowerPoint</Application>
  <PresentationFormat>Présentation à l'écran (4:3)</PresentationFormat>
  <Paragraphs>184</Paragraphs>
  <Slides>19</Slides>
  <Notes>2</Notes>
  <HiddenSlides>0</HiddenSlides>
  <MMClips>0</MMClips>
  <ScaleCrop>false</ScaleCrop>
  <HeadingPairs>
    <vt:vector size="4" baseType="variant">
      <vt:variant>
        <vt:lpstr>Modèle de conception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0" baseType="lpstr">
      <vt:lpstr>Thème Office</vt:lpstr>
      <vt:lpstr>Getting Started with GWT</vt:lpstr>
      <vt:lpstr>Overview</vt:lpstr>
      <vt:lpstr>GWT SDK</vt:lpstr>
      <vt:lpstr>More tools</vt:lpstr>
      <vt:lpstr>Project Tree</vt:lpstr>
      <vt:lpstr>Module Definition</vt:lpstr>
      <vt:lpstr>Organize Projects</vt:lpstr>
      <vt:lpstr>Optimize GWT Applications</vt:lpstr>
      <vt:lpstr>Compatibility with Java (1)</vt:lpstr>
      <vt:lpstr>Compatibility with Java (2)</vt:lpstr>
      <vt:lpstr>Compatibility with Java (3)</vt:lpstr>
      <vt:lpstr>Runtime Library Support (1)</vt:lpstr>
      <vt:lpstr>Runtime Library Support (2)</vt:lpstr>
      <vt:lpstr>Working with XML</vt:lpstr>
      <vt:lpstr>Logging</vt:lpstr>
      <vt:lpstr>JavaScript Native Interface (JNSI)</vt:lpstr>
      <vt:lpstr>Client-Server Communication</vt:lpstr>
      <vt:lpstr>GWT-RPC</vt:lpstr>
      <vt:lpstr>JSON over HTTP</vt:lpstr>
    </vt:vector>
  </TitlesOfParts>
  <Company>INRIA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Konstantinos Karanasos</dc:creator>
  <cp:lastModifiedBy>Konstantinos Karanasos</cp:lastModifiedBy>
  <cp:revision>91</cp:revision>
  <dcterms:created xsi:type="dcterms:W3CDTF">2011-05-02T19:58:12Z</dcterms:created>
  <dcterms:modified xsi:type="dcterms:W3CDTF">2011-05-02T22:21:40Z</dcterms:modified>
</cp:coreProperties>
</file>