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67" autoAdjust="0"/>
  </p:normalViewPr>
  <p:slideViewPr>
    <p:cSldViewPr snapToGrid="0" snapToObjects="1">
      <p:cViewPr>
        <p:scale>
          <a:sx n="150" d="100"/>
          <a:sy n="150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0482-F5D5-204E-BFED-59B2DA7B4454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E911-F3ED-2041-B274-B25451A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(Architecture + Staging)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7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704" y="1962072"/>
            <a:ext cx="4329398" cy="30469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>
                <a:latin typeface="Andale Mono"/>
                <a:cs typeface="Andale Mono"/>
              </a:rPr>
              <a:t>&lt;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</a:t>
            </a:r>
            <a:r>
              <a:rPr lang="es-ES_tradnl" sz="1200" b="1" dirty="0" smtClean="0">
                <a:latin typeface="Andale Mono"/>
                <a:cs typeface="Andale Mono"/>
              </a:rPr>
              <a:t>u:drop_down</a:t>
            </a:r>
            <a:r>
              <a:rPr lang="es-ES_tradnl" sz="1200" dirty="0" smtClean="0">
                <a:latin typeface="Andale Mono"/>
                <a:cs typeface="Andale Mono"/>
              </a:rPr>
              <a:t>&gt; ... &lt;/</a:t>
            </a:r>
            <a:r>
              <a:rPr lang="es-ES_tradnl" sz="1200" b="1" dirty="0" smtClean="0">
                <a:latin typeface="Andale Mono"/>
                <a:cs typeface="Andale Mono"/>
              </a:rPr>
              <a:t>u:drop_down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&lt;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 query="...”&gt;</a:t>
            </a:r>
          </a:p>
          <a:p>
            <a:endParaRPr lang="es-ES_tradnl" sz="1200" dirty="0" smtClean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>
                <a:latin typeface="Andale Mono"/>
                <a:cs typeface="Andale Mono"/>
              </a:rPr>
              <a:t> name="table" query="..."&gt;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  </a:t>
            </a:r>
            <a:r>
              <a:rPr lang="es-ES_tradnl" sz="1200" dirty="0" smtClean="0">
                <a:latin typeface="Andale Mono"/>
                <a:cs typeface="Andale Mono"/>
              </a:rPr>
              <a:t>    &lt;</a:t>
            </a:r>
            <a:r>
              <a:rPr lang="es-ES_tradnl" sz="1200" dirty="0">
                <a:latin typeface="Andale Mono"/>
                <a:cs typeface="Andale Mono"/>
              </a:rPr>
              <a:t>tr&gt;&lt;td&gt;{ </a:t>
            </a:r>
            <a:r>
              <a:rPr lang="es-ES_tradnl" sz="1200" dirty="0" smtClean="0">
                <a:latin typeface="Andale Mono"/>
                <a:cs typeface="Andale Mono"/>
              </a:rPr>
              <a:t>number </a:t>
            </a:r>
            <a:r>
              <a:rPr lang="es-ES_tradnl" sz="1200" dirty="0">
                <a:latin typeface="Andale Mono"/>
                <a:cs typeface="Andale Mono"/>
              </a:rPr>
              <a:t>}&lt;/td&gt;&lt;/tr&gt;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</a:t>
            </a:r>
            <a:r>
              <a:rPr lang="es-ES_tradnl" sz="1200" dirty="0" smtClean="0">
                <a:latin typeface="Andale Mono"/>
                <a:cs typeface="Andale Mono"/>
              </a:rPr>
              <a:t>    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b="1" dirty="0" smtClean="0">
                <a:latin typeface="Andale Mono"/>
                <a:cs typeface="Andale Mono"/>
              </a:rPr>
              <a:t>u:heat_map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   ...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&lt;/</a:t>
            </a:r>
            <a:r>
              <a:rPr lang="es-ES_tradnl" sz="1200" b="1" dirty="0" smtClean="0">
                <a:latin typeface="Andale Mono"/>
                <a:cs typeface="Andale Mono"/>
              </a:rPr>
              <a:t>u:heat_map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 smtClean="0">
              <a:latin typeface="Andale Mono"/>
              <a:cs typeface="Andale Mono"/>
            </a:endParaRP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&lt;/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&lt;/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>
                <a:latin typeface="Andale Mono"/>
                <a:cs typeface="Andale Mono"/>
              </a:rPr>
              <a:t>&gt;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510879" y="1627430"/>
            <a:ext cx="4042321" cy="354570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789189" y="1627431"/>
            <a:ext cx="13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Page configuration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3087030" y="790448"/>
            <a:ext cx="2760133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Architecture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75047"/>
              </p:ext>
            </p:extLst>
          </p:nvPr>
        </p:nvGraphicFramePr>
        <p:xfrm>
          <a:off x="3202046" y="1405956"/>
          <a:ext cx="2411354" cy="22177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3867"/>
                <a:gridCol w="1667487"/>
              </a:tblGrid>
              <a:tr h="279419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Page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37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537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507612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20068"/>
              </p:ext>
            </p:extLst>
          </p:nvPr>
        </p:nvGraphicFramePr>
        <p:xfrm>
          <a:off x="6555364" y="1375681"/>
          <a:ext cx="2411354" cy="24505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3867"/>
                <a:gridCol w="1667487"/>
              </a:tblGrid>
              <a:tr h="319636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4916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36" name="Group 135"/>
          <p:cNvGrpSpPr/>
          <p:nvPr/>
        </p:nvGrpSpPr>
        <p:grpSpPr>
          <a:xfrm>
            <a:off x="7576058" y="2436363"/>
            <a:ext cx="756404" cy="1251852"/>
            <a:chOff x="7217523" y="4876551"/>
            <a:chExt cx="756404" cy="1251852"/>
          </a:xfrm>
        </p:grpSpPr>
        <p:sp>
          <p:nvSpPr>
            <p:cNvPr id="137" name="TextBox 136"/>
            <p:cNvSpPr txBox="1"/>
            <p:nvPr/>
          </p:nvSpPr>
          <p:spPr>
            <a:xfrm>
              <a:off x="7488605" y="5558719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37" idx="2"/>
              <a:endCxn id="141" idx="0"/>
            </p:cNvCxnSpPr>
            <p:nvPr/>
          </p:nvCxnSpPr>
          <p:spPr>
            <a:xfrm flipH="1">
              <a:off x="7380090" y="5743385"/>
              <a:ext cx="2688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7" idx="2"/>
              <a:endCxn id="142" idx="0"/>
            </p:cNvCxnSpPr>
            <p:nvPr/>
          </p:nvCxnSpPr>
          <p:spPr>
            <a:xfrm>
              <a:off x="7648906" y="5743385"/>
              <a:ext cx="93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7" idx="2"/>
              <a:endCxn id="143" idx="0"/>
            </p:cNvCxnSpPr>
            <p:nvPr/>
          </p:nvCxnSpPr>
          <p:spPr>
            <a:xfrm>
              <a:off x="7648906" y="5743385"/>
              <a:ext cx="271897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217523" y="5943737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605097" y="5943737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67678" y="5943737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447416" y="4876551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07841" y="5211803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cxnSp>
          <p:nvCxnSpPr>
            <p:cNvPr id="146" name="Straight Connector 145"/>
            <p:cNvCxnSpPr>
              <a:stCxn id="144" idx="2"/>
              <a:endCxn id="145" idx="0"/>
            </p:cNvCxnSpPr>
            <p:nvPr/>
          </p:nvCxnSpPr>
          <p:spPr>
            <a:xfrm>
              <a:off x="7648906" y="5061217"/>
              <a:ext cx="0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5" idx="2"/>
              <a:endCxn id="137" idx="0"/>
            </p:cNvCxnSpPr>
            <p:nvPr/>
          </p:nvCxnSpPr>
          <p:spPr>
            <a:xfrm>
              <a:off x="7648906" y="5396469"/>
              <a:ext cx="0" cy="1622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615" y="2191167"/>
            <a:ext cx="1501737" cy="1276218"/>
            <a:chOff x="3871214" y="4702287"/>
            <a:chExt cx="1501737" cy="1276218"/>
          </a:xfrm>
        </p:grpSpPr>
        <p:sp>
          <p:nvSpPr>
            <p:cNvPr id="108" name="TextBox 107"/>
            <p:cNvSpPr txBox="1"/>
            <p:nvPr/>
          </p:nvSpPr>
          <p:spPr>
            <a:xfrm>
              <a:off x="4142296" y="5408821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109" name="Straight Connector 108"/>
            <p:cNvCxnSpPr>
              <a:stCxn id="108" idx="2"/>
              <a:endCxn id="112" idx="0"/>
            </p:cNvCxnSpPr>
            <p:nvPr/>
          </p:nvCxnSpPr>
          <p:spPr>
            <a:xfrm flipH="1">
              <a:off x="4033781" y="5593487"/>
              <a:ext cx="2688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8" idx="2"/>
              <a:endCxn id="113" idx="0"/>
            </p:cNvCxnSpPr>
            <p:nvPr/>
          </p:nvCxnSpPr>
          <p:spPr>
            <a:xfrm>
              <a:off x="4302597" y="5593487"/>
              <a:ext cx="93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8" idx="2"/>
              <a:endCxn id="114" idx="0"/>
            </p:cNvCxnSpPr>
            <p:nvPr/>
          </p:nvCxnSpPr>
          <p:spPr>
            <a:xfrm>
              <a:off x="4302597" y="5593487"/>
              <a:ext cx="271897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871214" y="5793839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58788" y="5793839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21369" y="5793839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43261" y="4702287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03686" y="5037539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cxnSp>
          <p:nvCxnSpPr>
            <p:cNvPr id="118" name="Straight Connector 117"/>
            <p:cNvCxnSpPr>
              <a:stCxn id="115" idx="2"/>
              <a:endCxn id="116" idx="0"/>
            </p:cNvCxnSpPr>
            <p:nvPr/>
          </p:nvCxnSpPr>
          <p:spPr>
            <a:xfrm>
              <a:off x="4644751" y="4886953"/>
              <a:ext cx="0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6" idx="2"/>
              <a:endCxn id="108" idx="0"/>
            </p:cNvCxnSpPr>
            <p:nvPr/>
          </p:nvCxnSpPr>
          <p:spPr>
            <a:xfrm flipH="1">
              <a:off x="4302597" y="5222205"/>
              <a:ext cx="342154" cy="18661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36133" y="5392577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63" name="Straight Connector 62"/>
            <p:cNvCxnSpPr>
              <a:stCxn id="62" idx="2"/>
              <a:endCxn id="64" idx="0"/>
            </p:cNvCxnSpPr>
            <p:nvPr/>
          </p:nvCxnSpPr>
          <p:spPr>
            <a:xfrm>
              <a:off x="5054542" y="5577243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996270" y="5701286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65" name="Straight Connector 64"/>
            <p:cNvCxnSpPr>
              <a:stCxn id="116" idx="2"/>
              <a:endCxn id="62" idx="0"/>
            </p:cNvCxnSpPr>
            <p:nvPr/>
          </p:nvCxnSpPr>
          <p:spPr>
            <a:xfrm>
              <a:off x="4644751" y="5222205"/>
              <a:ext cx="409791" cy="17037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532554" y="5286639"/>
            <a:ext cx="636818" cy="493375"/>
            <a:chOff x="7342690" y="5701506"/>
            <a:chExt cx="636818" cy="493375"/>
          </a:xfrm>
        </p:grpSpPr>
        <p:sp>
          <p:nvSpPr>
            <p:cNvPr id="70" name="TextBox 69"/>
            <p:cNvSpPr txBox="1"/>
            <p:nvPr/>
          </p:nvSpPr>
          <p:spPr>
            <a:xfrm>
              <a:off x="7342690" y="5701506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71" name="Straight Connector 70"/>
            <p:cNvCxnSpPr>
              <a:stCxn id="70" idx="2"/>
              <a:endCxn id="72" idx="0"/>
            </p:cNvCxnSpPr>
            <p:nvPr/>
          </p:nvCxnSpPr>
          <p:spPr>
            <a:xfrm>
              <a:off x="7661099" y="5886172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602827" y="6010215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36282"/>
              </p:ext>
            </p:extLst>
          </p:nvPr>
        </p:nvGraphicFramePr>
        <p:xfrm>
          <a:off x="6555364" y="4169681"/>
          <a:ext cx="2411354" cy="17173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3867"/>
                <a:gridCol w="1667487"/>
              </a:tblGrid>
              <a:tr h="245145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268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/visual/children/switch/case/heat_map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map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71146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71695" y="1281133"/>
            <a:ext cx="2272788" cy="2859903"/>
            <a:chOff x="165613" y="1094030"/>
            <a:chExt cx="2272788" cy="2859903"/>
          </a:xfrm>
        </p:grpSpPr>
        <p:sp>
          <p:nvSpPr>
            <p:cNvPr id="4" name="TextBox 3"/>
            <p:cNvSpPr txBox="1"/>
            <p:nvPr/>
          </p:nvSpPr>
          <p:spPr>
            <a:xfrm>
              <a:off x="725594" y="1448397"/>
              <a:ext cx="35489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visual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98" y="1798749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7" name="Straight Connector 6"/>
            <p:cNvCxnSpPr>
              <a:stCxn id="4" idx="2"/>
              <a:endCxn id="5" idx="0"/>
            </p:cNvCxnSpPr>
            <p:nvPr/>
          </p:nvCxnSpPr>
          <p:spPr>
            <a:xfrm flipH="1">
              <a:off x="618519" y="1633063"/>
              <a:ext cx="284520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11891" y="1798749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11" name="Straight Connector 10"/>
            <p:cNvCxnSpPr>
              <a:stCxn id="4" idx="2"/>
              <a:endCxn id="10" idx="0"/>
            </p:cNvCxnSpPr>
            <p:nvPr/>
          </p:nvCxnSpPr>
          <p:spPr>
            <a:xfrm>
              <a:off x="903039" y="1633063"/>
              <a:ext cx="363091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2"/>
              <a:endCxn id="84" idx="0"/>
            </p:cNvCxnSpPr>
            <p:nvPr/>
          </p:nvCxnSpPr>
          <p:spPr>
            <a:xfrm>
              <a:off x="1266130" y="1983415"/>
              <a:ext cx="455729" cy="18687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52723" y="2873198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50" name="Straight Connector 49"/>
            <p:cNvCxnSpPr>
              <a:stCxn id="49" idx="2"/>
            </p:cNvCxnSpPr>
            <p:nvPr/>
          </p:nvCxnSpPr>
          <p:spPr>
            <a:xfrm>
              <a:off x="1113024" y="3057864"/>
              <a:ext cx="0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54997" y="3185779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20369" y="2170290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90286" y="2505542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11680" y="2507356"/>
              <a:ext cx="2486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else</a:t>
              </a:r>
              <a:endParaRPr lang="en-US" sz="1200" dirty="0"/>
            </a:p>
          </p:txBody>
        </p:sp>
        <p:cxnSp>
          <p:nvCxnSpPr>
            <p:cNvPr id="87" name="Straight Connector 86"/>
            <p:cNvCxnSpPr>
              <a:stCxn id="84" idx="2"/>
              <a:endCxn id="85" idx="0"/>
            </p:cNvCxnSpPr>
            <p:nvPr/>
          </p:nvCxnSpPr>
          <p:spPr>
            <a:xfrm flipH="1">
              <a:off x="1431351" y="2354956"/>
              <a:ext cx="290508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2"/>
              <a:endCxn id="86" idx="0"/>
            </p:cNvCxnSpPr>
            <p:nvPr/>
          </p:nvCxnSpPr>
          <p:spPr>
            <a:xfrm>
              <a:off x="1721859" y="2354956"/>
              <a:ext cx="314142" cy="1524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5" idx="2"/>
              <a:endCxn id="49" idx="0"/>
            </p:cNvCxnSpPr>
            <p:nvPr/>
          </p:nvCxnSpPr>
          <p:spPr>
            <a:xfrm flipH="1">
              <a:off x="1113024" y="2690208"/>
              <a:ext cx="318327" cy="18299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53" idx="2"/>
              <a:endCxn id="151" idx="0"/>
            </p:cNvCxnSpPr>
            <p:nvPr/>
          </p:nvCxnSpPr>
          <p:spPr>
            <a:xfrm>
              <a:off x="1117564" y="3370445"/>
              <a:ext cx="0" cy="13211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869712" y="3502560"/>
              <a:ext cx="4957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number</a:t>
              </a:r>
              <a:endParaRPr lang="en-US" sz="1200" dirty="0"/>
            </a:p>
          </p:txBody>
        </p:sp>
        <p:cxnSp>
          <p:nvCxnSpPr>
            <p:cNvPr id="163" name="Straight Connector 162"/>
            <p:cNvCxnSpPr>
              <a:stCxn id="10" idx="2"/>
              <a:endCxn id="164" idx="0"/>
            </p:cNvCxnSpPr>
            <p:nvPr/>
          </p:nvCxnSpPr>
          <p:spPr>
            <a:xfrm flipH="1">
              <a:off x="833599" y="1983415"/>
              <a:ext cx="432531" cy="18963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70594" y="2173048"/>
              <a:ext cx="72601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drop_down</a:t>
              </a:r>
              <a:endParaRPr lang="en-US" sz="1200" dirty="0"/>
            </a:p>
          </p:txBody>
        </p:sp>
        <p:cxnSp>
          <p:nvCxnSpPr>
            <p:cNvPr id="169" name="Straight Connector 168"/>
            <p:cNvCxnSpPr>
              <a:stCxn id="164" idx="2"/>
              <a:endCxn id="173" idx="0"/>
            </p:cNvCxnSpPr>
            <p:nvPr/>
          </p:nvCxnSpPr>
          <p:spPr>
            <a:xfrm>
              <a:off x="833599" y="2357714"/>
              <a:ext cx="0" cy="14964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75327" y="2507356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5950" y="2857174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51" idx="2"/>
              <a:endCxn id="54" idx="0"/>
            </p:cNvCxnSpPr>
            <p:nvPr/>
          </p:nvCxnSpPr>
          <p:spPr>
            <a:xfrm>
              <a:off x="1724359" y="3041840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66087" y="3165883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56" name="Straight Connector 55"/>
            <p:cNvCxnSpPr>
              <a:stCxn id="85" idx="2"/>
              <a:endCxn id="51" idx="0"/>
            </p:cNvCxnSpPr>
            <p:nvPr/>
          </p:nvCxnSpPr>
          <p:spPr>
            <a:xfrm>
              <a:off x="1431351" y="2690208"/>
              <a:ext cx="293008" cy="16696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65613" y="1094030"/>
              <a:ext cx="2272788" cy="2859903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6255" y="1094031"/>
              <a:ext cx="1390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/>
                  </a:solidFill>
                </a:rPr>
                <a:t>Visual schema tree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760133" y="0"/>
            <a:ext cx="0" cy="6858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844" y="90733"/>
            <a:ext cx="103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Compile-time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786694" y="90733"/>
            <a:ext cx="128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Run-time (server)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7175161" y="90733"/>
            <a:ext cx="123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Run-time (client)</a:t>
            </a:r>
            <a:endParaRPr lang="en-US" sz="1200" dirty="0"/>
          </a:p>
        </p:txBody>
      </p:sp>
      <p:sp>
        <p:nvSpPr>
          <p:cNvPr id="93" name="Rounded Rectangle 92"/>
          <p:cNvSpPr/>
          <p:nvPr/>
        </p:nvSpPr>
        <p:spPr>
          <a:xfrm>
            <a:off x="3896615" y="3594199"/>
            <a:ext cx="2760133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Bottleneck #1: Instantiating </a:t>
            </a:r>
            <a:r>
              <a:rPr lang="en-US" sz="1400" dirty="0" smtClean="0">
                <a:solidFill>
                  <a:schemeClr val="tx1"/>
                </a:solidFill>
              </a:rPr>
              <a:t>template with data tree, rendering to browser </a:t>
            </a:r>
            <a:r>
              <a:rPr lang="en-US" sz="1400" dirty="0">
                <a:solidFill>
                  <a:schemeClr val="tx1"/>
                </a:solidFill>
              </a:rPr>
              <a:t>(20s)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3888149" y="4373132"/>
            <a:ext cx="2760133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Bottleneck </a:t>
            </a:r>
            <a:r>
              <a:rPr lang="en-US" sz="1400" dirty="0" smtClean="0">
                <a:solidFill>
                  <a:schemeClr val="tx1"/>
                </a:solidFill>
              </a:rPr>
              <a:t>#2: Creating data tree (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888149" y="5158038"/>
            <a:ext cx="2760133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Bottleneck </a:t>
            </a:r>
            <a:r>
              <a:rPr lang="en-US" sz="1400" dirty="0" smtClean="0">
                <a:solidFill>
                  <a:schemeClr val="tx1"/>
                </a:solidFill>
              </a:rPr>
              <a:t>#3: Diff translation (fragmentation + simulation) (0.5s)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6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155" y="2021906"/>
            <a:ext cx="4329398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latin typeface="Andale Mono"/>
                <a:cs typeface="Andale Mono"/>
              </a:rPr>
              <a:t>&lt;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</a:t>
            </a:r>
            <a:r>
              <a:rPr lang="es-ES_tradnl" sz="1200" b="1" dirty="0">
                <a:latin typeface="Andale Mono"/>
                <a:cs typeface="Andale Mono"/>
              </a:rPr>
              <a:t>u:drop_down</a:t>
            </a:r>
            <a:r>
              <a:rPr lang="es-ES_tradnl" sz="1200" dirty="0">
                <a:latin typeface="Andale Mono"/>
                <a:cs typeface="Andale Mono"/>
              </a:rPr>
              <a:t>&gt; ... &lt;/</a:t>
            </a:r>
            <a:r>
              <a:rPr lang="es-ES_tradnl" sz="1200" b="1" dirty="0">
                <a:latin typeface="Andale Mono"/>
                <a:cs typeface="Andale Mono"/>
              </a:rPr>
              <a:t>u:drop_down</a:t>
            </a:r>
            <a:r>
              <a:rPr lang="es-ES_tradnl" sz="1200" dirty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 smtClean="0">
                <a:latin typeface="Andale Mono"/>
                <a:cs typeface="Andale Mono"/>
              </a:rPr>
              <a:t>  &lt;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 query="...”&gt;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&lt;</a:t>
            </a:r>
            <a:r>
              <a:rPr lang="es-ES_tradnl" sz="1200" b="1" dirty="0" smtClean="0">
                <a:latin typeface="Andale Mono"/>
                <a:cs typeface="Andale Mono"/>
              </a:rPr>
              <a:t>f:html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 smtClean="0">
                <a:latin typeface="Andale Mono"/>
                <a:cs typeface="Andale Mono"/>
              </a:rPr>
              <a:t>        &lt;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>
                <a:latin typeface="Andale Mono"/>
                <a:cs typeface="Andale Mono"/>
              </a:rPr>
              <a:t> name="table" query="..."&gt;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  </a:t>
            </a:r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dirty="0">
                <a:latin typeface="Andale Mono"/>
                <a:cs typeface="Andale Mono"/>
              </a:rPr>
              <a:t>tr&gt;&lt;td&gt;{ </a:t>
            </a:r>
            <a:r>
              <a:rPr lang="es-ES_tradnl" sz="1200" dirty="0" smtClean="0">
                <a:latin typeface="Andale Mono"/>
                <a:cs typeface="Andale Mono"/>
              </a:rPr>
              <a:t>number </a:t>
            </a:r>
            <a:r>
              <a:rPr lang="es-ES_tradnl" sz="1200" dirty="0">
                <a:latin typeface="Andale Mono"/>
                <a:cs typeface="Andale Mono"/>
              </a:rPr>
              <a:t>}&lt;/td&gt;&lt;/tr&gt;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</a:t>
            </a:r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&lt;/</a:t>
            </a:r>
            <a:r>
              <a:rPr lang="es-ES_tradnl" sz="1200" b="1" dirty="0" smtClean="0">
                <a:latin typeface="Andale Mono"/>
                <a:cs typeface="Andale Mono"/>
              </a:rPr>
              <a:t>f:html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&lt;</a:t>
            </a:r>
            <a:r>
              <a:rPr lang="es-ES_tradnl" sz="1200" b="1" dirty="0">
                <a:latin typeface="Andale Mono"/>
                <a:cs typeface="Andale Mono"/>
              </a:rPr>
              <a:t>u:heat_map</a:t>
            </a:r>
            <a:r>
              <a:rPr lang="es-ES_tradnl" sz="1200" dirty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       ...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    &lt;/</a:t>
            </a:r>
            <a:r>
              <a:rPr lang="es-ES_tradnl" sz="1200" b="1" dirty="0">
                <a:latin typeface="Andale Mono"/>
                <a:cs typeface="Andale Mono"/>
              </a:rPr>
              <a:t>u:heat_map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 smtClean="0">
              <a:latin typeface="Andale Mono"/>
              <a:cs typeface="Andale Mono"/>
            </a:endParaRP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&lt;/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&lt;/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>
                <a:latin typeface="Andale Mono"/>
                <a:cs typeface="Andale Mono"/>
              </a:rPr>
              <a:t>&gt;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10879" y="1627430"/>
            <a:ext cx="4135454" cy="3994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789189" y="1627431"/>
            <a:ext cx="13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Page configuration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87030" y="790448"/>
            <a:ext cx="2760133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1: Improve performance of leaf units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6807199" y="3073400"/>
            <a:ext cx="1989667" cy="431800"/>
          </a:xfrm>
          <a:prstGeom prst="wedgeRoundRectCallout">
            <a:avLst>
              <a:gd name="adj1" fmla="val -180833"/>
              <a:gd name="adj2" fmla="val -473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Create additional unit boundary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9549"/>
              </p:ext>
            </p:extLst>
          </p:nvPr>
        </p:nvGraphicFramePr>
        <p:xfrm>
          <a:off x="3246972" y="367732"/>
          <a:ext cx="2411354" cy="29811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3867"/>
                <a:gridCol w="1667487"/>
              </a:tblGrid>
              <a:tr h="309487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Page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855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38550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69847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T="0" marB="0"/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35008"/>
              </p:ext>
            </p:extLst>
          </p:nvPr>
        </p:nvGraphicFramePr>
        <p:xfrm>
          <a:off x="3246972" y="3482491"/>
          <a:ext cx="2411354" cy="16109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3867"/>
                <a:gridCol w="1667487"/>
              </a:tblGrid>
              <a:tr h="24397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Precompute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750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/visual/children/switch/case/html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26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58605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310247" y="4560537"/>
            <a:ext cx="770043" cy="482282"/>
            <a:chOff x="4651551" y="5990258"/>
            <a:chExt cx="770043" cy="482282"/>
          </a:xfrm>
        </p:grpSpPr>
        <p:sp>
          <p:nvSpPr>
            <p:cNvPr id="122" name="TextBox 121"/>
            <p:cNvSpPr txBox="1"/>
            <p:nvPr/>
          </p:nvSpPr>
          <p:spPr>
            <a:xfrm>
              <a:off x="4651551" y="5990258"/>
              <a:ext cx="770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precompute</a:t>
              </a:r>
              <a:endParaRPr lang="en-US" sz="1200" dirty="0"/>
            </a:p>
          </p:txBody>
        </p:sp>
        <p:cxnSp>
          <p:nvCxnSpPr>
            <p:cNvPr id="123" name="Straight Connector 122"/>
            <p:cNvCxnSpPr>
              <a:stCxn id="122" idx="2"/>
              <a:endCxn id="124" idx="0"/>
            </p:cNvCxnSpPr>
            <p:nvPr/>
          </p:nvCxnSpPr>
          <p:spPr>
            <a:xfrm>
              <a:off x="5036573" y="6174924"/>
              <a:ext cx="0" cy="1129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891251" y="6287874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</p:grp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95740"/>
              </p:ext>
            </p:extLst>
          </p:nvPr>
        </p:nvGraphicFramePr>
        <p:xfrm>
          <a:off x="6601662" y="367732"/>
          <a:ext cx="2320039" cy="15283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96039"/>
                <a:gridCol w="1524000"/>
              </a:tblGrid>
              <a:tr h="258658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43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3112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7243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657102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7852249" y="1301408"/>
            <a:ext cx="402980" cy="519918"/>
            <a:chOff x="7253281" y="4366127"/>
            <a:chExt cx="402980" cy="519918"/>
          </a:xfrm>
        </p:grpSpPr>
        <p:sp>
          <p:nvSpPr>
            <p:cNvPr id="164" name="TextBox 163"/>
            <p:cNvSpPr txBox="1"/>
            <p:nvPr/>
          </p:nvSpPr>
          <p:spPr>
            <a:xfrm>
              <a:off x="7253281" y="4366127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313706" y="4701379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cxnSp>
          <p:nvCxnSpPr>
            <p:cNvPr id="166" name="Straight Connector 165"/>
            <p:cNvCxnSpPr>
              <a:stCxn id="164" idx="2"/>
              <a:endCxn id="165" idx="0"/>
            </p:cNvCxnSpPr>
            <p:nvPr/>
          </p:nvCxnSpPr>
          <p:spPr>
            <a:xfrm>
              <a:off x="7454771" y="4550793"/>
              <a:ext cx="0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08649"/>
              </p:ext>
            </p:extLst>
          </p:nvPr>
        </p:nvGraphicFramePr>
        <p:xfrm>
          <a:off x="6601662" y="2210640"/>
          <a:ext cx="2320039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96039"/>
                <a:gridCol w="1524000"/>
              </a:tblGrid>
              <a:tr h="258658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43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4487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/visual/children/switch/case/html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7243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657102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7428845" y="3267611"/>
            <a:ext cx="1257153" cy="1250690"/>
            <a:chOff x="9044742" y="3334405"/>
            <a:chExt cx="1257153" cy="1250690"/>
          </a:xfrm>
        </p:grpSpPr>
        <p:sp>
          <p:nvSpPr>
            <p:cNvPr id="156" name="TextBox 155"/>
            <p:cNvSpPr txBox="1"/>
            <p:nvPr/>
          </p:nvSpPr>
          <p:spPr>
            <a:xfrm>
              <a:off x="9816573" y="4015411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157" name="Straight Connector 156"/>
            <p:cNvCxnSpPr>
              <a:stCxn id="156" idx="2"/>
              <a:endCxn id="161" idx="0"/>
            </p:cNvCxnSpPr>
            <p:nvPr/>
          </p:nvCxnSpPr>
          <p:spPr>
            <a:xfrm flipH="1">
              <a:off x="9708058" y="4200077"/>
              <a:ext cx="2688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6" idx="2"/>
              <a:endCxn id="162" idx="0"/>
            </p:cNvCxnSpPr>
            <p:nvPr/>
          </p:nvCxnSpPr>
          <p:spPr>
            <a:xfrm>
              <a:off x="9976874" y="4200077"/>
              <a:ext cx="93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56" idx="2"/>
              <a:endCxn id="163" idx="0"/>
            </p:cNvCxnSpPr>
            <p:nvPr/>
          </p:nvCxnSpPr>
          <p:spPr>
            <a:xfrm>
              <a:off x="9976874" y="4200077"/>
              <a:ext cx="271897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9545491" y="4400429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933065" y="4400429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195646" y="4400429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436338" y="3334405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044742" y="3684757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179" name="Straight Connector 178"/>
            <p:cNvCxnSpPr>
              <a:stCxn id="177" idx="2"/>
              <a:endCxn id="178" idx="0"/>
            </p:cNvCxnSpPr>
            <p:nvPr/>
          </p:nvCxnSpPr>
          <p:spPr>
            <a:xfrm flipH="1">
              <a:off x="9329263" y="3519071"/>
              <a:ext cx="252397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9722635" y="3684757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181" name="Straight Connector 180"/>
            <p:cNvCxnSpPr>
              <a:stCxn id="177" idx="2"/>
              <a:endCxn id="180" idx="0"/>
            </p:cNvCxnSpPr>
            <p:nvPr/>
          </p:nvCxnSpPr>
          <p:spPr>
            <a:xfrm>
              <a:off x="9581660" y="3519071"/>
              <a:ext cx="395214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80" idx="2"/>
              <a:endCxn id="156" idx="0"/>
            </p:cNvCxnSpPr>
            <p:nvPr/>
          </p:nvCxnSpPr>
          <p:spPr>
            <a:xfrm>
              <a:off x="9976874" y="3869423"/>
              <a:ext cx="0" cy="145988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91804" y="1254102"/>
            <a:ext cx="1716285" cy="1984577"/>
            <a:chOff x="926205" y="3630907"/>
            <a:chExt cx="1716285" cy="1984577"/>
          </a:xfrm>
        </p:grpSpPr>
        <p:sp>
          <p:nvSpPr>
            <p:cNvPr id="108" name="TextBox 107"/>
            <p:cNvSpPr txBox="1"/>
            <p:nvPr/>
          </p:nvSpPr>
          <p:spPr>
            <a:xfrm>
              <a:off x="1698572" y="5045800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109" name="Straight Connector 108"/>
            <p:cNvCxnSpPr>
              <a:stCxn id="108" idx="2"/>
              <a:endCxn id="112" idx="0"/>
            </p:cNvCxnSpPr>
            <p:nvPr/>
          </p:nvCxnSpPr>
          <p:spPr>
            <a:xfrm flipH="1">
              <a:off x="1590057" y="5230466"/>
              <a:ext cx="2688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8" idx="2"/>
              <a:endCxn id="113" idx="0"/>
            </p:cNvCxnSpPr>
            <p:nvPr/>
          </p:nvCxnSpPr>
          <p:spPr>
            <a:xfrm>
              <a:off x="1858873" y="5230466"/>
              <a:ext cx="93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8" idx="2"/>
              <a:endCxn id="114" idx="0"/>
            </p:cNvCxnSpPr>
            <p:nvPr/>
          </p:nvCxnSpPr>
          <p:spPr>
            <a:xfrm>
              <a:off x="1858873" y="5230466"/>
              <a:ext cx="271897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427490" y="5430818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15064" y="5430818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077645" y="5430818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44583" y="3630907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05008" y="3970087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cxnSp>
          <p:nvCxnSpPr>
            <p:cNvPr id="94" name="Straight Connector 93"/>
            <p:cNvCxnSpPr>
              <a:stCxn id="91" idx="2"/>
              <a:endCxn id="92" idx="0"/>
            </p:cNvCxnSpPr>
            <p:nvPr/>
          </p:nvCxnSpPr>
          <p:spPr>
            <a:xfrm>
              <a:off x="1846073" y="3815573"/>
              <a:ext cx="0" cy="1545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2" idx="2"/>
              <a:endCxn id="103" idx="0"/>
            </p:cNvCxnSpPr>
            <p:nvPr/>
          </p:nvCxnSpPr>
          <p:spPr>
            <a:xfrm flipH="1">
              <a:off x="1463123" y="4154753"/>
              <a:ext cx="382950" cy="230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317801" y="4385439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26205" y="4735791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105" name="Straight Connector 104"/>
            <p:cNvCxnSpPr>
              <a:stCxn id="103" idx="2"/>
              <a:endCxn id="104" idx="0"/>
            </p:cNvCxnSpPr>
            <p:nvPr/>
          </p:nvCxnSpPr>
          <p:spPr>
            <a:xfrm flipH="1">
              <a:off x="1210726" y="4570105"/>
              <a:ext cx="252397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604098" y="4735791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stCxn id="103" idx="2"/>
              <a:endCxn id="106" idx="0"/>
            </p:cNvCxnSpPr>
            <p:nvPr/>
          </p:nvCxnSpPr>
          <p:spPr>
            <a:xfrm>
              <a:off x="1463123" y="4570105"/>
              <a:ext cx="395214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6" idx="2"/>
              <a:endCxn id="108" idx="0"/>
            </p:cNvCxnSpPr>
            <p:nvPr/>
          </p:nvCxnSpPr>
          <p:spPr>
            <a:xfrm>
              <a:off x="1858337" y="4920457"/>
              <a:ext cx="536" cy="1253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05672" y="4385439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85" name="Straight Connector 84"/>
            <p:cNvCxnSpPr>
              <a:stCxn id="84" idx="2"/>
              <a:endCxn id="86" idx="0"/>
            </p:cNvCxnSpPr>
            <p:nvPr/>
          </p:nvCxnSpPr>
          <p:spPr>
            <a:xfrm>
              <a:off x="2324081" y="4570105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265809" y="4694148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87" name="Straight Connector 86"/>
            <p:cNvCxnSpPr>
              <a:stCxn id="92" idx="2"/>
              <a:endCxn id="84" idx="0"/>
            </p:cNvCxnSpPr>
            <p:nvPr/>
          </p:nvCxnSpPr>
          <p:spPr>
            <a:xfrm>
              <a:off x="1846073" y="4154753"/>
              <a:ext cx="478008" cy="230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549488" y="6152521"/>
            <a:ext cx="636818" cy="493375"/>
            <a:chOff x="7342690" y="5701506"/>
            <a:chExt cx="636818" cy="493375"/>
          </a:xfrm>
        </p:grpSpPr>
        <p:sp>
          <p:nvSpPr>
            <p:cNvPr id="90" name="TextBox 89"/>
            <p:cNvSpPr txBox="1"/>
            <p:nvPr/>
          </p:nvSpPr>
          <p:spPr>
            <a:xfrm>
              <a:off x="7342690" y="5701506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93" name="Straight Connector 92"/>
            <p:cNvCxnSpPr>
              <a:stCxn id="90" idx="2"/>
              <a:endCxn id="95" idx="0"/>
            </p:cNvCxnSpPr>
            <p:nvPr/>
          </p:nvCxnSpPr>
          <p:spPr>
            <a:xfrm>
              <a:off x="7661099" y="5886172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602827" y="6010215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91595"/>
              </p:ext>
            </p:extLst>
          </p:nvPr>
        </p:nvGraphicFramePr>
        <p:xfrm>
          <a:off x="6572298" y="5035563"/>
          <a:ext cx="2411354" cy="17173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3867"/>
                <a:gridCol w="1667487"/>
              </a:tblGrid>
              <a:tr h="245145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268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/visual/children/switch/case/heat_map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map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71146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20549" y="367732"/>
            <a:ext cx="2272788" cy="3517164"/>
            <a:chOff x="336669" y="3340837"/>
            <a:chExt cx="2272788" cy="3517164"/>
          </a:xfrm>
        </p:grpSpPr>
        <p:sp>
          <p:nvSpPr>
            <p:cNvPr id="48" name="TextBox 47"/>
            <p:cNvSpPr txBox="1"/>
            <p:nvPr/>
          </p:nvSpPr>
          <p:spPr>
            <a:xfrm>
              <a:off x="1002053" y="3875217"/>
              <a:ext cx="35489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visual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0457" y="4225569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48" idx="2"/>
              <a:endCxn id="51" idx="0"/>
            </p:cNvCxnSpPr>
            <p:nvPr/>
          </p:nvCxnSpPr>
          <p:spPr>
            <a:xfrm flipH="1">
              <a:off x="894978" y="4059883"/>
              <a:ext cx="284520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288350" y="4225569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48" idx="2"/>
              <a:endCxn id="54" idx="0"/>
            </p:cNvCxnSpPr>
            <p:nvPr/>
          </p:nvCxnSpPr>
          <p:spPr>
            <a:xfrm>
              <a:off x="1179498" y="4059883"/>
              <a:ext cx="363091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60" idx="0"/>
            </p:cNvCxnSpPr>
            <p:nvPr/>
          </p:nvCxnSpPr>
          <p:spPr>
            <a:xfrm>
              <a:off x="1542589" y="4410235"/>
              <a:ext cx="455729" cy="18687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8" idx="2"/>
              <a:endCxn id="59" idx="0"/>
            </p:cNvCxnSpPr>
            <p:nvPr/>
          </p:nvCxnSpPr>
          <p:spPr>
            <a:xfrm>
              <a:off x="1679185" y="6146628"/>
              <a:ext cx="1911" cy="12103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18529" y="6267662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96828" y="4597110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66745" y="4932362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88139" y="4934176"/>
              <a:ext cx="2486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else</a:t>
              </a:r>
              <a:endParaRPr lang="en-US" sz="1200" dirty="0"/>
            </a:p>
          </p:txBody>
        </p:sp>
        <p:cxnSp>
          <p:nvCxnSpPr>
            <p:cNvPr id="63" name="Straight Connector 62"/>
            <p:cNvCxnSpPr>
              <a:stCxn id="60" idx="2"/>
              <a:endCxn id="61" idx="0"/>
            </p:cNvCxnSpPr>
            <p:nvPr/>
          </p:nvCxnSpPr>
          <p:spPr>
            <a:xfrm flipH="1">
              <a:off x="1707810" y="4781776"/>
              <a:ext cx="290508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2"/>
              <a:endCxn id="62" idx="0"/>
            </p:cNvCxnSpPr>
            <p:nvPr/>
          </p:nvCxnSpPr>
          <p:spPr>
            <a:xfrm>
              <a:off x="1998318" y="4781776"/>
              <a:ext cx="314142" cy="1524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1" idx="2"/>
              <a:endCxn id="73" idx="0"/>
            </p:cNvCxnSpPr>
            <p:nvPr/>
          </p:nvCxnSpPr>
          <p:spPr>
            <a:xfrm flipH="1">
              <a:off x="1283971" y="5117028"/>
              <a:ext cx="423839" cy="18200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2"/>
              <a:endCxn id="67" idx="0"/>
            </p:cNvCxnSpPr>
            <p:nvPr/>
          </p:nvCxnSpPr>
          <p:spPr>
            <a:xfrm>
              <a:off x="1681096" y="6452328"/>
              <a:ext cx="0" cy="13211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433244" y="6584443"/>
              <a:ext cx="4957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number</a:t>
              </a:r>
              <a:endParaRPr lang="en-US" sz="1200" dirty="0"/>
            </a:p>
          </p:txBody>
        </p:sp>
        <p:cxnSp>
          <p:nvCxnSpPr>
            <p:cNvPr id="68" name="Straight Connector 67"/>
            <p:cNvCxnSpPr>
              <a:stCxn id="54" idx="2"/>
              <a:endCxn id="69" idx="0"/>
            </p:cNvCxnSpPr>
            <p:nvPr/>
          </p:nvCxnSpPr>
          <p:spPr>
            <a:xfrm flipH="1">
              <a:off x="1110058" y="4410235"/>
              <a:ext cx="432531" cy="18963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47053" y="4599868"/>
              <a:ext cx="72601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drop_down</a:t>
              </a:r>
              <a:endParaRPr lang="en-US" sz="1200" dirty="0"/>
            </a:p>
          </p:txBody>
        </p:sp>
        <p:cxnSp>
          <p:nvCxnSpPr>
            <p:cNvPr id="70" name="Straight Connector 69"/>
            <p:cNvCxnSpPr>
              <a:stCxn id="69" idx="2"/>
              <a:endCxn id="71" idx="0"/>
            </p:cNvCxnSpPr>
            <p:nvPr/>
          </p:nvCxnSpPr>
          <p:spPr>
            <a:xfrm>
              <a:off x="1110058" y="4784534"/>
              <a:ext cx="0" cy="14964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51786" y="4934176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38649" y="5299031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7053" y="5649383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75" name="Straight Connector 74"/>
            <p:cNvCxnSpPr>
              <a:stCxn id="73" idx="2"/>
              <a:endCxn id="74" idx="0"/>
            </p:cNvCxnSpPr>
            <p:nvPr/>
          </p:nvCxnSpPr>
          <p:spPr>
            <a:xfrm flipH="1">
              <a:off x="1031574" y="5483697"/>
              <a:ext cx="252397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24946" y="5649383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77" name="Straight Connector 76"/>
            <p:cNvCxnSpPr>
              <a:stCxn id="73" idx="2"/>
              <a:endCxn id="76" idx="0"/>
            </p:cNvCxnSpPr>
            <p:nvPr/>
          </p:nvCxnSpPr>
          <p:spPr>
            <a:xfrm>
              <a:off x="1283971" y="5483697"/>
              <a:ext cx="395214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518884" y="5961962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79" name="Straight Connector 78"/>
            <p:cNvCxnSpPr>
              <a:stCxn id="76" idx="2"/>
              <a:endCxn id="78" idx="0"/>
            </p:cNvCxnSpPr>
            <p:nvPr/>
          </p:nvCxnSpPr>
          <p:spPr>
            <a:xfrm>
              <a:off x="1679185" y="5834049"/>
              <a:ext cx="0" cy="12791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839485" y="5339837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81" name="Straight Connector 80"/>
            <p:cNvCxnSpPr>
              <a:stCxn id="80" idx="2"/>
              <a:endCxn id="82" idx="0"/>
            </p:cNvCxnSpPr>
            <p:nvPr/>
          </p:nvCxnSpPr>
          <p:spPr>
            <a:xfrm>
              <a:off x="2157894" y="5524503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099622" y="5648546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83" name="Straight Connector 82"/>
            <p:cNvCxnSpPr>
              <a:stCxn id="61" idx="2"/>
              <a:endCxn id="80" idx="0"/>
            </p:cNvCxnSpPr>
            <p:nvPr/>
          </p:nvCxnSpPr>
          <p:spPr>
            <a:xfrm>
              <a:off x="1707810" y="5117028"/>
              <a:ext cx="450084" cy="22280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336669" y="3340837"/>
              <a:ext cx="2272788" cy="3517164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58124" y="3394491"/>
              <a:ext cx="1390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/>
                  </a:solidFill>
                </a:rPr>
                <a:t>Visual schema tree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2760133" y="0"/>
            <a:ext cx="0" cy="6858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09844" y="90733"/>
            <a:ext cx="103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Compile-time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86694" y="90733"/>
            <a:ext cx="128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Run-time (server)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175161" y="90733"/>
            <a:ext cx="123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Run-time (client)</a:t>
            </a:r>
            <a:endParaRPr lang="en-US" sz="1200" dirty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99163"/>
              </p:ext>
            </p:extLst>
          </p:nvPr>
        </p:nvGraphicFramePr>
        <p:xfrm>
          <a:off x="3246972" y="5178068"/>
          <a:ext cx="2411354" cy="16109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3867"/>
                <a:gridCol w="1667487"/>
              </a:tblGrid>
              <a:tr h="24397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Precompute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750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/visual/children/switch/case/heat_map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26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map </a:t>
                      </a:r>
                      <a:r>
                        <a:rPr lang="en-US" sz="1200" baseline="0" dirty="0" smtClean="0"/>
                        <a:t>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58605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25" name="Group 124"/>
          <p:cNvGrpSpPr/>
          <p:nvPr/>
        </p:nvGrpSpPr>
        <p:grpSpPr>
          <a:xfrm>
            <a:off x="4310247" y="6256114"/>
            <a:ext cx="770043" cy="482282"/>
            <a:chOff x="4651551" y="5990258"/>
            <a:chExt cx="770043" cy="482282"/>
          </a:xfrm>
        </p:grpSpPr>
        <p:sp>
          <p:nvSpPr>
            <p:cNvPr id="126" name="TextBox 125"/>
            <p:cNvSpPr txBox="1"/>
            <p:nvPr/>
          </p:nvSpPr>
          <p:spPr>
            <a:xfrm>
              <a:off x="4651551" y="5990258"/>
              <a:ext cx="770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precompute</a:t>
              </a:r>
              <a:endParaRPr lang="en-US" sz="1200" dirty="0"/>
            </a:p>
          </p:txBody>
        </p:sp>
        <p:cxnSp>
          <p:nvCxnSpPr>
            <p:cNvPr id="127" name="Straight Connector 126"/>
            <p:cNvCxnSpPr>
              <a:stCxn id="126" idx="2"/>
              <a:endCxn id="128" idx="0"/>
            </p:cNvCxnSpPr>
            <p:nvPr/>
          </p:nvCxnSpPr>
          <p:spPr>
            <a:xfrm>
              <a:off x="5036573" y="6174924"/>
              <a:ext cx="0" cy="1129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891251" y="6287874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885933" y="4642214"/>
            <a:ext cx="2444231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Pre-computation: instantiate complete HTML on server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5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0704" y="1962072"/>
            <a:ext cx="4329398" cy="30469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>
                <a:latin typeface="Andale Mono"/>
                <a:cs typeface="Andale Mono"/>
              </a:rPr>
              <a:t>&lt;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</a:t>
            </a:r>
            <a:r>
              <a:rPr lang="es-ES_tradnl" sz="1200" b="1" dirty="0" smtClean="0">
                <a:latin typeface="Andale Mono"/>
                <a:cs typeface="Andale Mono"/>
              </a:rPr>
              <a:t>u:drop_down</a:t>
            </a:r>
            <a:r>
              <a:rPr lang="es-ES_tradnl" sz="1200" dirty="0" smtClean="0">
                <a:latin typeface="Andale Mono"/>
                <a:cs typeface="Andale Mono"/>
              </a:rPr>
              <a:t>&gt; ... &lt;/</a:t>
            </a:r>
            <a:r>
              <a:rPr lang="es-ES_tradnl" sz="1200" b="1" dirty="0" smtClean="0">
                <a:latin typeface="Andale Mono"/>
                <a:cs typeface="Andale Mono"/>
              </a:rPr>
              <a:t>u:drop_down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&lt;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 query="...”&gt;</a:t>
            </a:r>
          </a:p>
          <a:p>
            <a:endParaRPr lang="es-ES_tradnl" sz="1200" dirty="0" smtClean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>
                <a:latin typeface="Andale Mono"/>
                <a:cs typeface="Andale Mono"/>
              </a:rPr>
              <a:t> name="table" query="..."&gt;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  </a:t>
            </a:r>
            <a:r>
              <a:rPr lang="es-ES_tradnl" sz="1200" dirty="0" smtClean="0">
                <a:latin typeface="Andale Mono"/>
                <a:cs typeface="Andale Mono"/>
              </a:rPr>
              <a:t>    &lt;</a:t>
            </a:r>
            <a:r>
              <a:rPr lang="es-ES_tradnl" sz="1200" dirty="0">
                <a:latin typeface="Andale Mono"/>
                <a:cs typeface="Andale Mono"/>
              </a:rPr>
              <a:t>tr&gt;&lt;td&gt;{ </a:t>
            </a:r>
            <a:r>
              <a:rPr lang="es-ES_tradnl" sz="1200" dirty="0" smtClean="0">
                <a:latin typeface="Andale Mono"/>
                <a:cs typeface="Andale Mono"/>
              </a:rPr>
              <a:t>number </a:t>
            </a:r>
            <a:r>
              <a:rPr lang="es-ES_tradnl" sz="1200" dirty="0">
                <a:latin typeface="Andale Mono"/>
                <a:cs typeface="Andale Mono"/>
              </a:rPr>
              <a:t>}&lt;/td&gt;&lt;/tr&gt;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 </a:t>
            </a:r>
            <a:r>
              <a:rPr lang="es-ES_tradnl" sz="1200" dirty="0" smtClean="0">
                <a:latin typeface="Andale Mono"/>
                <a:cs typeface="Andale Mono"/>
              </a:rPr>
              <a:t>    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f:for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      &lt;</a:t>
            </a:r>
            <a:r>
              <a:rPr lang="es-ES_tradnl" sz="1200" b="1" dirty="0" smtClean="0">
                <a:latin typeface="Andale Mono"/>
                <a:cs typeface="Andale Mono"/>
              </a:rPr>
              <a:t>u:heat_map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   ...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  &lt;/</a:t>
            </a:r>
            <a:r>
              <a:rPr lang="es-ES_tradnl" sz="1200" b="1" dirty="0" smtClean="0">
                <a:latin typeface="Andale Mono"/>
                <a:cs typeface="Andale Mono"/>
              </a:rPr>
              <a:t>u:heat_map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endParaRPr lang="es-ES_tradnl" sz="1200" dirty="0" smtClean="0">
              <a:latin typeface="Andale Mono"/>
              <a:cs typeface="Andale Mono"/>
            </a:endParaRP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  &lt;/</a:t>
            </a:r>
            <a:r>
              <a:rPr lang="es-ES_tradnl" sz="1200" b="1" dirty="0" smtClean="0">
                <a:latin typeface="Andale Mono"/>
                <a:cs typeface="Andale Mono"/>
              </a:rPr>
              <a:t>f:case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</a:p>
          <a:p>
            <a:r>
              <a:rPr lang="es-ES_tradnl" sz="1200" dirty="0">
                <a:latin typeface="Andale Mono"/>
                <a:cs typeface="Andale Mono"/>
              </a:rPr>
              <a:t> </a:t>
            </a:r>
            <a:r>
              <a:rPr lang="es-ES_tradnl" sz="1200" dirty="0" smtClean="0">
                <a:latin typeface="Andale Mono"/>
                <a:cs typeface="Andale Mono"/>
              </a:rPr>
              <a:t> &lt;/</a:t>
            </a:r>
            <a:r>
              <a:rPr lang="es-ES_tradnl" sz="1200" b="1" dirty="0" smtClean="0">
                <a:latin typeface="Andale Mono"/>
                <a:cs typeface="Andale Mono"/>
              </a:rPr>
              <a:t>f:switch</a:t>
            </a:r>
            <a:r>
              <a:rPr lang="es-ES_tradnl" sz="1200" dirty="0" smtClean="0">
                <a:latin typeface="Andale Mono"/>
                <a:cs typeface="Andale Mono"/>
              </a:rPr>
              <a:t>&gt;</a:t>
            </a:r>
            <a:endParaRPr lang="es-ES_tradnl" sz="1200" dirty="0">
              <a:latin typeface="Andale Mono"/>
              <a:cs typeface="Andale Mono"/>
            </a:endParaRPr>
          </a:p>
          <a:p>
            <a:r>
              <a:rPr lang="es-ES_tradnl" sz="1200" dirty="0" smtClean="0">
                <a:latin typeface="Andale Mono"/>
                <a:cs typeface="Andale Mono"/>
              </a:rPr>
              <a:t>&lt;</a:t>
            </a:r>
            <a:r>
              <a:rPr lang="es-ES_tradnl" sz="1200" dirty="0">
                <a:latin typeface="Andale Mono"/>
                <a:cs typeface="Andale Mono"/>
              </a:rPr>
              <a:t>/</a:t>
            </a:r>
            <a:r>
              <a:rPr lang="es-ES_tradnl" sz="1200" b="1" dirty="0">
                <a:latin typeface="Andale Mono"/>
                <a:cs typeface="Andale Mono"/>
              </a:rPr>
              <a:t>f:html</a:t>
            </a:r>
            <a:r>
              <a:rPr lang="es-ES_tradnl" sz="1200" dirty="0">
                <a:latin typeface="Andale Mono"/>
                <a:cs typeface="Andale Mono"/>
              </a:rPr>
              <a:t>&gt;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510879" y="1627430"/>
            <a:ext cx="4042321" cy="354570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789189" y="1627431"/>
            <a:ext cx="13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Page configuration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0879" y="790448"/>
            <a:ext cx="4042321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 2: Clean up page configuration,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Improve performance of all units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4299492" y="4132381"/>
            <a:ext cx="636818" cy="493375"/>
            <a:chOff x="7342690" y="5701506"/>
            <a:chExt cx="636818" cy="493375"/>
          </a:xfrm>
        </p:grpSpPr>
        <p:sp>
          <p:nvSpPr>
            <p:cNvPr id="138" name="TextBox 137"/>
            <p:cNvSpPr txBox="1"/>
            <p:nvPr/>
          </p:nvSpPr>
          <p:spPr>
            <a:xfrm>
              <a:off x="7342690" y="5701506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139" name="Straight Connector 138"/>
            <p:cNvCxnSpPr>
              <a:stCxn id="138" idx="2"/>
              <a:endCxn id="140" idx="0"/>
            </p:cNvCxnSpPr>
            <p:nvPr/>
          </p:nvCxnSpPr>
          <p:spPr>
            <a:xfrm>
              <a:off x="7661099" y="5886172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7602827" y="6010215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</p:grp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6643"/>
              </p:ext>
            </p:extLst>
          </p:nvPr>
        </p:nvGraphicFramePr>
        <p:xfrm>
          <a:off x="3156785" y="3014849"/>
          <a:ext cx="2411354" cy="171730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3867"/>
                <a:gridCol w="1667487"/>
              </a:tblGrid>
              <a:tr h="245145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Insert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268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/visual/children/switch/case/heat_map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34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map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71146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73" name="Group 172"/>
          <p:cNvGrpSpPr/>
          <p:nvPr/>
        </p:nvGrpSpPr>
        <p:grpSpPr>
          <a:xfrm>
            <a:off x="251652" y="1143417"/>
            <a:ext cx="2272788" cy="2859903"/>
            <a:chOff x="165613" y="1094030"/>
            <a:chExt cx="2272788" cy="2859903"/>
          </a:xfrm>
        </p:grpSpPr>
        <p:sp>
          <p:nvSpPr>
            <p:cNvPr id="174" name="TextBox 173"/>
            <p:cNvSpPr txBox="1"/>
            <p:nvPr/>
          </p:nvSpPr>
          <p:spPr>
            <a:xfrm>
              <a:off x="725594" y="1448397"/>
              <a:ext cx="35489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visual</a:t>
              </a:r>
              <a:endParaRPr 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33998" y="1798749"/>
              <a:ext cx="5690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template</a:t>
              </a:r>
              <a:endParaRPr lang="en-US" sz="1200" dirty="0"/>
            </a:p>
          </p:txBody>
        </p:sp>
        <p:cxnSp>
          <p:nvCxnSpPr>
            <p:cNvPr id="176" name="Straight Connector 175"/>
            <p:cNvCxnSpPr>
              <a:stCxn id="174" idx="2"/>
              <a:endCxn id="175" idx="0"/>
            </p:cNvCxnSpPr>
            <p:nvPr/>
          </p:nvCxnSpPr>
          <p:spPr>
            <a:xfrm flipH="1">
              <a:off x="618519" y="1633063"/>
              <a:ext cx="284520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1011891" y="1798749"/>
              <a:ext cx="5084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children</a:t>
              </a:r>
              <a:endParaRPr lang="en-US" sz="1200" dirty="0"/>
            </a:p>
          </p:txBody>
        </p:sp>
        <p:cxnSp>
          <p:nvCxnSpPr>
            <p:cNvPr id="184" name="Straight Connector 183"/>
            <p:cNvCxnSpPr>
              <a:stCxn id="174" idx="2"/>
              <a:endCxn id="182" idx="0"/>
            </p:cNvCxnSpPr>
            <p:nvPr/>
          </p:nvCxnSpPr>
          <p:spPr>
            <a:xfrm>
              <a:off x="903039" y="1633063"/>
              <a:ext cx="363091" cy="165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82" idx="2"/>
              <a:endCxn id="189" idx="0"/>
            </p:cNvCxnSpPr>
            <p:nvPr/>
          </p:nvCxnSpPr>
          <p:spPr>
            <a:xfrm>
              <a:off x="1266130" y="1983415"/>
              <a:ext cx="455729" cy="18687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952723" y="2873198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187" name="Straight Connector 186"/>
            <p:cNvCxnSpPr>
              <a:stCxn id="186" idx="2"/>
            </p:cNvCxnSpPr>
            <p:nvPr/>
          </p:nvCxnSpPr>
          <p:spPr>
            <a:xfrm>
              <a:off x="1113024" y="3057864"/>
              <a:ext cx="0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954997" y="3185779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20369" y="2170290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290286" y="2505542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911680" y="2507356"/>
              <a:ext cx="2486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else</a:t>
              </a:r>
              <a:endParaRPr lang="en-US" sz="1200" dirty="0"/>
            </a:p>
          </p:txBody>
        </p:sp>
        <p:cxnSp>
          <p:nvCxnSpPr>
            <p:cNvPr id="192" name="Straight Connector 191"/>
            <p:cNvCxnSpPr>
              <a:stCxn id="189" idx="2"/>
              <a:endCxn id="190" idx="0"/>
            </p:cNvCxnSpPr>
            <p:nvPr/>
          </p:nvCxnSpPr>
          <p:spPr>
            <a:xfrm flipH="1">
              <a:off x="1431351" y="2354956"/>
              <a:ext cx="290508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9" idx="2"/>
              <a:endCxn id="191" idx="0"/>
            </p:cNvCxnSpPr>
            <p:nvPr/>
          </p:nvCxnSpPr>
          <p:spPr>
            <a:xfrm>
              <a:off x="1721859" y="2354956"/>
              <a:ext cx="314142" cy="1524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0" idx="2"/>
              <a:endCxn id="186" idx="0"/>
            </p:cNvCxnSpPr>
            <p:nvPr/>
          </p:nvCxnSpPr>
          <p:spPr>
            <a:xfrm flipH="1">
              <a:off x="1113024" y="2690208"/>
              <a:ext cx="318327" cy="18299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88" idx="2"/>
              <a:endCxn id="196" idx="0"/>
            </p:cNvCxnSpPr>
            <p:nvPr/>
          </p:nvCxnSpPr>
          <p:spPr>
            <a:xfrm>
              <a:off x="1117564" y="3370445"/>
              <a:ext cx="0" cy="13211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69712" y="3502560"/>
              <a:ext cx="49570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number</a:t>
              </a:r>
              <a:endParaRPr lang="en-US" sz="1200" dirty="0"/>
            </a:p>
          </p:txBody>
        </p:sp>
        <p:cxnSp>
          <p:nvCxnSpPr>
            <p:cNvPr id="197" name="Straight Connector 196"/>
            <p:cNvCxnSpPr>
              <a:stCxn id="182" idx="2"/>
              <a:endCxn id="198" idx="0"/>
            </p:cNvCxnSpPr>
            <p:nvPr/>
          </p:nvCxnSpPr>
          <p:spPr>
            <a:xfrm flipH="1">
              <a:off x="833599" y="1983415"/>
              <a:ext cx="432531" cy="18963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470594" y="2173048"/>
              <a:ext cx="72601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drop_down</a:t>
              </a:r>
              <a:endParaRPr lang="en-US" sz="1200" dirty="0"/>
            </a:p>
          </p:txBody>
        </p:sp>
        <p:cxnSp>
          <p:nvCxnSpPr>
            <p:cNvPr id="199" name="Straight Connector 198"/>
            <p:cNvCxnSpPr>
              <a:stCxn id="198" idx="2"/>
              <a:endCxn id="200" idx="0"/>
            </p:cNvCxnSpPr>
            <p:nvPr/>
          </p:nvCxnSpPr>
          <p:spPr>
            <a:xfrm>
              <a:off x="833599" y="2357714"/>
              <a:ext cx="0" cy="14964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775327" y="2507356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405950" y="2857174"/>
              <a:ext cx="63681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heat_map</a:t>
              </a:r>
              <a:endParaRPr lang="en-US" sz="1200" dirty="0"/>
            </a:p>
          </p:txBody>
        </p:sp>
        <p:cxnSp>
          <p:nvCxnSpPr>
            <p:cNvPr id="202" name="Straight Connector 201"/>
            <p:cNvCxnSpPr>
              <a:stCxn id="201" idx="2"/>
              <a:endCxn id="203" idx="0"/>
            </p:cNvCxnSpPr>
            <p:nvPr/>
          </p:nvCxnSpPr>
          <p:spPr>
            <a:xfrm>
              <a:off x="1724359" y="3041840"/>
              <a:ext cx="0" cy="124043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1666087" y="3165883"/>
              <a:ext cx="1165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...</a:t>
              </a:r>
              <a:endParaRPr lang="en-US" sz="1200" dirty="0"/>
            </a:p>
          </p:txBody>
        </p:sp>
        <p:cxnSp>
          <p:nvCxnSpPr>
            <p:cNvPr id="204" name="Straight Connector 203"/>
            <p:cNvCxnSpPr>
              <a:stCxn id="190" idx="2"/>
              <a:endCxn id="201" idx="0"/>
            </p:cNvCxnSpPr>
            <p:nvPr/>
          </p:nvCxnSpPr>
          <p:spPr>
            <a:xfrm>
              <a:off x="1431351" y="2690208"/>
              <a:ext cx="293008" cy="16696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ounded Rectangle 204"/>
            <p:cNvSpPr/>
            <p:nvPr/>
          </p:nvSpPr>
          <p:spPr>
            <a:xfrm>
              <a:off x="165613" y="1094030"/>
              <a:ext cx="2272788" cy="2859903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16255" y="1094031"/>
              <a:ext cx="1390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/>
                  </a:solidFill>
                </a:rPr>
                <a:t>Visual schema tree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07" name="Straight Connector 206"/>
          <p:cNvCxnSpPr/>
          <p:nvPr/>
        </p:nvCxnSpPr>
        <p:spPr>
          <a:xfrm>
            <a:off x="2760133" y="0"/>
            <a:ext cx="0" cy="6858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09844" y="90733"/>
            <a:ext cx="103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Compile-time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786694" y="90733"/>
            <a:ext cx="128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Run-time (server)</a:t>
            </a:r>
            <a:endParaRPr lang="en-US" sz="1200" dirty="0"/>
          </a:p>
        </p:txBody>
      </p:sp>
      <p:sp>
        <p:nvSpPr>
          <p:cNvPr id="212" name="Rounded Rectangle 211"/>
          <p:cNvSpPr/>
          <p:nvPr/>
        </p:nvSpPr>
        <p:spPr>
          <a:xfrm>
            <a:off x="3117930" y="5554338"/>
            <a:ext cx="2444231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Units can choose to not receive visual diffs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3117930" y="4825603"/>
            <a:ext cx="2444231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Diff translation on 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5682607" y="2353146"/>
            <a:ext cx="2444231" cy="62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 diffs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96536"/>
              </p:ext>
            </p:extLst>
          </p:nvPr>
        </p:nvGraphicFramePr>
        <p:xfrm>
          <a:off x="3156785" y="367732"/>
          <a:ext cx="2411354" cy="24505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43867"/>
                <a:gridCol w="1667487"/>
              </a:tblGrid>
              <a:tr h="319636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Visual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309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4916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177479" y="1428414"/>
            <a:ext cx="756404" cy="1251852"/>
            <a:chOff x="7217523" y="4876551"/>
            <a:chExt cx="756404" cy="1251852"/>
          </a:xfrm>
        </p:grpSpPr>
        <p:sp>
          <p:nvSpPr>
            <p:cNvPr id="50" name="TextBox 49"/>
            <p:cNvSpPr txBox="1"/>
            <p:nvPr/>
          </p:nvSpPr>
          <p:spPr>
            <a:xfrm>
              <a:off x="7488605" y="5558719"/>
              <a:ext cx="3206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table</a:t>
              </a:r>
              <a:endParaRPr lang="en-US" sz="1200" dirty="0"/>
            </a:p>
          </p:txBody>
        </p:sp>
        <p:cxnSp>
          <p:nvCxnSpPr>
            <p:cNvPr id="51" name="Straight Connector 50"/>
            <p:cNvCxnSpPr>
              <a:stCxn id="50" idx="2"/>
              <a:endCxn id="54" idx="0"/>
            </p:cNvCxnSpPr>
            <p:nvPr/>
          </p:nvCxnSpPr>
          <p:spPr>
            <a:xfrm flipH="1">
              <a:off x="7380090" y="5743385"/>
              <a:ext cx="2688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2"/>
              <a:endCxn id="55" idx="0"/>
            </p:cNvCxnSpPr>
            <p:nvPr/>
          </p:nvCxnSpPr>
          <p:spPr>
            <a:xfrm>
              <a:off x="7648906" y="5743385"/>
              <a:ext cx="9316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2"/>
              <a:endCxn id="56" idx="0"/>
            </p:cNvCxnSpPr>
            <p:nvPr/>
          </p:nvCxnSpPr>
          <p:spPr>
            <a:xfrm>
              <a:off x="7648906" y="5743385"/>
              <a:ext cx="271897" cy="200352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217523" y="5943737"/>
              <a:ext cx="32513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tuple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05097" y="5943737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67678" y="5943737"/>
              <a:ext cx="1062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47416" y="4876551"/>
              <a:ext cx="4029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switch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07841" y="5211803"/>
              <a:ext cx="28212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case</a:t>
              </a:r>
              <a:endParaRPr lang="en-US" sz="1200" dirty="0"/>
            </a:p>
          </p:txBody>
        </p:sp>
        <p:cxnSp>
          <p:nvCxnSpPr>
            <p:cNvPr id="59" name="Straight Connector 58"/>
            <p:cNvCxnSpPr>
              <a:stCxn id="57" idx="2"/>
              <a:endCxn id="58" idx="0"/>
            </p:cNvCxnSpPr>
            <p:nvPr/>
          </p:nvCxnSpPr>
          <p:spPr>
            <a:xfrm>
              <a:off x="7648906" y="5061217"/>
              <a:ext cx="0" cy="1505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2"/>
              <a:endCxn id="50" idx="0"/>
            </p:cNvCxnSpPr>
            <p:nvPr/>
          </p:nvCxnSpPr>
          <p:spPr>
            <a:xfrm>
              <a:off x="7648906" y="5396469"/>
              <a:ext cx="0" cy="1622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4809"/>
              </p:ext>
            </p:extLst>
          </p:nvPr>
        </p:nvGraphicFramePr>
        <p:xfrm>
          <a:off x="5698550" y="369317"/>
          <a:ext cx="2411354" cy="19607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3867"/>
                <a:gridCol w="1667487"/>
              </a:tblGrid>
              <a:tr h="24397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Precompute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21359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26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Html</a:t>
                      </a:r>
                      <a:r>
                        <a:rPr lang="en-US" sz="1200" baseline="0" dirty="0" smtClean="0"/>
                        <a:t> 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58605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XPath</a:t>
                      </a:r>
                      <a:r>
                        <a:rPr lang="en-US" sz="1200" dirty="0" smtClean="0"/>
                        <a:t> (or</a:t>
                      </a:r>
                      <a:r>
                        <a:rPr lang="en-US" sz="1200" baseline="0" dirty="0" smtClean="0"/>
                        <a:t> data path) to identify Html context</a:t>
                      </a:r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03" name="Group 102"/>
          <p:cNvGrpSpPr/>
          <p:nvPr/>
        </p:nvGrpSpPr>
        <p:grpSpPr>
          <a:xfrm>
            <a:off x="6761825" y="1281384"/>
            <a:ext cx="770043" cy="482282"/>
            <a:chOff x="4651551" y="5990258"/>
            <a:chExt cx="770043" cy="482282"/>
          </a:xfrm>
        </p:grpSpPr>
        <p:sp>
          <p:nvSpPr>
            <p:cNvPr id="104" name="TextBox 103"/>
            <p:cNvSpPr txBox="1"/>
            <p:nvPr/>
          </p:nvSpPr>
          <p:spPr>
            <a:xfrm>
              <a:off x="4651551" y="5990258"/>
              <a:ext cx="770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precompute</a:t>
              </a:r>
              <a:endParaRPr lang="en-US" sz="1200" dirty="0"/>
            </a:p>
          </p:txBody>
        </p:sp>
        <p:cxnSp>
          <p:nvCxnSpPr>
            <p:cNvPr id="105" name="Straight Connector 104"/>
            <p:cNvCxnSpPr>
              <a:stCxn id="104" idx="2"/>
              <a:endCxn id="106" idx="0"/>
            </p:cNvCxnSpPr>
            <p:nvPr/>
          </p:nvCxnSpPr>
          <p:spPr>
            <a:xfrm>
              <a:off x="5036573" y="6174924"/>
              <a:ext cx="0" cy="1129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891251" y="6287874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9281"/>
              </p:ext>
            </p:extLst>
          </p:nvPr>
        </p:nvGraphicFramePr>
        <p:xfrm>
          <a:off x="5698550" y="3014849"/>
          <a:ext cx="2411354" cy="16109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3867"/>
                <a:gridCol w="1667487"/>
              </a:tblGrid>
              <a:tr h="24397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Unit Precompute Diff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631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Op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</a:t>
                      </a:r>
                      <a:endParaRPr lang="en-US" sz="1200" dirty="0"/>
                    </a:p>
                  </a:txBody>
                  <a:tcPr marT="0" marB="0"/>
                </a:tc>
              </a:tr>
              <a:tr h="37501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Context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/visual/children/switch/case/heat_map</a:t>
                      </a:r>
                      <a:endParaRPr lang="en-US" sz="1200" dirty="0"/>
                    </a:p>
                  </a:txBody>
                  <a:tcPr marT="0" marB="0"/>
                </a:tc>
              </a:tr>
              <a:tr h="16264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Unit: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map </a:t>
                      </a:r>
                      <a:r>
                        <a:rPr lang="en-US" sz="1200" baseline="0" dirty="0" smtClean="0"/>
                        <a:t>unit</a:t>
                      </a:r>
                      <a:endParaRPr lang="en-US" sz="1200" dirty="0"/>
                    </a:p>
                  </a:txBody>
                  <a:tcPr marT="0" marB="0"/>
                </a:tc>
              </a:tr>
              <a:tr h="586058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Payload:</a:t>
                      </a:r>
                      <a:endParaRPr lang="en-US" sz="12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08" name="Group 107"/>
          <p:cNvGrpSpPr/>
          <p:nvPr/>
        </p:nvGrpSpPr>
        <p:grpSpPr>
          <a:xfrm>
            <a:off x="6761825" y="4092895"/>
            <a:ext cx="770043" cy="482282"/>
            <a:chOff x="4651551" y="5990258"/>
            <a:chExt cx="770043" cy="482282"/>
          </a:xfrm>
        </p:grpSpPr>
        <p:sp>
          <p:nvSpPr>
            <p:cNvPr id="109" name="TextBox 108"/>
            <p:cNvSpPr txBox="1"/>
            <p:nvPr/>
          </p:nvSpPr>
          <p:spPr>
            <a:xfrm>
              <a:off x="4651551" y="5990258"/>
              <a:ext cx="770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precompute</a:t>
              </a:r>
              <a:endParaRPr lang="en-US" sz="1200" dirty="0"/>
            </a:p>
          </p:txBody>
        </p:sp>
        <p:cxnSp>
          <p:nvCxnSpPr>
            <p:cNvPr id="110" name="Straight Connector 109"/>
            <p:cNvCxnSpPr>
              <a:stCxn id="109" idx="2"/>
              <a:endCxn id="111" idx="0"/>
            </p:cNvCxnSpPr>
            <p:nvPr/>
          </p:nvCxnSpPr>
          <p:spPr>
            <a:xfrm>
              <a:off x="5036573" y="6174924"/>
              <a:ext cx="0" cy="11295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891251" y="6287874"/>
              <a:ext cx="2906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html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58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 animBg="1"/>
      <p:bldP spid="2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838</Words>
  <Application>Microsoft Macintosh PowerPoint</Application>
  <PresentationFormat>On-screen Show (4:3)</PresentationFormat>
  <Paragraphs>311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Server-side Rendering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 Win Ong</dc:creator>
  <cp:lastModifiedBy>Kian Win Ong</cp:lastModifiedBy>
  <cp:revision>47</cp:revision>
  <dcterms:created xsi:type="dcterms:W3CDTF">2011-07-14T02:50:09Z</dcterms:created>
  <dcterms:modified xsi:type="dcterms:W3CDTF">2011-07-15T22:17:27Z</dcterms:modified>
</cp:coreProperties>
</file>