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notesMasterIdLst>
    <p:notesMasterId r:id="rId23"/>
  </p:notesMasterIdLst>
  <p:handoutMasterIdLst>
    <p:handoutMasterId r:id="rId24"/>
  </p:handoutMasterIdLst>
  <p:sldIdLst>
    <p:sldId id="258" r:id="rId2"/>
    <p:sldId id="267" r:id="rId3"/>
    <p:sldId id="268" r:id="rId4"/>
    <p:sldId id="283" r:id="rId5"/>
    <p:sldId id="27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6" r:id="rId19"/>
    <p:sldId id="282" r:id="rId20"/>
    <p:sldId id="284" r:id="rId21"/>
    <p:sldId id="285" r:id="rId22"/>
  </p:sldIdLst>
  <p:sldSz cx="9144000" cy="6858000" type="screen4x3"/>
  <p:notesSz cx="71628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B82"/>
    <a:srgbClr val="83CC97"/>
    <a:srgbClr val="87D99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2" autoAdjust="0"/>
  </p:normalViewPr>
  <p:slideViewPr>
    <p:cSldViewPr>
      <p:cViewPr varScale="1">
        <p:scale>
          <a:sx n="117" d="100"/>
          <a:sy n="117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74" y="-102"/>
      </p:cViewPr>
      <p:guideLst>
        <p:guide orient="horz" pos="2976"/>
        <p:guide pos="22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57262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r">
              <a:defRPr sz="1200"/>
            </a:lvl1pPr>
          </a:lstStyle>
          <a:p>
            <a:fld id="{24D6BDD7-EC60-49C4-8B85-10C39555657D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57262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r">
              <a:defRPr sz="1200"/>
            </a:lvl1pPr>
          </a:lstStyle>
          <a:p>
            <a:fld id="{08F1968F-1DCC-43A6-B3B1-33BC22DD1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43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57262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r">
              <a:defRPr sz="1200"/>
            </a:lvl1pPr>
          </a:lstStyle>
          <a:p>
            <a:fld id="{F921D6A4-9A45-4D54-8B16-8AC660C44333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5" tIns="47457" rIns="94915" bIns="474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6280" y="4488180"/>
            <a:ext cx="5730240" cy="4251960"/>
          </a:xfrm>
          <a:prstGeom prst="rect">
            <a:avLst/>
          </a:prstGeom>
        </p:spPr>
        <p:txBody>
          <a:bodyPr vert="horz" lIns="94915" tIns="47457" rIns="94915" bIns="4745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57262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r">
              <a:defRPr sz="1200"/>
            </a:lvl1pPr>
          </a:lstStyle>
          <a:p>
            <a:fld id="{C78B2787-07C2-49B8-B64B-78065288D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67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2787-07C2-49B8-B64B-78065288DF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70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D7CE89-A3DE-4BF7-8EE1-C796C8CB1D06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3E46-CFD3-4A8E-9B65-AFF4E805323F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C1BD-138C-4CED-9694-3673D0F87D5E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C749-524D-45A0-AC53-9E2923D7FC88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1CDA74-92C6-4DD9-B1B3-991EDC4BEBBD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E4C-9BF9-4D0E-B07A-3F49477677CB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EB85-CA68-453A-BFF7-A2E0CADDEBD5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3AA9-359D-4CAA-A3EF-7537E121F093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0AC-79E4-4274-871E-0A08F914D489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B59-0457-4929-855E-8A51370BE3B6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6AD0-8EEE-4FCA-ADA3-24B0ECE8C656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1DD279-7E53-4648-8EA9-E69BAB0210C4}" type="datetime1">
              <a:rPr lang="en-US" smtClean="0"/>
              <a:pPr/>
              <a:t>10/12/2011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vcs.w3.org/hg/IndexedDB/raw-file/tip/Overview.html#widl-IDBKeyRange-upperBound-static-IDBKeyRange-any-bound-boolean-open" TargetMode="External"/><Relationship Id="rId3" Type="http://schemas.openxmlformats.org/officeDocument/2006/relationships/hyperlink" Target="http://dvcs.w3.org/hg/IndexedDB/raw-file/tip/Overview.html#widl-IDBKeyRange-upper" TargetMode="External"/><Relationship Id="rId7" Type="http://schemas.openxmlformats.org/officeDocument/2006/relationships/hyperlink" Target="http://dvcs.w3.org/hg/IndexedDB/raw-file/tip/Overview.html#widl-IDBKeyRange-lowerBound-static-IDBKeyRange-any-bound-boolean-open" TargetMode="External"/><Relationship Id="rId2" Type="http://schemas.openxmlformats.org/officeDocument/2006/relationships/hyperlink" Target="http://dvcs.w3.org/hg/IndexedDB/raw-file/tip/Overview.html#widl-IDBKeyRange-low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vcs.w3.org/hg/IndexedDB/raw-file/tip/Overview.html#widl-IDBKeyRange-only-static-IDBKeyRange-any-value" TargetMode="External"/><Relationship Id="rId5" Type="http://schemas.openxmlformats.org/officeDocument/2006/relationships/hyperlink" Target="http://dvcs.w3.org/hg/IndexedDB/raw-file/tip/Overview.html#widl-IDBKeyRange-upperOpen" TargetMode="External"/><Relationship Id="rId4" Type="http://schemas.openxmlformats.org/officeDocument/2006/relationships/hyperlink" Target="http://dvcs.w3.org/hg/IndexedDB/raw-file/tip/Overview.html#widl-IDBKeyRange-lowerOpe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ac.forward.ucsd.edu/main/wiki/Development/GW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Discussions on Client-side </a:t>
            </a:r>
            <a:br>
              <a:rPr lang="en-US" sz="3600" dirty="0" smtClean="0"/>
            </a:br>
            <a:r>
              <a:rPr lang="en-US" sz="3600" dirty="0" smtClean="0"/>
              <a:t>Query Processor 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Yupeng</a:t>
            </a:r>
            <a:r>
              <a:rPr lang="en-US" b="1" dirty="0" smtClean="0"/>
              <a:t> Fu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-Keys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 can be derived from three sources: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key generator</a:t>
            </a:r>
            <a:r>
              <a:rPr lang="en-US" dirty="0" smtClean="0"/>
              <a:t>, which generates a monotonically increasing number every time a key is needed</a:t>
            </a:r>
          </a:p>
          <a:p>
            <a:pPr lvl="1"/>
            <a:r>
              <a:rPr lang="en-US" dirty="0" smtClean="0"/>
              <a:t>Via a </a:t>
            </a:r>
            <a:r>
              <a:rPr lang="en-US" b="1" dirty="0" smtClean="0"/>
              <a:t>key path</a:t>
            </a:r>
            <a:r>
              <a:rPr lang="en-US" dirty="0" smtClean="0"/>
              <a:t>, a </a:t>
            </a:r>
            <a:r>
              <a:rPr lang="en-US" smtClean="0"/>
              <a:t>string that </a:t>
            </a:r>
            <a:r>
              <a:rPr lang="en-US" dirty="0" smtClean="0"/>
              <a:t>defines how to extract key from a value</a:t>
            </a:r>
          </a:p>
          <a:p>
            <a:pPr lvl="1"/>
            <a:r>
              <a:rPr lang="en-US" dirty="0" smtClean="0"/>
              <a:t>Explicitly specified when a value is stored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-Keys- </a:t>
            </a:r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following conditions are true:</a:t>
            </a:r>
          </a:p>
          <a:p>
            <a:pPr lvl="1"/>
            <a:r>
              <a:rPr lang="en-US" dirty="0" smtClean="0"/>
              <a:t>This is the fourth entry in an object store.</a:t>
            </a:r>
          </a:p>
          <a:p>
            <a:pPr lvl="1"/>
            <a:r>
              <a:rPr lang="en-US" dirty="0" smtClean="0"/>
              <a:t>The object store has a key generator.</a:t>
            </a:r>
          </a:p>
          <a:p>
            <a:pPr lvl="1"/>
            <a:r>
              <a:rPr lang="en-US" dirty="0" smtClean="0"/>
              <a:t>There is no in-line value for the key path property.</a:t>
            </a:r>
          </a:p>
          <a:p>
            <a:r>
              <a:rPr lang="en-US" dirty="0" smtClean="0"/>
              <a:t>Then the value provided by the key generator is used to populate the key value.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95300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"foo.bar"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{ </a:t>
            </a:r>
            <a:r>
              <a:rPr lang="en-US" sz="2800" dirty="0" err="1">
                <a:solidFill>
                  <a:srgbClr val="FF0000"/>
                </a:solidFill>
              </a:rPr>
              <a:t>foo</a:t>
            </a:r>
            <a:r>
              <a:rPr lang="en-US" sz="2800" dirty="0">
                <a:solidFill>
                  <a:srgbClr val="FF0000"/>
                </a:solidFill>
              </a:rPr>
              <a:t>: {} </a:t>
            </a:r>
            <a:r>
              <a:rPr lang="en-US" sz="2800" dirty="0" smtClean="0">
                <a:solidFill>
                  <a:srgbClr val="FF0000"/>
                </a:solidFill>
              </a:rPr>
              <a:t>}  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495300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"foo.bar"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{ </a:t>
            </a:r>
            <a:r>
              <a:rPr lang="en-US" sz="2800" dirty="0" err="1">
                <a:solidFill>
                  <a:srgbClr val="FF0000"/>
                </a:solidFill>
              </a:rPr>
              <a:t>foo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{bar=4} }  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352800" y="5257800"/>
            <a:ext cx="1447800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-Keys- </a:t>
            </a: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If the following conditions are true:</a:t>
            </a:r>
          </a:p>
          <a:p>
            <a:pPr lvl="1"/>
            <a:r>
              <a:rPr lang="en-US" dirty="0" smtClean="0"/>
              <a:t>This is the fourth entry in an object store.</a:t>
            </a:r>
          </a:p>
          <a:p>
            <a:pPr lvl="1"/>
            <a:r>
              <a:rPr lang="en-US" dirty="0" smtClean="0"/>
              <a:t>The object store has a key generator.</a:t>
            </a:r>
          </a:p>
          <a:p>
            <a:pPr lvl="1"/>
            <a:r>
              <a:rPr lang="en-US" dirty="0" smtClean="0"/>
              <a:t>There is a value for the key path property.</a:t>
            </a:r>
          </a:p>
          <a:p>
            <a:r>
              <a:rPr lang="en-US" dirty="0" smtClean="0"/>
              <a:t>Then the value associated with the </a:t>
            </a:r>
            <a:r>
              <a:rPr lang="en-US" b="1" dirty="0" smtClean="0"/>
              <a:t>key path </a:t>
            </a:r>
            <a:r>
              <a:rPr lang="en-US" dirty="0" smtClean="0"/>
              <a:t>property is used.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4800600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 smtClean="0">
                <a:solidFill>
                  <a:srgbClr val="FF0000"/>
                </a:solidFill>
              </a:rPr>
              <a:t>foo.bar“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{ </a:t>
            </a:r>
            <a:r>
              <a:rPr lang="en-US" sz="2800" dirty="0" err="1">
                <a:solidFill>
                  <a:srgbClr val="FF0000"/>
                </a:solidFill>
              </a:rPr>
              <a:t>foo</a:t>
            </a:r>
            <a:r>
              <a:rPr lang="en-US" sz="2800" dirty="0">
                <a:solidFill>
                  <a:srgbClr val="FF0000"/>
                </a:solidFill>
              </a:rPr>
              <a:t>: { bar: 10 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-Index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index is a specialized persistent key-value storage and has a </a:t>
            </a:r>
            <a:r>
              <a:rPr lang="en-US" b="1" dirty="0" smtClean="0"/>
              <a:t>referenced</a:t>
            </a:r>
            <a:r>
              <a:rPr lang="en-US" dirty="0" smtClean="0"/>
              <a:t> object store.</a:t>
            </a:r>
          </a:p>
          <a:p>
            <a:r>
              <a:rPr lang="en-US" dirty="0" smtClean="0"/>
              <a:t>The records in an index are automatically populated whenever records in the referenced object store are inserted, updated or deleted.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7338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 If a given record with key X in the object store referenced by the index has the value A, and evaluating the index's key path on A yields the result Y, then the index will contain a record with key Y and value X.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-Key </a:t>
            </a:r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Records can be retrieved from object stores and indexes using either keys or key ranges.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key range is a continuous interval over some data type used for keys.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99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interface </a:t>
            </a:r>
            <a:r>
              <a:rPr lang="en-US" b="1" i="0" dirty="0" err="1" smtClean="0">
                <a:solidFill>
                  <a:srgbClr val="005A9C"/>
                </a:solidFill>
                <a:latin typeface="Arial"/>
              </a:rPr>
              <a:t>IDBKeyRange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b="0" i="0" dirty="0" err="1" smtClean="0">
                <a:solidFill>
                  <a:srgbClr val="000000"/>
                </a:solidFill>
                <a:latin typeface="Arial"/>
              </a:rPr>
              <a:t>readonly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attribute </a:t>
            </a:r>
            <a:r>
              <a:rPr lang="en-US" b="0" i="0" dirty="0" smtClean="0">
                <a:solidFill>
                  <a:srgbClr val="005A9C"/>
                </a:solidFill>
                <a:latin typeface="Arial"/>
              </a:rPr>
              <a:t>any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0" u="none" strike="noStrike" dirty="0" smtClean="0">
                <a:solidFill>
                  <a:srgbClr val="FF4500"/>
                </a:solidFill>
                <a:latin typeface="Arial"/>
                <a:hlinkClick r:id="rId2"/>
              </a:rPr>
              <a:t>lower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b="0" i="0" dirty="0" err="1" smtClean="0">
                <a:solidFill>
                  <a:srgbClr val="000000"/>
                </a:solidFill>
                <a:latin typeface="Arial"/>
              </a:rPr>
              <a:t>readonly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attribute </a:t>
            </a:r>
            <a:r>
              <a:rPr lang="en-US" b="0" i="0" dirty="0" smtClean="0">
                <a:solidFill>
                  <a:srgbClr val="005A9C"/>
                </a:solidFill>
                <a:latin typeface="Arial"/>
              </a:rPr>
              <a:t>any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0" u="none" strike="noStrike" dirty="0" smtClean="0">
                <a:solidFill>
                  <a:srgbClr val="FF4500"/>
                </a:solidFill>
                <a:latin typeface="Arial"/>
                <a:hlinkClick r:id="rId3"/>
              </a:rPr>
              <a:t>upper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b="0" i="0" dirty="0" err="1" smtClean="0">
                <a:solidFill>
                  <a:srgbClr val="000000"/>
                </a:solidFill>
                <a:latin typeface="Arial"/>
              </a:rPr>
              <a:t>readonly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attribute </a:t>
            </a:r>
            <a:r>
              <a:rPr lang="en-US" b="0" i="0" dirty="0" err="1" smtClean="0">
                <a:solidFill>
                  <a:srgbClr val="005A9C"/>
                </a:solidFill>
                <a:latin typeface="Arial"/>
              </a:rPr>
              <a:t>boolean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0" u="none" strike="noStrike" dirty="0" err="1" smtClean="0">
                <a:solidFill>
                  <a:srgbClr val="FF4500"/>
                </a:solidFill>
                <a:latin typeface="Arial"/>
                <a:hlinkClick r:id="rId4"/>
              </a:rPr>
              <a:t>lowerOpen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b="0" i="0" dirty="0" err="1" smtClean="0">
                <a:solidFill>
                  <a:srgbClr val="000000"/>
                </a:solidFill>
                <a:latin typeface="Arial"/>
              </a:rPr>
              <a:t>readonly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attribute </a:t>
            </a:r>
            <a:r>
              <a:rPr lang="en-US" b="0" i="0" dirty="0" err="1" smtClean="0">
                <a:solidFill>
                  <a:srgbClr val="005A9C"/>
                </a:solidFill>
                <a:latin typeface="Arial"/>
              </a:rPr>
              <a:t>boolean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0" u="none" strike="noStrike" dirty="0" err="1" smtClean="0">
                <a:solidFill>
                  <a:srgbClr val="FF4500"/>
                </a:solidFill>
                <a:latin typeface="Arial"/>
                <a:hlinkClick r:id="rId5"/>
              </a:rPr>
              <a:t>upperOpen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b="0" i="0" dirty="0" smtClean="0">
                <a:solidFill>
                  <a:srgbClr val="005A9C"/>
                </a:solidFill>
                <a:latin typeface="Arial"/>
              </a:rPr>
              <a:t>static </a:t>
            </a:r>
            <a:r>
              <a:rPr lang="en-US" b="0" i="0" dirty="0" err="1" smtClean="0">
                <a:solidFill>
                  <a:srgbClr val="005A9C"/>
                </a:solidFill>
                <a:latin typeface="Arial"/>
              </a:rPr>
              <a:t>IDBKeyRange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0" u="none" strike="noStrike" dirty="0" smtClean="0">
                <a:solidFill>
                  <a:srgbClr val="FF4500"/>
                </a:solidFill>
                <a:latin typeface="Arial"/>
                <a:hlinkClick r:id="rId6"/>
              </a:rPr>
              <a:t>only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(</a:t>
            </a:r>
            <a:r>
              <a:rPr lang="en-US" b="0" i="0" dirty="0" smtClean="0">
                <a:solidFill>
                  <a:srgbClr val="005A9C"/>
                </a:solidFill>
                <a:latin typeface="Arial"/>
              </a:rPr>
              <a:t>any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Arial"/>
              </a:rPr>
              <a:t>value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b="0" i="0" dirty="0" smtClean="0">
                <a:solidFill>
                  <a:srgbClr val="005A9C"/>
                </a:solidFill>
                <a:latin typeface="Arial"/>
              </a:rPr>
              <a:t>static </a:t>
            </a:r>
            <a:r>
              <a:rPr lang="en-US" b="0" i="0" dirty="0" err="1" smtClean="0">
                <a:solidFill>
                  <a:srgbClr val="005A9C"/>
                </a:solidFill>
                <a:latin typeface="Arial"/>
              </a:rPr>
              <a:t>IDBKeyRange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0" u="none" strike="noStrike" dirty="0" err="1" smtClean="0">
                <a:solidFill>
                  <a:srgbClr val="FF4500"/>
                </a:solidFill>
                <a:latin typeface="Arial"/>
                <a:hlinkClick r:id="rId7"/>
              </a:rPr>
              <a:t>lowerBound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(</a:t>
            </a:r>
            <a:r>
              <a:rPr lang="en-US" b="0" i="0" dirty="0" smtClean="0">
                <a:solidFill>
                  <a:srgbClr val="005A9C"/>
                </a:solidFill>
                <a:latin typeface="Arial"/>
              </a:rPr>
              <a:t>any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Arial"/>
              </a:rPr>
              <a:t>bound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, optional </a:t>
            </a:r>
            <a:r>
              <a:rPr lang="en-US" b="0" i="0" dirty="0" err="1" smtClean="0">
                <a:solidFill>
                  <a:srgbClr val="005A9C"/>
                </a:solidFill>
                <a:latin typeface="Arial"/>
              </a:rPr>
              <a:t>boolean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Arial"/>
              </a:rPr>
              <a:t>open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0" dirty="0" smtClean="0">
                <a:solidFill>
                  <a:srgbClr val="005A9C"/>
                </a:solidFill>
                <a:latin typeface="Arial"/>
              </a:rPr>
              <a:t>static </a:t>
            </a:r>
            <a:r>
              <a:rPr lang="en-US" b="0" i="0" dirty="0" err="1" smtClean="0">
                <a:solidFill>
                  <a:srgbClr val="005A9C"/>
                </a:solidFill>
                <a:latin typeface="Arial"/>
              </a:rPr>
              <a:t>IDBKeyRange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0" u="none" strike="noStrike" dirty="0" err="1" smtClean="0">
                <a:solidFill>
                  <a:srgbClr val="FF4500"/>
                </a:solidFill>
                <a:latin typeface="Arial"/>
                <a:hlinkClick r:id="rId8"/>
              </a:rPr>
              <a:t>upperBound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(</a:t>
            </a:r>
            <a:r>
              <a:rPr lang="en-US" b="0" i="0" dirty="0" smtClean="0">
                <a:solidFill>
                  <a:srgbClr val="005A9C"/>
                </a:solidFill>
                <a:latin typeface="Arial"/>
              </a:rPr>
              <a:t>any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Arial"/>
              </a:rPr>
              <a:t>bound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, optional </a:t>
            </a:r>
            <a:r>
              <a:rPr lang="en-US" b="0" i="0" dirty="0" err="1" smtClean="0">
                <a:solidFill>
                  <a:srgbClr val="005A9C"/>
                </a:solidFill>
                <a:latin typeface="Arial"/>
              </a:rPr>
              <a:t>boolean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latin typeface="Arial"/>
              </a:rPr>
              <a:t>open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Arial"/>
              </a:rPr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-Cursor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cursor comprises a </a:t>
            </a:r>
            <a:r>
              <a:rPr lang="en-US" sz="2800" b="1" dirty="0" smtClean="0"/>
              <a:t>range </a:t>
            </a:r>
            <a:r>
              <a:rPr lang="en-US" sz="2800" dirty="0" smtClean="0"/>
              <a:t>of records in either an index or an object store.  The cursor</a:t>
            </a:r>
          </a:p>
          <a:p>
            <a:pPr lvl="1"/>
            <a:r>
              <a:rPr lang="en-US" sz="2400" dirty="0" smtClean="0"/>
              <a:t>has a </a:t>
            </a:r>
            <a:r>
              <a:rPr lang="en-US" sz="2400" b="1" dirty="0" smtClean="0"/>
              <a:t>source</a:t>
            </a:r>
            <a:r>
              <a:rPr lang="en-US" sz="2400" dirty="0" smtClean="0"/>
              <a:t> that indicates which index or object store is associated with the records over which the cursor is iterating. </a:t>
            </a:r>
          </a:p>
          <a:p>
            <a:pPr lvl="1"/>
            <a:r>
              <a:rPr lang="en-US" sz="2400" dirty="0" smtClean="0"/>
              <a:t>maintains a </a:t>
            </a:r>
            <a:r>
              <a:rPr lang="en-US" sz="2400" b="1" dirty="0" smtClean="0"/>
              <a:t>position</a:t>
            </a:r>
            <a:r>
              <a:rPr lang="en-US" sz="2400" dirty="0" smtClean="0"/>
              <a:t> over this series, which moves in a direction that is in either monotonically increasing or decreasing order of the record keys. </a:t>
            </a:r>
          </a:p>
          <a:p>
            <a:pPr lvl="1"/>
            <a:r>
              <a:rPr lang="en-US" sz="2400" dirty="0" smtClean="0"/>
              <a:t>Has a </a:t>
            </a:r>
            <a:r>
              <a:rPr lang="en-US" sz="2400" b="1" dirty="0" smtClean="0"/>
              <a:t>key</a:t>
            </a:r>
            <a:r>
              <a:rPr lang="en-US" sz="2400" dirty="0" smtClean="0"/>
              <a:t> and a </a:t>
            </a:r>
            <a:r>
              <a:rPr lang="en-US" sz="2400" b="1" dirty="0" smtClean="0"/>
              <a:t>value</a:t>
            </a:r>
            <a:r>
              <a:rPr lang="en-US" sz="2400" dirty="0" smtClean="0"/>
              <a:t> which represent the key and the value of the last iterated record. </a:t>
            </a:r>
          </a:p>
          <a:p>
            <a:pPr lvl="1"/>
            <a:r>
              <a:rPr lang="en-US" sz="2400" dirty="0" smtClean="0"/>
              <a:t>finally have a </a:t>
            </a:r>
            <a:r>
              <a:rPr lang="en-US" sz="2400" b="1" dirty="0" smtClean="0"/>
              <a:t>got value </a:t>
            </a:r>
            <a:r>
              <a:rPr lang="en-US" sz="2400" dirty="0" smtClean="0"/>
              <a:t>flag. When this flag is false, the cursor is either in the process of loading the next value or it has reached the end of its range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operators on </a:t>
            </a:r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Scan</a:t>
            </a:r>
          </a:p>
          <a:p>
            <a:pPr lvl="1">
              <a:buNone/>
            </a:pP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Enumerate the entire table using the cursor</a:t>
            </a:r>
          </a:p>
          <a:p>
            <a:r>
              <a:rPr lang="en-US" dirty="0" smtClean="0"/>
              <a:t>Index Scan</a:t>
            </a:r>
          </a:p>
          <a:p>
            <a:pPr>
              <a:buNone/>
            </a:pPr>
            <a:r>
              <a:rPr lang="en-US" dirty="0" smtClean="0"/>
              <a:t>	Translate the predicates to the </a:t>
            </a:r>
            <a:r>
              <a:rPr lang="en-US" b="1" dirty="0" smtClean="0"/>
              <a:t>key range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Get the referenced range of records and iterate</a:t>
            </a:r>
          </a:p>
          <a:p>
            <a:r>
              <a:rPr lang="en-US" dirty="0" smtClean="0"/>
              <a:t>DDL</a:t>
            </a:r>
          </a:p>
          <a:p>
            <a:pPr>
              <a:buNone/>
            </a:pPr>
            <a:r>
              <a:rPr lang="en-US" dirty="0" smtClean="0"/>
              <a:t>   Schema is stored as string</a:t>
            </a:r>
          </a:p>
          <a:p>
            <a:r>
              <a:rPr lang="en-US" dirty="0" smtClean="0"/>
              <a:t>DML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Intertwine JavaScript and Java objects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GWT's JavaScript Native Interface (JSNI)</a:t>
            </a:r>
          </a:p>
          <a:p>
            <a:pPr lvl="1"/>
            <a:r>
              <a:rPr lang="en-US" dirty="0" smtClean="0"/>
              <a:t>Writing Java methods with JavaScript</a:t>
            </a:r>
          </a:p>
          <a:p>
            <a:pPr lvl="1"/>
            <a:r>
              <a:rPr lang="en-US" dirty="0" smtClean="0"/>
              <a:t>Calling Java methods from JSNI</a:t>
            </a:r>
          </a:p>
          <a:p>
            <a:pPr lvl="1"/>
            <a:r>
              <a:rPr lang="en-US" dirty="0" smtClean="0"/>
              <a:t>Access external JavaScript code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5052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Java method declaration...</a:t>
            </a:r>
          </a:p>
          <a:p>
            <a:r>
              <a:rPr lang="en-US" dirty="0" smtClean="0"/>
              <a:t>native String </a:t>
            </a:r>
            <a:r>
              <a:rPr lang="en-US" dirty="0" err="1" smtClean="0"/>
              <a:t>flipName</a:t>
            </a:r>
            <a:r>
              <a:rPr lang="en-US" dirty="0" smtClean="0"/>
              <a:t>(String name) /*-{</a:t>
            </a:r>
          </a:p>
          <a:p>
            <a:endParaRPr lang="en-US" dirty="0" smtClean="0"/>
          </a:p>
          <a:p>
            <a:r>
              <a:rPr lang="en-US" dirty="0" smtClean="0"/>
              <a:t>  // ...implemented with JavaScript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re = /(\w+)\s(\w+)/;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name.replace</a:t>
            </a:r>
            <a:r>
              <a:rPr lang="en-US" dirty="0" smtClean="0"/>
              <a:t>(re, '$2, $1');</a:t>
            </a:r>
          </a:p>
          <a:p>
            <a:endParaRPr lang="en-US" dirty="0" smtClean="0"/>
          </a:p>
          <a:p>
            <a:r>
              <a:rPr lang="en-US" dirty="0" smtClean="0"/>
              <a:t>}-*/;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971800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Flipper {</a:t>
            </a:r>
          </a:p>
          <a:p>
            <a:endParaRPr lang="en-US" dirty="0" smtClean="0"/>
          </a:p>
          <a:p>
            <a:r>
              <a:rPr lang="en-US" dirty="0" smtClean="0"/>
              <a:t>  public native void </a:t>
            </a:r>
            <a:r>
              <a:rPr lang="en-US" dirty="0" err="1" smtClean="0"/>
              <a:t>flipName</a:t>
            </a:r>
            <a:r>
              <a:rPr lang="en-US" dirty="0" smtClean="0"/>
              <a:t>(String name) /*-{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 = /(\w+)\s(\w+)/;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s = </a:t>
            </a:r>
            <a:r>
              <a:rPr lang="en-US" dirty="0" err="1" smtClean="0"/>
              <a:t>name.replace</a:t>
            </a:r>
            <a:r>
              <a:rPr lang="en-US" dirty="0" smtClean="0"/>
              <a:t>(re, '$2, $1');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this.@org.example.foo.Flipper</a:t>
            </a:r>
            <a:r>
              <a:rPr lang="en-US" dirty="0" smtClean="0"/>
              <a:t>::</a:t>
            </a:r>
            <a:r>
              <a:rPr lang="en-US" dirty="0" err="1" smtClean="0"/>
              <a:t>onFlip</a:t>
            </a:r>
            <a:r>
              <a:rPr lang="en-US" dirty="0" smtClean="0"/>
              <a:t>(</a:t>
            </a:r>
            <a:r>
              <a:rPr lang="en-US" dirty="0" err="1" smtClean="0"/>
              <a:t>Ljava</a:t>
            </a:r>
            <a:r>
              <a:rPr lang="en-US" dirty="0" smtClean="0"/>
              <a:t>/</a:t>
            </a:r>
            <a:r>
              <a:rPr lang="en-US" dirty="0" err="1" smtClean="0"/>
              <a:t>lang</a:t>
            </a:r>
            <a:r>
              <a:rPr lang="en-US" dirty="0" smtClean="0"/>
              <a:t>/String;)(s);</a:t>
            </a:r>
          </a:p>
          <a:p>
            <a:r>
              <a:rPr lang="en-US" dirty="0" smtClean="0"/>
              <a:t>  }-*/;</a:t>
            </a:r>
          </a:p>
          <a:p>
            <a:endParaRPr lang="en-US" dirty="0" smtClean="0"/>
          </a:p>
          <a:p>
            <a:r>
              <a:rPr lang="en-US" dirty="0" smtClean="0"/>
              <a:t>  private void </a:t>
            </a:r>
            <a:r>
              <a:rPr lang="en-US" dirty="0" err="1" smtClean="0"/>
              <a:t>onFlip</a:t>
            </a:r>
            <a:r>
              <a:rPr lang="en-US" dirty="0" smtClean="0"/>
              <a:t>(String </a:t>
            </a:r>
            <a:r>
              <a:rPr lang="en-US" dirty="0" err="1" smtClean="0"/>
              <a:t>flippedName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// do something useful with the flipped name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29718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</a:p>
          <a:p>
            <a:r>
              <a:rPr lang="en-US" dirty="0" smtClean="0"/>
              <a:t>    &lt;script&gt;</a:t>
            </a:r>
          </a:p>
          <a:p>
            <a:r>
              <a:rPr lang="en-US" dirty="0" smtClean="0"/>
              <a:t>    function </a:t>
            </a:r>
            <a:r>
              <a:rPr lang="en-US" dirty="0" err="1" smtClean="0"/>
              <a:t>sayHello</a:t>
            </a:r>
            <a:r>
              <a:rPr lang="en-US" dirty="0" smtClean="0"/>
              <a:t>(name) {</a:t>
            </a:r>
          </a:p>
          <a:p>
            <a:r>
              <a:rPr lang="en-US" dirty="0" smtClean="0"/>
              <a:t>        alert("Hello from JavaScript, " + name);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&lt;/script&gt;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// A Java method using JSNI</a:t>
            </a:r>
          </a:p>
          <a:p>
            <a:r>
              <a:rPr lang="en-US" dirty="0" smtClean="0"/>
              <a:t>native void </a:t>
            </a:r>
            <a:r>
              <a:rPr lang="en-US" dirty="0" err="1" smtClean="0"/>
              <a:t>sayHelloInJava</a:t>
            </a:r>
            <a:r>
              <a:rPr lang="en-US" dirty="0" smtClean="0"/>
              <a:t>(String name) /*-{</a:t>
            </a:r>
          </a:p>
          <a:p>
            <a:r>
              <a:rPr lang="en-US" dirty="0" smtClean="0"/>
              <a:t>  $</a:t>
            </a:r>
            <a:r>
              <a:rPr lang="en-US" dirty="0" err="1" smtClean="0"/>
              <a:t>wnd.sayHello</a:t>
            </a:r>
            <a:r>
              <a:rPr lang="en-US" dirty="0" smtClean="0"/>
              <a:t>(name); // $</a:t>
            </a:r>
            <a:r>
              <a:rPr lang="en-US" dirty="0" err="1" smtClean="0"/>
              <a:t>wnd</a:t>
            </a:r>
            <a:r>
              <a:rPr lang="en-US" dirty="0" smtClean="0"/>
              <a:t> is a JSNI synonym for 'window'</a:t>
            </a:r>
          </a:p>
          <a:p>
            <a:r>
              <a:rPr lang="en-US" dirty="0" smtClean="0"/>
              <a:t>}-*/;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Intertwine JavaScript and Java objects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/>
          <a:lstStyle/>
          <a:p>
            <a:r>
              <a:rPr lang="en-US" dirty="0" smtClean="0"/>
              <a:t>JavaScript overlay types</a:t>
            </a:r>
          </a:p>
          <a:p>
            <a:pPr lvl="1"/>
            <a:r>
              <a:rPr lang="en-US" sz="2000" dirty="0" smtClean="0"/>
              <a:t>Interact directly with JavaScript objects from Java source code. </a:t>
            </a:r>
          </a:p>
          <a:p>
            <a:pPr lvl="1"/>
            <a:r>
              <a:rPr lang="en-US" sz="2000" dirty="0" smtClean="0"/>
              <a:t>JS objects that </a:t>
            </a:r>
            <a:r>
              <a:rPr lang="en-US" sz="2000" i="1" dirty="0" smtClean="0"/>
              <a:t>look like</a:t>
            </a:r>
            <a:r>
              <a:rPr lang="en-US" sz="2000" dirty="0" smtClean="0"/>
              <a:t> Java objects when coding but with zero-overhead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194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188" y="2667000"/>
            <a:ext cx="634701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work done </a:t>
            </a:r>
            <a:r>
              <a:rPr lang="en-US" dirty="0" err="1" smtClean="0"/>
              <a:t>distributely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transfer data (and query plan)?</a:t>
            </a:r>
          </a:p>
          <a:p>
            <a:pPr lvl="1"/>
            <a:r>
              <a:rPr lang="en-US" dirty="0" smtClean="0"/>
              <a:t>XML serialization.  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   Slow</a:t>
            </a:r>
            <a:r>
              <a:rPr lang="en-US" dirty="0" smtClean="0"/>
              <a:t>! 150-tuples transfer done in 10second</a:t>
            </a:r>
          </a:p>
          <a:p>
            <a:pPr lvl="1"/>
            <a:r>
              <a:rPr lang="en-US" dirty="0" smtClean="0"/>
              <a:t>GWT’s RPC support. </a:t>
            </a:r>
          </a:p>
          <a:p>
            <a:pPr lvl="1">
              <a:buNone/>
            </a:pPr>
            <a:r>
              <a:rPr lang="en-US" dirty="0" smtClean="0"/>
              <a:t>   The data model must be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JSON </a:t>
            </a:r>
          </a:p>
          <a:p>
            <a:pPr lvl="1">
              <a:buNone/>
            </a:pPr>
            <a:r>
              <a:rPr lang="en-US" dirty="0" smtClean="0"/>
              <a:t>	Conversion between JSON and our data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28600" y="3657600"/>
            <a:ext cx="3886200" cy="2514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4648200" y="3581400"/>
            <a:ext cx="4191000" cy="2667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cxnSp>
        <p:nvCxnSpPr>
          <p:cNvPr id="7" name="Straight Connector 17"/>
          <p:cNvCxnSpPr/>
          <p:nvPr/>
        </p:nvCxnSpPr>
        <p:spPr>
          <a:xfrm rot="16200000" flipH="1">
            <a:off x="2171700" y="3848099"/>
            <a:ext cx="4343399" cy="1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4724" y="1524000"/>
            <a:ext cx="114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1371600"/>
            <a:ext cx="124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Browser</a:t>
            </a:r>
            <a:endParaRPr lang="en-US" sz="2400" b="1" dirty="0"/>
          </a:p>
        </p:txBody>
      </p:sp>
      <p:sp>
        <p:nvSpPr>
          <p:cNvPr id="10" name="Can 74"/>
          <p:cNvSpPr/>
          <p:nvPr/>
        </p:nvSpPr>
        <p:spPr>
          <a:xfrm>
            <a:off x="4876800" y="4114800"/>
            <a:ext cx="1143000" cy="1219200"/>
          </a:xfrm>
          <a:prstGeom prst="can">
            <a:avLst>
              <a:gd name="adj" fmla="val 19143"/>
            </a:avLst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InMemory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8"/>
          <p:cNvCxnSpPr/>
          <p:nvPr/>
        </p:nvCxnSpPr>
        <p:spPr>
          <a:xfrm rot="10800000">
            <a:off x="3048001" y="5332414"/>
            <a:ext cx="1905000" cy="158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C00000"/>
            </a:solidFill>
            <a:prstDash val="lgDash"/>
            <a:round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74"/>
          <p:cNvSpPr/>
          <p:nvPr/>
        </p:nvSpPr>
        <p:spPr>
          <a:xfrm>
            <a:off x="1981200" y="4648200"/>
            <a:ext cx="1066800" cy="1142999"/>
          </a:xfrm>
          <a:prstGeom prst="can">
            <a:avLst>
              <a:gd name="adj" fmla="val 36835"/>
            </a:avLst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Persistent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1566446"/>
            <a:ext cx="698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4953000"/>
            <a:ext cx="1182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Synchronize</a:t>
            </a:r>
            <a:endParaRPr lang="en-US" sz="1600" dirty="0"/>
          </a:p>
        </p:txBody>
      </p:sp>
      <p:sp>
        <p:nvSpPr>
          <p:cNvPr id="18" name="Rectangle 2"/>
          <p:cNvSpPr/>
          <p:nvPr/>
        </p:nvSpPr>
        <p:spPr>
          <a:xfrm>
            <a:off x="914400" y="2057401"/>
            <a:ext cx="2209800" cy="1066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</a:rPr>
              <a:t>Client-side Query Processor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2742803" y="1828403"/>
            <a:ext cx="457200" cy="794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"/>
          <p:cNvSpPr/>
          <p:nvPr/>
        </p:nvSpPr>
        <p:spPr>
          <a:xfrm>
            <a:off x="4495800" y="5410200"/>
            <a:ext cx="1371600" cy="68580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</a:rPr>
              <a:t>Conflict Resolution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5486400" y="2209800"/>
            <a:ext cx="2438400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</a:rPr>
              <a:t>Server-side Query processor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18"/>
          <p:cNvCxnSpPr/>
          <p:nvPr/>
        </p:nvCxnSpPr>
        <p:spPr>
          <a:xfrm rot="5400000" flipH="1" flipV="1">
            <a:off x="2209006" y="1828800"/>
            <a:ext cx="457994" cy="794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828800" y="4572000"/>
            <a:ext cx="1600200" cy="1371599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00600" y="3657600"/>
            <a:ext cx="1534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Server-side UAS</a:t>
            </a:r>
            <a:endParaRPr lang="en-US" sz="1600" dirty="0"/>
          </a:p>
        </p:txBody>
      </p:sp>
      <p:sp>
        <p:nvSpPr>
          <p:cNvPr id="36" name="Can 74"/>
          <p:cNvSpPr/>
          <p:nvPr/>
        </p:nvSpPr>
        <p:spPr>
          <a:xfrm>
            <a:off x="6172200" y="4114800"/>
            <a:ext cx="1143000" cy="1219200"/>
          </a:xfrm>
          <a:prstGeom prst="can">
            <a:avLst>
              <a:gd name="adj" fmla="val 19143"/>
            </a:avLst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JDBC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7" name="Can 74"/>
          <p:cNvSpPr/>
          <p:nvPr/>
        </p:nvSpPr>
        <p:spPr>
          <a:xfrm>
            <a:off x="7543800" y="4114800"/>
            <a:ext cx="1143000" cy="1219200"/>
          </a:xfrm>
          <a:prstGeom prst="can">
            <a:avLst>
              <a:gd name="adj" fmla="val 19143"/>
            </a:avLst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Application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477000" y="29718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8"/>
          <p:cNvCxnSpPr/>
          <p:nvPr/>
        </p:nvCxnSpPr>
        <p:spPr>
          <a:xfrm rot="10800000">
            <a:off x="3124200" y="2743200"/>
            <a:ext cx="2362200" cy="12700"/>
          </a:xfrm>
          <a:prstGeom prst="bentConnector3">
            <a:avLst>
              <a:gd name="adj1" fmla="val 51037"/>
            </a:avLst>
          </a:prstGeom>
          <a:ln w="38100" cap="flat" cmpd="sng" algn="ctr">
            <a:solidFill>
              <a:srgbClr val="C00000"/>
            </a:solidFill>
            <a:prstDash val="lgDash"/>
            <a:round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1000" y="3962400"/>
            <a:ext cx="151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Client-side UAS</a:t>
            </a:r>
            <a:endParaRPr lang="en-US" sz="16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981200" y="31242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74"/>
          <p:cNvSpPr/>
          <p:nvPr/>
        </p:nvSpPr>
        <p:spPr>
          <a:xfrm>
            <a:off x="685800" y="4724400"/>
            <a:ext cx="1066800" cy="1142999"/>
          </a:xfrm>
          <a:prstGeom prst="can">
            <a:avLst>
              <a:gd name="adj" fmla="val 36835"/>
            </a:avLst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InMemory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7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work done </a:t>
            </a:r>
            <a:r>
              <a:rPr lang="en-US" dirty="0" err="1" smtClean="0"/>
              <a:t>distributely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compile the query and optimize?</a:t>
            </a:r>
          </a:p>
          <a:p>
            <a:pPr lvl="1"/>
            <a:r>
              <a:rPr lang="en-US" dirty="0" smtClean="0"/>
              <a:t>The client-side must have the serve-side UAS’s schema to compile</a:t>
            </a:r>
          </a:p>
          <a:p>
            <a:pPr lvl="1"/>
            <a:r>
              <a:rPr lang="en-US" dirty="0" smtClean="0"/>
              <a:t>Run the plan locally or at the remote server?</a:t>
            </a:r>
          </a:p>
          <a:p>
            <a:pPr lvl="2"/>
            <a:r>
              <a:rPr lang="en-US" dirty="0" smtClean="0"/>
              <a:t>If a plan involves data both on client and server, send the data from client to server or the other way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work done </a:t>
            </a:r>
            <a:r>
              <a:rPr lang="en-US" dirty="0" err="1" smtClean="0"/>
              <a:t>distributely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execute the query?</a:t>
            </a:r>
          </a:p>
          <a:p>
            <a:pPr lvl="1"/>
            <a:r>
              <a:rPr lang="en-US" dirty="0" smtClean="0"/>
              <a:t>Client-side implementation of </a:t>
            </a:r>
            <a:r>
              <a:rPr lang="en-US" dirty="0" err="1" smtClean="0"/>
              <a:t>sendPlan</a:t>
            </a:r>
            <a:r>
              <a:rPr lang="en-US" dirty="0" smtClean="0"/>
              <a:t> operator</a:t>
            </a:r>
          </a:p>
          <a:p>
            <a:pPr lvl="2"/>
            <a:r>
              <a:rPr lang="en-US" dirty="0" smtClean="0"/>
              <a:t>Achieve the synchronous behavior with asynchronous API</a:t>
            </a:r>
          </a:p>
          <a:p>
            <a:pPr lvl="2"/>
            <a:r>
              <a:rPr lang="en-US" dirty="0" smtClean="0"/>
              <a:t>How to invoke the server-side query processor, security concern</a:t>
            </a:r>
          </a:p>
          <a:p>
            <a:pPr lvl="1"/>
            <a:r>
              <a:rPr lang="en-US" dirty="0" smtClean="0"/>
              <a:t>How to execute the apply operator</a:t>
            </a:r>
          </a:p>
          <a:p>
            <a:pPr lvl="2"/>
            <a:r>
              <a:rPr lang="en-US" dirty="0" smtClean="0"/>
              <a:t>Send a batch of parameters to save bandwidth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fully translated client-side query processor</a:t>
            </a:r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UAS, in-memory data source</a:t>
            </a:r>
          </a:p>
          <a:p>
            <a:pPr lvl="1"/>
            <a:r>
              <a:rPr lang="en-US" dirty="0" smtClean="0"/>
              <a:t>Query compiler</a:t>
            </a:r>
          </a:p>
          <a:p>
            <a:pPr lvl="1"/>
            <a:r>
              <a:rPr lang="en-US" dirty="0" smtClean="0"/>
              <a:t>Query executor</a:t>
            </a:r>
          </a:p>
          <a:p>
            <a:pPr lvl="1"/>
            <a:r>
              <a:rPr lang="en-US" dirty="0" smtClean="0"/>
              <a:t>XML parser, Test environment</a:t>
            </a:r>
          </a:p>
          <a:p>
            <a:r>
              <a:rPr lang="en-US" dirty="0" smtClean="0"/>
              <a:t>Compilation Tutorial </a:t>
            </a:r>
            <a:r>
              <a:rPr lang="en-US" sz="2400" dirty="0" smtClean="0">
                <a:hlinkClick r:id="rId2"/>
              </a:rPr>
              <a:t>https://trac.forward.ucsd.edu/main/wiki/Development/GWT</a:t>
            </a:r>
            <a:endParaRPr lang="en-US" sz="2400" dirty="0" smtClean="0"/>
          </a:p>
          <a:p>
            <a:r>
              <a:rPr lang="en-US" sz="2400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compiled JS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0.63 MB</a:t>
            </a:r>
          </a:p>
          <a:p>
            <a:pPr lvl="1"/>
            <a:r>
              <a:rPr lang="en-US" dirty="0" smtClean="0"/>
              <a:t>Break-down </a:t>
            </a:r>
          </a:p>
          <a:p>
            <a:r>
              <a:rPr lang="en-US" dirty="0" smtClean="0"/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data storage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>
              <a:buNone/>
            </a:pPr>
            <a:r>
              <a:rPr lang="en-US" i="1" dirty="0" smtClean="0"/>
              <a:t>   	Persistent</a:t>
            </a:r>
            <a:r>
              <a:rPr lang="en-US" dirty="0" smtClean="0"/>
              <a:t> local storage to store </a:t>
            </a:r>
            <a:r>
              <a:rPr lang="en-US" i="1" dirty="0" smtClean="0"/>
              <a:t>large</a:t>
            </a:r>
            <a:r>
              <a:rPr lang="en-US" dirty="0" smtClean="0"/>
              <a:t> amounts of </a:t>
            </a:r>
            <a:r>
              <a:rPr lang="en-US" i="1" dirty="0" smtClean="0"/>
              <a:t>relational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HTML5’s Local storage</a:t>
            </a:r>
          </a:p>
          <a:p>
            <a:pPr lvl="1"/>
            <a:r>
              <a:rPr lang="en-US" dirty="0" smtClean="0"/>
              <a:t>Widely implemented by browsers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simple</a:t>
            </a:r>
            <a:r>
              <a:rPr lang="en-US" dirty="0" smtClean="0"/>
              <a:t> JS API to store key-value pairs of </a:t>
            </a:r>
            <a:r>
              <a:rPr lang="en-US" b="1" dirty="0" smtClean="0"/>
              <a:t>string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Useful for storing </a:t>
            </a:r>
            <a:r>
              <a:rPr lang="en-US" i="1" dirty="0" smtClean="0"/>
              <a:t>smaller</a:t>
            </a:r>
            <a:r>
              <a:rPr lang="en-US" dirty="0" smtClean="0"/>
              <a:t> amounts of data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it on top of </a:t>
            </a:r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 smtClean="0"/>
          </a:p>
          <a:p>
            <a:pPr lvl="1"/>
            <a:r>
              <a:rPr lang="en-US" dirty="0" smtClean="0"/>
              <a:t>Supported by </a:t>
            </a:r>
            <a:r>
              <a:rPr lang="en-US" dirty="0" err="1" smtClean="0"/>
              <a:t>FireFox</a:t>
            </a:r>
            <a:r>
              <a:rPr lang="en-US" dirty="0" smtClean="0"/>
              <a:t>, Chrome, IE10</a:t>
            </a:r>
          </a:p>
          <a:p>
            <a:pPr lvl="1"/>
            <a:r>
              <a:rPr lang="en-US" dirty="0" smtClean="0"/>
              <a:t>Provides primitive </a:t>
            </a:r>
            <a:r>
              <a:rPr lang="en-US" dirty="0" err="1" smtClean="0"/>
              <a:t>Btree</a:t>
            </a:r>
            <a:r>
              <a:rPr lang="en-US" dirty="0" smtClean="0"/>
              <a:t> APIs</a:t>
            </a:r>
          </a:p>
          <a:p>
            <a:pPr lvl="1"/>
            <a:r>
              <a:rPr lang="en-US" dirty="0" smtClean="0"/>
              <a:t>Key-Value-pairs store of </a:t>
            </a:r>
            <a:r>
              <a:rPr lang="en-US" i="1" dirty="0" smtClean="0"/>
              <a:t>JS object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 SQL++ API on </a:t>
            </a:r>
            <a:r>
              <a:rPr lang="en-US" dirty="0" err="1" smtClean="0"/>
              <a:t>IndexedDB</a:t>
            </a:r>
            <a:endParaRPr lang="en-US" dirty="0" smtClean="0"/>
          </a:p>
          <a:p>
            <a:pPr lvl="1"/>
            <a:r>
              <a:rPr lang="en-US" dirty="0" smtClean="0"/>
              <a:t>Scan, </a:t>
            </a:r>
            <a:r>
              <a:rPr lang="en-US" dirty="0" err="1" smtClean="0"/>
              <a:t>IndexScan</a:t>
            </a:r>
            <a:endParaRPr lang="en-US" dirty="0" smtClean="0"/>
          </a:p>
          <a:p>
            <a:pPr lvl="1"/>
            <a:r>
              <a:rPr lang="en-US" dirty="0" smtClean="0"/>
              <a:t>DML operators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err="1" smtClean="0"/>
              <a:t>IndexedDB</a:t>
            </a:r>
            <a:r>
              <a:rPr lang="en-US" dirty="0" smtClean="0"/>
              <a:t> </a:t>
            </a:r>
            <a:r>
              <a:rPr lang="en-US" dirty="0" smtClean="0"/>
              <a:t>on top of local storage?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-Databases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origin has a set of databases.</a:t>
            </a:r>
          </a:p>
          <a:p>
            <a:r>
              <a:rPr lang="en-US" dirty="0" smtClean="0"/>
              <a:t>A database comprises one or more object stores.</a:t>
            </a:r>
          </a:p>
          <a:p>
            <a:r>
              <a:rPr lang="en-US" dirty="0" smtClean="0"/>
              <a:t>Every database has a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-Object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store has a list of records which hold data stored.  The object store can only be changed using a VERSION_CHANGE transaction.</a:t>
            </a:r>
          </a:p>
          <a:p>
            <a:r>
              <a:rPr lang="en-US" dirty="0" smtClean="0"/>
              <a:t>Each record consists of a key and a value. The list is sorted according to key in ascending order.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-Transaction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are opened in one of three </a:t>
            </a:r>
            <a:r>
              <a:rPr lang="en-US" b="1" i="1" dirty="0"/>
              <a:t>modes</a:t>
            </a:r>
            <a:r>
              <a:rPr lang="en-US" dirty="0"/>
              <a:t>. </a:t>
            </a:r>
            <a:endParaRPr lang="en-US" dirty="0" smtClean="0"/>
          </a:p>
          <a:p>
            <a:pPr lvl="1"/>
            <a:r>
              <a:rPr lang="en-US" dirty="0" smtClean="0"/>
              <a:t>READ_ONLY</a:t>
            </a:r>
          </a:p>
          <a:p>
            <a:pPr lvl="1"/>
            <a:r>
              <a:rPr lang="en-US" dirty="0" smtClean="0"/>
              <a:t>READ_WRITE</a:t>
            </a:r>
          </a:p>
          <a:p>
            <a:pPr lvl="1"/>
            <a:r>
              <a:rPr lang="en-US" dirty="0" smtClean="0"/>
              <a:t>VERSION_CHANGE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6714</TotalTime>
  <Words>1054</Words>
  <Application>Microsoft Office PowerPoint</Application>
  <PresentationFormat>全屏显示(4:3)</PresentationFormat>
  <Paragraphs>189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Origin</vt:lpstr>
      <vt:lpstr>Discussions on Client-side  Query Processor  </vt:lpstr>
      <vt:lpstr>Roadmap</vt:lpstr>
      <vt:lpstr>Where are we</vt:lpstr>
      <vt:lpstr>The compiled JS</vt:lpstr>
      <vt:lpstr>Client-side data storage</vt:lpstr>
      <vt:lpstr>Build it on top of IndexedDB</vt:lpstr>
      <vt:lpstr>IndexedDB-Databases </vt:lpstr>
      <vt:lpstr>IndexedDB-Object store</vt:lpstr>
      <vt:lpstr>IndexedDB-Transaction</vt:lpstr>
      <vt:lpstr>IndexedDB-Keys</vt:lpstr>
      <vt:lpstr>IndexedDB-Keys- Example 1</vt:lpstr>
      <vt:lpstr>IndexedDB-Keys- Example 2</vt:lpstr>
      <vt:lpstr>IndexedDB-Index</vt:lpstr>
      <vt:lpstr>IndexedDB-Key Range</vt:lpstr>
      <vt:lpstr>IndexedDB-Cursor</vt:lpstr>
      <vt:lpstr>Build operators on IndexedDB</vt:lpstr>
      <vt:lpstr>Intertwine JavaScript and Java objects</vt:lpstr>
      <vt:lpstr>Intertwine JavaScript and Java objects</vt:lpstr>
      <vt:lpstr>Get the work done distributely!</vt:lpstr>
      <vt:lpstr>Get the work done distributely!</vt:lpstr>
      <vt:lpstr>Get the work done distributely!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Synth: Synthetic Data Generation</dc:title>
  <dc:creator>Arvind Arasu</dc:creator>
  <cp:lastModifiedBy>Yupeng</cp:lastModifiedBy>
  <cp:revision>707</cp:revision>
  <cp:lastPrinted>2011-06-08T21:48:25Z</cp:lastPrinted>
  <dcterms:created xsi:type="dcterms:W3CDTF">2010-12-07T23:07:58Z</dcterms:created>
  <dcterms:modified xsi:type="dcterms:W3CDTF">2011-10-13T01:41:07Z</dcterms:modified>
</cp:coreProperties>
</file>