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8" r:id="rId4"/>
    <p:sldId id="267" r:id="rId5"/>
    <p:sldId id="270" r:id="rId6"/>
    <p:sldId id="271" r:id="rId7"/>
    <p:sldId id="272" r:id="rId8"/>
    <p:sldId id="258" r:id="rId9"/>
    <p:sldId id="257" r:id="rId10"/>
    <p:sldId id="260" r:id="rId11"/>
    <p:sldId id="261" r:id="rId12"/>
    <p:sldId id="262" r:id="rId13"/>
    <p:sldId id="263" r:id="rId14"/>
    <p:sldId id="265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BioHeatMap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Large scale Application</a:t>
            </a:r>
            <a:br>
              <a:rPr lang="en-US" dirty="0" smtClean="0"/>
            </a:br>
            <a:r>
              <a:rPr lang="en-US" dirty="0" smtClean="0"/>
              <a:t>Built in FORWARD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Experience and Lessons </a:t>
            </a:r>
            <a:r>
              <a:rPr lang="en-US" dirty="0" smtClean="0"/>
              <a:t>Learnt at App2You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Code duplication due to lack of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 The dynamic query service is invoked at 18 call sites.</a:t>
            </a:r>
          </a:p>
          <a:p>
            <a:pPr lvl="1"/>
            <a:r>
              <a:rPr lang="en-US" dirty="0" smtClean="0"/>
              <a:t>Each call site requires some additional post-processing DML statements, such as copying results to page data object, adding query pattern to history, setting title etc.</a:t>
            </a:r>
          </a:p>
          <a:p>
            <a:pPr lvl="1"/>
            <a:r>
              <a:rPr lang="en-US" dirty="0" smtClean="0"/>
              <a:t>Currently, all such DML statements are </a:t>
            </a:r>
            <a:r>
              <a:rPr lang="en-US" b="1" dirty="0" smtClean="0"/>
              <a:t>duplicated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2. Code duplication due to program’s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7100"/>
            <a:ext cx="3708400" cy="4343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if (condition) then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insert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update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update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update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delete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update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update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update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end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8300" y="1821934"/>
            <a:ext cx="91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37300" y="1827768"/>
            <a:ext cx="109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Proposed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30800" y="2197100"/>
            <a:ext cx="3708400" cy="30225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if (condition) then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	insert ...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	delete ...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end if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update ...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update ...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update ...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244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 Verbose syntax for programs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8300" y="945674"/>
            <a:ext cx="91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6700" y="1303338"/>
            <a:ext cx="4343400" cy="5529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&lt;program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="/close-</a:t>
            </a:r>
            <a:r>
              <a:rPr lang="fr-FR" sz="1100" dirty="0" err="1" smtClean="0">
                <a:latin typeface="Courier New"/>
                <a:cs typeface="Courier New"/>
              </a:rPr>
              <a:t>dialog</a:t>
            </a:r>
            <a:r>
              <a:rPr lang="fr-FR" sz="1100" dirty="0" smtClean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&lt;</a:t>
            </a:r>
            <a:r>
              <a:rPr lang="fr-FR" sz="1100" dirty="0" err="1" smtClean="0">
                <a:latin typeface="Courier New"/>
                <a:cs typeface="Courier New"/>
              </a:rPr>
              <a:t>dml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&lt;input </a:t>
            </a:r>
            <a:r>
              <a:rPr lang="fr-FR" sz="1100" dirty="0" err="1" smtClean="0">
                <a:latin typeface="Courier New"/>
                <a:cs typeface="Courier New"/>
              </a:rPr>
              <a:t>query</a:t>
            </a:r>
            <a:r>
              <a:rPr lang="fr-FR" sz="1100" dirty="0" smtClean="0">
                <a:latin typeface="Courier New"/>
                <a:cs typeface="Courier New"/>
              </a:rPr>
              <a:t>="{ update ... }" /&gt;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&lt;</a:t>
            </a:r>
            <a:r>
              <a:rPr lang="fr-FR" sz="1100" dirty="0" err="1" smtClean="0">
                <a:latin typeface="Courier New"/>
                <a:cs typeface="Courier New"/>
              </a:rPr>
              <a:t>outcome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="</a:t>
            </a:r>
            <a:r>
              <a:rPr lang="fr-FR" sz="1100" dirty="0" err="1" smtClean="0">
                <a:latin typeface="Courier New"/>
                <a:cs typeface="Courier New"/>
              </a:rPr>
              <a:t>success</a:t>
            </a:r>
            <a:r>
              <a:rPr lang="fr-FR" sz="1100" dirty="0" smtClean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&lt;</a:t>
            </a:r>
            <a:r>
              <a:rPr lang="fr-FR" sz="1100" dirty="0" err="1" smtClean="0">
                <a:latin typeface="Courier New"/>
                <a:cs typeface="Courier New"/>
              </a:rPr>
              <a:t>decision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&lt;input </a:t>
            </a:r>
            <a:r>
              <a:rPr lang="fr-FR" sz="1100" dirty="0" err="1" smtClean="0">
                <a:latin typeface="Courier New"/>
                <a:cs typeface="Courier New"/>
              </a:rPr>
              <a:t>query</a:t>
            </a:r>
            <a:r>
              <a:rPr lang="fr-FR" sz="1100" dirty="0" smtClean="0">
                <a:latin typeface="Courier New"/>
                <a:cs typeface="Courier New"/>
              </a:rPr>
              <a:t>="{ </a:t>
            </a:r>
            <a:r>
              <a:rPr lang="fr-FR" sz="1100" dirty="0" err="1" smtClean="0">
                <a:latin typeface="Courier New"/>
                <a:cs typeface="Courier New"/>
              </a:rPr>
              <a:t>boolean</a:t>
            </a:r>
            <a:r>
              <a:rPr lang="fr-FR" sz="1100" dirty="0" smtClean="0">
                <a:latin typeface="Courier New"/>
                <a:cs typeface="Courier New"/>
              </a:rPr>
              <a:t> ... }" /&gt;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&lt;</a:t>
            </a:r>
            <a:r>
              <a:rPr lang="fr-FR" sz="1100" dirty="0" err="1" smtClean="0">
                <a:latin typeface="Courier New"/>
                <a:cs typeface="Courier New"/>
              </a:rPr>
              <a:t>outcome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="</a:t>
            </a:r>
            <a:r>
              <a:rPr lang="fr-FR" sz="1100" dirty="0" err="1" smtClean="0">
                <a:latin typeface="Courier New"/>
                <a:cs typeface="Courier New"/>
              </a:rPr>
              <a:t>yes</a:t>
            </a:r>
            <a:r>
              <a:rPr lang="fr-FR" sz="1100" dirty="0" smtClean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&lt;</a:t>
            </a:r>
            <a:r>
              <a:rPr lang="fr-FR" sz="1100" dirty="0" err="1" smtClean="0">
                <a:latin typeface="Courier New"/>
                <a:cs typeface="Courier New"/>
              </a:rPr>
              <a:t>dml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&lt;input&gt;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 </a:t>
            </a:r>
            <a:r>
              <a:rPr lang="fr-FR" sz="1100" dirty="0" err="1" smtClean="0">
                <a:latin typeface="Courier New"/>
                <a:cs typeface="Courier New"/>
              </a:rPr>
              <a:t>delete</a:t>
            </a:r>
            <a:r>
              <a:rPr lang="fr-FR" sz="1100" dirty="0" smtClean="0">
                <a:latin typeface="Courier New"/>
                <a:cs typeface="Courier New"/>
              </a:rPr>
              <a:t> ...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&lt;/input&gt;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&lt;</a:t>
            </a:r>
            <a:r>
              <a:rPr lang="fr-FR" sz="1100" dirty="0" err="1" smtClean="0">
                <a:latin typeface="Courier New"/>
                <a:cs typeface="Courier New"/>
              </a:rPr>
              <a:t>outcome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="</a:t>
            </a:r>
            <a:r>
              <a:rPr lang="fr-FR" sz="1100" dirty="0" err="1" smtClean="0">
                <a:latin typeface="Courier New"/>
                <a:cs typeface="Courier New"/>
              </a:rPr>
              <a:t>success</a:t>
            </a:r>
            <a:r>
              <a:rPr lang="fr-FR" sz="1100" dirty="0" smtClean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 &lt;page&gt;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  &lt;input </a:t>
            </a:r>
            <a:r>
              <a:rPr lang="fr-FR" sz="1100" dirty="0" err="1" smtClean="0">
                <a:latin typeface="Courier New"/>
                <a:cs typeface="Courier New"/>
              </a:rPr>
              <a:t>query</a:t>
            </a:r>
            <a:r>
              <a:rPr lang="fr-FR" sz="1100" dirty="0" smtClean="0">
                <a:latin typeface="Courier New"/>
                <a:cs typeface="Courier New"/>
              </a:rPr>
              <a:t>="{'/main'}" /&gt;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 &lt;/page&gt;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&lt;/</a:t>
            </a:r>
            <a:r>
              <a:rPr lang="fr-FR" sz="1100" dirty="0" err="1" smtClean="0">
                <a:latin typeface="Courier New"/>
                <a:cs typeface="Courier New"/>
              </a:rPr>
              <a:t>outcome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&lt;/</a:t>
            </a:r>
            <a:r>
              <a:rPr lang="fr-FR" sz="1100" dirty="0" err="1" smtClean="0">
                <a:latin typeface="Courier New"/>
                <a:cs typeface="Courier New"/>
              </a:rPr>
              <a:t>dml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&lt;/</a:t>
            </a:r>
            <a:r>
              <a:rPr lang="fr-FR" sz="1100" dirty="0" err="1" smtClean="0">
                <a:latin typeface="Courier New"/>
                <a:cs typeface="Courier New"/>
              </a:rPr>
              <a:t>outcome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&lt;default&gt;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&lt;page&gt;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 &lt;input </a:t>
            </a:r>
            <a:r>
              <a:rPr lang="fr-FR" sz="1100" dirty="0" err="1" smtClean="0">
                <a:latin typeface="Courier New"/>
                <a:cs typeface="Courier New"/>
              </a:rPr>
              <a:t>query</a:t>
            </a:r>
            <a:r>
              <a:rPr lang="fr-FR" sz="1100" dirty="0" smtClean="0">
                <a:latin typeface="Courier New"/>
                <a:cs typeface="Courier New"/>
              </a:rPr>
              <a:t>="{'/main'}" /&gt;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 &lt;/page&gt;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 &lt;/default&gt;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 &lt;/</a:t>
            </a:r>
            <a:r>
              <a:rPr lang="fr-FR" sz="1100" dirty="0" err="1" smtClean="0">
                <a:latin typeface="Courier New"/>
                <a:cs typeface="Courier New"/>
              </a:rPr>
              <a:t>decision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 &lt;/</a:t>
            </a:r>
            <a:r>
              <a:rPr lang="fr-FR" sz="1100" dirty="0" err="1" smtClean="0">
                <a:latin typeface="Courier New"/>
                <a:cs typeface="Courier New"/>
              </a:rPr>
              <a:t>outcome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 &lt;/</a:t>
            </a:r>
            <a:r>
              <a:rPr lang="fr-FR" sz="1100" dirty="0" err="1" smtClean="0">
                <a:latin typeface="Courier New"/>
                <a:cs typeface="Courier New"/>
              </a:rPr>
              <a:t>dml</a:t>
            </a:r>
            <a:r>
              <a:rPr lang="fr-FR" sz="11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&lt;/program&gt;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7300" y="945674"/>
            <a:ext cx="109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Proposed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00600" y="1315007"/>
            <a:ext cx="4038600" cy="2380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program "/close-dialog"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begin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update ... 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if ( </a:t>
            </a:r>
            <a:r>
              <a:rPr lang="en-US" sz="1600" dirty="0" err="1" smtClean="0">
                <a:latin typeface="Courier New"/>
                <a:cs typeface="Courier New"/>
              </a:rPr>
              <a:t>boolean</a:t>
            </a:r>
            <a:r>
              <a:rPr lang="en-US" sz="1600" dirty="0" smtClean="0">
                <a:latin typeface="Courier New"/>
                <a:cs typeface="Courier New"/>
              </a:rPr>
              <a:t> ... ) then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delete ... 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end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page ('/main') 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end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4953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27 lines </a:t>
            </a:r>
            <a:r>
              <a:rPr lang="en-US" b="1" dirty="0" err="1" smtClean="0"/>
              <a:t>vs</a:t>
            </a:r>
            <a:r>
              <a:rPr lang="en-US" b="1" dirty="0" smtClean="0"/>
              <a:t> 8 lines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244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4</a:t>
            </a:r>
            <a:r>
              <a:rPr lang="en-US" dirty="0" smtClean="0"/>
              <a:t>. Mundane programs to copy from core data object to UAS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285"/>
            <a:ext cx="8229600" cy="40228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Classical MVC architecture for pages</a:t>
            </a:r>
          </a:p>
          <a:p>
            <a:r>
              <a:rPr lang="en-US" dirty="0" smtClean="0"/>
              <a:t>Model objects (e.g. query pattern) stored in UAS (can be page-scoped, session, database etc.)</a:t>
            </a:r>
          </a:p>
          <a:p>
            <a:r>
              <a:rPr lang="en-US" dirty="0" smtClean="0"/>
              <a:t>Page is a View over model objects in UAS</a:t>
            </a:r>
          </a:p>
          <a:p>
            <a:r>
              <a:rPr lang="en-US" dirty="0" smtClean="0"/>
              <a:t>Programs (Controller) update model objects when user interaction occurs</a:t>
            </a:r>
          </a:p>
          <a:p>
            <a:r>
              <a:rPr lang="en-US" dirty="0" smtClean="0"/>
              <a:t>25 (out of 102) programs are trivial: one DML statement to update model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4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5</a:t>
            </a:r>
            <a:r>
              <a:rPr lang="en-US" dirty="0" smtClean="0"/>
              <a:t>. Manual buffering of search results (lack of </a:t>
            </a:r>
            <a:r>
              <a:rPr lang="en-US" dirty="0" err="1" smtClean="0"/>
              <a:t>inc.</a:t>
            </a:r>
            <a:r>
              <a:rPr lang="en-US" dirty="0" smtClean="0"/>
              <a:t> view maintenance)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dynamic query for each report item takes 500ms to run.</a:t>
            </a:r>
          </a:p>
          <a:p>
            <a:r>
              <a:rPr lang="en-US" dirty="0" smtClean="0"/>
              <a:t>A page usually contains 6 report items.</a:t>
            </a:r>
          </a:p>
          <a:p>
            <a:r>
              <a:rPr lang="en-US" dirty="0" smtClean="0"/>
              <a:t>Pagination on one report item should take 500ms instead of 3000ms.</a:t>
            </a:r>
          </a:p>
          <a:p>
            <a:r>
              <a:rPr lang="en-US" dirty="0" smtClean="0"/>
              <a:t>Current: manual incremental computation. Programs manually buffer report items in data objects, so that report items that do not change are not re-computed.</a:t>
            </a:r>
          </a:p>
          <a:p>
            <a:r>
              <a:rPr lang="en-US" dirty="0" smtClean="0"/>
              <a:t>Proposed: incremental view maintenance.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6. Lack of support for dynamic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FORWARD requires all queries to be provided at compile time.</a:t>
            </a:r>
          </a:p>
          <a:p>
            <a:r>
              <a:rPr lang="en-US" dirty="0" smtClean="0"/>
              <a:t>Current: A dynamic query service uses the query pattern as input, generates a SQL query, and outputs the results.</a:t>
            </a:r>
          </a:p>
          <a:p>
            <a:r>
              <a:rPr lang="en-US" dirty="0" smtClean="0"/>
              <a:t>Recurring theme in even simpler FORWARD applications for sorting and filtering.</a:t>
            </a:r>
          </a:p>
          <a:p>
            <a:r>
              <a:rPr lang="en-US" dirty="0" smtClean="0"/>
              <a:t>Proposed (preliminary ideas): a user-defined function in query language, which inputs query patterns and outputs query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4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dirty="0" smtClean="0"/>
              <a:t>. Lack of declarative access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906"/>
            <a:ext cx="8229600" cy="34397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page / program may need authentication and authorization.</a:t>
            </a:r>
          </a:p>
          <a:p>
            <a:r>
              <a:rPr lang="en-US" sz="2400" dirty="0" smtClean="0"/>
              <a:t>Current (secure): Each of the 102 programs checks if user is authenticated, and if authenticated user is authorized to invoke.</a:t>
            </a:r>
          </a:p>
          <a:p>
            <a:r>
              <a:rPr lang="en-US" sz="2400" dirty="0" smtClean="0"/>
              <a:t>Current (hack): Each of the 4 pages has a switch statement that checks the same. </a:t>
            </a:r>
            <a:r>
              <a:rPr lang="en-US" sz="2400" dirty="0" smtClean="0"/>
              <a:t>Can be easily circumvented by anyone with a JavaScript debugger.</a:t>
            </a:r>
          </a:p>
          <a:p>
            <a:r>
              <a:rPr lang="en-US" sz="2400" dirty="0" smtClean="0"/>
              <a:t>Proposed: Declarative access control similar to </a:t>
            </a:r>
            <a:r>
              <a:rPr lang="en-US" sz="2400" dirty="0" err="1" smtClean="0"/>
              <a:t>web.xml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3961" y="4505112"/>
            <a:ext cx="5884969" cy="2097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&lt;security-constraint&gt;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&lt;</a:t>
            </a:r>
            <a:r>
              <a:rPr lang="en-US" sz="1400" dirty="0">
                <a:latin typeface="Courier New"/>
                <a:cs typeface="Courier New"/>
              </a:rPr>
              <a:t>web-resource-collection&gt;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	&lt;</a:t>
            </a:r>
            <a:r>
              <a:rPr lang="en-US" sz="1400" dirty="0" err="1">
                <a:latin typeface="Courier New"/>
                <a:cs typeface="Courier New"/>
              </a:rPr>
              <a:t>url</a:t>
            </a:r>
            <a:r>
              <a:rPr lang="en-US" sz="1400" dirty="0">
                <a:latin typeface="Courier New"/>
                <a:cs typeface="Courier New"/>
              </a:rPr>
              <a:t>-pattern&gt;</a:t>
            </a:r>
            <a:r>
              <a:rPr lang="en-US" sz="1400" b="1" dirty="0" smtClean="0">
                <a:latin typeface="Courier New"/>
                <a:cs typeface="Courier New"/>
              </a:rPr>
              <a:t>/admin/*</a:t>
            </a:r>
            <a:r>
              <a:rPr lang="en-US" sz="1400" dirty="0">
                <a:latin typeface="Courier New"/>
                <a:cs typeface="Courier New"/>
              </a:rPr>
              <a:t>&lt;/</a:t>
            </a:r>
            <a:r>
              <a:rPr lang="en-US" sz="1400" dirty="0" err="1">
                <a:latin typeface="Courier New"/>
                <a:cs typeface="Courier New"/>
              </a:rPr>
              <a:t>url</a:t>
            </a:r>
            <a:r>
              <a:rPr lang="en-US" sz="1400" dirty="0">
                <a:latin typeface="Courier New"/>
                <a:cs typeface="Courier New"/>
              </a:rPr>
              <a:t>-pattern&gt;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&lt;</a:t>
            </a:r>
            <a:r>
              <a:rPr lang="en-US" sz="1400" dirty="0">
                <a:latin typeface="Courier New"/>
                <a:cs typeface="Courier New"/>
              </a:rPr>
              <a:t>/web-resource-collection&gt;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&lt;</a:t>
            </a:r>
            <a:r>
              <a:rPr lang="en-US" sz="1400" dirty="0" err="1">
                <a:latin typeface="Courier New"/>
                <a:cs typeface="Courier New"/>
              </a:rPr>
              <a:t>auth</a:t>
            </a:r>
            <a:r>
              <a:rPr lang="en-US" sz="1400" dirty="0">
                <a:latin typeface="Courier New"/>
                <a:cs typeface="Courier New"/>
              </a:rPr>
              <a:t>-constraint&gt;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	&lt;</a:t>
            </a:r>
            <a:r>
              <a:rPr lang="en-US" sz="1400" dirty="0">
                <a:latin typeface="Courier New"/>
                <a:cs typeface="Courier New"/>
              </a:rPr>
              <a:t>role-name&gt;</a:t>
            </a:r>
            <a:r>
              <a:rPr lang="en-US" sz="1400" b="1" dirty="0">
                <a:latin typeface="Courier New"/>
                <a:cs typeface="Courier New"/>
              </a:rPr>
              <a:t>manager</a:t>
            </a:r>
            <a:r>
              <a:rPr lang="en-US" sz="1400" dirty="0">
                <a:latin typeface="Courier New"/>
                <a:cs typeface="Courier New"/>
              </a:rPr>
              <a:t>&lt;/role-name&gt;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&lt;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auth</a:t>
            </a:r>
            <a:r>
              <a:rPr lang="en-US" sz="1400" dirty="0">
                <a:latin typeface="Courier New"/>
                <a:cs typeface="Courier New"/>
              </a:rPr>
              <a:t>-constraint&gt;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&lt;/security-constraint&gt; 	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244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PubMed contains 20 million articles. Its growth is accelerating at &gt; 1 million articles per year.</a:t>
            </a:r>
          </a:p>
          <a:p>
            <a:r>
              <a:rPr lang="en-US" dirty="0" smtClean="0"/>
              <a:t>Biomedical researchers doing literature search want high-level analysis and visualizations, such as:</a:t>
            </a:r>
          </a:p>
          <a:p>
            <a:pPr lvl="1"/>
            <a:r>
              <a:rPr lang="en-US" dirty="0" smtClean="0"/>
              <a:t>Top researchers for a substance / disease</a:t>
            </a:r>
          </a:p>
          <a:p>
            <a:pPr lvl="1"/>
            <a:r>
              <a:rPr lang="en-US" dirty="0" smtClean="0"/>
              <a:t>Has a substance fallen out of favor?</a:t>
            </a:r>
          </a:p>
          <a:p>
            <a:pPr lvl="1"/>
            <a:r>
              <a:rPr lang="en-US" dirty="0" smtClean="0"/>
              <a:t>Has a substance been re-purposed to cure other diseases?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 descr="Screen shot 2011-10-26 at 2.2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80" y="1602094"/>
            <a:ext cx="6826065" cy="4938429"/>
          </a:xfrm>
          <a:prstGeom prst="rect">
            <a:avLst/>
          </a:prstGeom>
        </p:spPr>
      </p:pic>
      <p:pic>
        <p:nvPicPr>
          <p:cNvPr id="5" name="Picture 4" descr="Screen shot 2011-10-26 at 2.2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3" y="1949335"/>
            <a:ext cx="2619305" cy="8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922747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659634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396521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185860" y="4659774"/>
            <a:ext cx="1347727" cy="126494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Datamart</a:t>
            </a:r>
            <a:endParaRPr lang="en-US" dirty="0" smtClean="0"/>
          </a:p>
          <a:p>
            <a:pPr algn="ctr"/>
            <a:r>
              <a:rPr lang="en-US" dirty="0" smtClean="0"/>
              <a:t>(500 GB)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51728" y="3264199"/>
            <a:ext cx="1359262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Extract, Transform,  Load (ETL)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7" idx="1"/>
          </p:cNvCxnSpPr>
          <p:nvPr/>
        </p:nvCxnSpPr>
        <p:spPr>
          <a:xfrm rot="5400000">
            <a:off x="2554955" y="3483369"/>
            <a:ext cx="481175" cy="18716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1185860" y="1627483"/>
            <a:ext cx="1347727" cy="126494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PubMed</a:t>
            </a:r>
            <a:endParaRPr lang="en-US" dirty="0"/>
          </a:p>
        </p:txBody>
      </p:sp>
      <p:cxnSp>
        <p:nvCxnSpPr>
          <p:cNvPr id="25" name="Straight Arrow Connector 9"/>
          <p:cNvCxnSpPr>
            <a:stCxn id="21" idx="3"/>
            <a:endCxn id="8" idx="0"/>
          </p:cNvCxnSpPr>
          <p:nvPr/>
        </p:nvCxnSpPr>
        <p:spPr>
          <a:xfrm rot="16200000" flipH="1">
            <a:off x="2609657" y="2142497"/>
            <a:ext cx="371768" cy="18716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7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88569" y="2394719"/>
            <a:ext cx="1359262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1" idx="1"/>
          </p:cNvCxnSpPr>
          <p:nvPr/>
        </p:nvCxnSpPr>
        <p:spPr>
          <a:xfrm flipV="1">
            <a:off x="3596611" y="3309120"/>
            <a:ext cx="1483251" cy="135065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2" idx="1"/>
            <a:endCxn id="12" idx="2"/>
          </p:cNvCxnSpPr>
          <p:nvPr/>
        </p:nvCxnSpPr>
        <p:spPr>
          <a:xfrm flipH="1" flipV="1">
            <a:off x="5268200" y="3309119"/>
            <a:ext cx="65298" cy="13506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1"/>
          </p:cNvCxnSpPr>
          <p:nvPr/>
        </p:nvCxnSpPr>
        <p:spPr>
          <a:xfrm flipH="1" flipV="1">
            <a:off x="5407275" y="3309120"/>
            <a:ext cx="1663110" cy="135065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2922747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2" name="Can 31"/>
          <p:cNvSpPr/>
          <p:nvPr/>
        </p:nvSpPr>
        <p:spPr>
          <a:xfrm>
            <a:off x="4659634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6396521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1185860" y="4659774"/>
            <a:ext cx="1347727" cy="126494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Datamart</a:t>
            </a:r>
            <a:endParaRPr lang="en-US" dirty="0" smtClean="0"/>
          </a:p>
          <a:p>
            <a:pPr algn="ctr"/>
            <a:r>
              <a:rPr lang="en-US" dirty="0" smtClean="0"/>
              <a:t>(500 GB)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n 23"/>
          <p:cNvSpPr/>
          <p:nvPr/>
        </p:nvSpPr>
        <p:spPr>
          <a:xfrm>
            <a:off x="6396521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75442" y="2342430"/>
            <a:ext cx="1831919" cy="9168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Filter</a:t>
            </a:r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Config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92822" y="5018791"/>
            <a:ext cx="961657" cy="603954"/>
            <a:chOff x="7413049" y="1995392"/>
            <a:chExt cx="961657" cy="603954"/>
          </a:xfrm>
        </p:grpSpPr>
        <p:sp>
          <p:nvSpPr>
            <p:cNvPr id="15" name="Isosceles Triangle 14"/>
            <p:cNvSpPr/>
            <p:nvPr/>
          </p:nvSpPr>
          <p:spPr>
            <a:xfrm>
              <a:off x="7413049" y="1995392"/>
              <a:ext cx="476237" cy="603954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51168" y="1995392"/>
              <a:ext cx="723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Query</a:t>
              </a:r>
            </a:p>
            <a:p>
              <a:pPr algn="ctr"/>
              <a:r>
                <a:rPr lang="en-US" sz="1400" dirty="0" smtClean="0"/>
                <a:t>Pattern</a:t>
              </a:r>
            </a:p>
          </p:txBody>
        </p:sp>
      </p:grpSp>
      <p:sp>
        <p:nvSpPr>
          <p:cNvPr id="22" name="Can 21"/>
          <p:cNvSpPr/>
          <p:nvPr/>
        </p:nvSpPr>
        <p:spPr>
          <a:xfrm>
            <a:off x="2922747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4659634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185860" y="4659774"/>
            <a:ext cx="1347727" cy="126494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Datamart</a:t>
            </a:r>
            <a:endParaRPr lang="en-US" dirty="0" smtClean="0"/>
          </a:p>
          <a:p>
            <a:pPr algn="ctr"/>
            <a:r>
              <a:rPr lang="en-US" dirty="0" smtClean="0"/>
              <a:t>(500 GB)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9" idx="2"/>
          </p:cNvCxnSpPr>
          <p:nvPr/>
        </p:nvCxnSpPr>
        <p:spPr>
          <a:xfrm>
            <a:off x="5091402" y="3259311"/>
            <a:ext cx="1639539" cy="22653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6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56731" y="1281446"/>
            <a:ext cx="2605805" cy="2804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Search Program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750412" y="1986452"/>
            <a:ext cx="1851766" cy="6870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Query Service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6396521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147648" y="5018791"/>
            <a:ext cx="961657" cy="603954"/>
            <a:chOff x="7413049" y="1995392"/>
            <a:chExt cx="961657" cy="603954"/>
          </a:xfrm>
        </p:grpSpPr>
        <p:sp>
          <p:nvSpPr>
            <p:cNvPr id="27" name="Isosceles Triangle 26"/>
            <p:cNvSpPr/>
            <p:nvPr/>
          </p:nvSpPr>
          <p:spPr>
            <a:xfrm>
              <a:off x="7413049" y="1995392"/>
              <a:ext cx="476237" cy="603954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38607" y="199539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Query</a:t>
              </a:r>
            </a:p>
            <a:p>
              <a:pPr algn="r"/>
              <a:r>
                <a:rPr lang="en-US" sz="1400" dirty="0" smtClean="0"/>
                <a:t>Pattern</a:t>
              </a:r>
            </a:p>
          </p:txBody>
        </p:sp>
      </p:grpSp>
      <p:sp>
        <p:nvSpPr>
          <p:cNvPr id="29" name="Can 28"/>
          <p:cNvSpPr/>
          <p:nvPr/>
        </p:nvSpPr>
        <p:spPr>
          <a:xfrm>
            <a:off x="2922747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0" name="Can 29"/>
          <p:cNvSpPr/>
          <p:nvPr/>
        </p:nvSpPr>
        <p:spPr>
          <a:xfrm>
            <a:off x="4659634" y="4659774"/>
            <a:ext cx="1347727" cy="126494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1185860" y="4659774"/>
            <a:ext cx="1347727" cy="126494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Datamart</a:t>
            </a:r>
            <a:endParaRPr lang="en-US" dirty="0" smtClean="0"/>
          </a:p>
          <a:p>
            <a:pPr algn="ctr"/>
            <a:r>
              <a:rPr lang="en-US" dirty="0" smtClean="0"/>
              <a:t>(500 GB)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8" idx="1"/>
            <a:endCxn id="16" idx="3"/>
          </p:cNvCxnSpPr>
          <p:nvPr/>
        </p:nvCxnSpPr>
        <p:spPr>
          <a:xfrm rot="10800000">
            <a:off x="5602178" y="2329973"/>
            <a:ext cx="1771028" cy="2950428"/>
          </a:xfrm>
          <a:prstGeom prst="bentConnector3">
            <a:avLst>
              <a:gd name="adj1" fmla="val -42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3"/>
          <p:cNvCxnSpPr>
            <a:stCxn id="31" idx="1"/>
            <a:endCxn id="16" idx="1"/>
          </p:cNvCxnSpPr>
          <p:nvPr/>
        </p:nvCxnSpPr>
        <p:spPr>
          <a:xfrm rot="5400000" flipH="1" flipV="1">
            <a:off x="1640168" y="2549530"/>
            <a:ext cx="2329801" cy="1890688"/>
          </a:xfrm>
          <a:prstGeom prst="bentConnector2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3"/>
          <p:cNvCxnSpPr>
            <a:stCxn id="16" idx="2"/>
            <a:endCxn id="41" idx="0"/>
          </p:cNvCxnSpPr>
          <p:nvPr/>
        </p:nvCxnSpPr>
        <p:spPr>
          <a:xfrm>
            <a:off x="4676295" y="2673493"/>
            <a:ext cx="1" cy="4020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750413" y="3075559"/>
            <a:ext cx="1851766" cy="6870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51" name="Isosceles Triangle 50"/>
          <p:cNvSpPr/>
          <p:nvPr/>
        </p:nvSpPr>
        <p:spPr>
          <a:xfrm>
            <a:off x="6593149" y="5024729"/>
            <a:ext cx="476237" cy="603954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96478" y="5019570"/>
            <a:ext cx="70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Query</a:t>
            </a:r>
          </a:p>
          <a:p>
            <a:r>
              <a:rPr lang="en-US" sz="1400" dirty="0" smtClean="0"/>
              <a:t>Results</a:t>
            </a:r>
          </a:p>
        </p:txBody>
      </p:sp>
      <p:cxnSp>
        <p:nvCxnSpPr>
          <p:cNvPr id="47" name="Straight Arrow Connector 13"/>
          <p:cNvCxnSpPr>
            <a:stCxn id="41" idx="3"/>
          </p:cNvCxnSpPr>
          <p:nvPr/>
        </p:nvCxnSpPr>
        <p:spPr>
          <a:xfrm>
            <a:off x="5602179" y="3419080"/>
            <a:ext cx="1301882" cy="2122931"/>
          </a:xfrm>
          <a:prstGeom prst="bentConnector2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90949"/>
              </p:ext>
            </p:extLst>
          </p:nvPr>
        </p:nvGraphicFramePr>
        <p:xfrm>
          <a:off x="1234722" y="1443558"/>
          <a:ext cx="6786728" cy="48071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32139"/>
                <a:gridCol w="1464336"/>
                <a:gridCol w="1490253"/>
              </a:tblGrid>
              <a:tr h="5831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Lines of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72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configurations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8523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752">
                <a:tc>
                  <a:txBody>
                    <a:bodyPr/>
                    <a:lstStyle/>
                    <a:p>
                      <a:r>
                        <a:rPr lang="en-US" dirty="0" smtClean="0"/>
                        <a:t>Page configurations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752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(ETL, Dynamic query templates)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0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 (Dynamic queries)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7508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752">
                <a:tc>
                  <a:txBody>
                    <a:bodyPr/>
                    <a:lstStyle/>
                    <a:p>
                      <a:r>
                        <a:rPr lang="en-US" dirty="0" smtClean="0"/>
                        <a:t>Shell</a:t>
                      </a:r>
                      <a:r>
                        <a:rPr lang="en-US" baseline="0" dirty="0" smtClean="0"/>
                        <a:t>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752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25786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58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duplication due to lack of procedures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duplication due to program’s tree structure (lack of if-then-else merge points)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Verbose syntax for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Mundane programs to copy from core data object to UAS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 buffering of search results (lack of incremental view maintenance)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support for dynamic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declarative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03557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861</Words>
  <Application>Microsoft Macintosh PowerPoint</Application>
  <PresentationFormat>On-screen Show (4:3)</PresentationFormat>
  <Paragraphs>175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BioHeatMap:  Large scale Application Built in FORWARD</vt:lpstr>
      <vt:lpstr>Background</vt:lpstr>
      <vt:lpstr>Demo</vt:lpstr>
      <vt:lpstr>Architecture</vt:lpstr>
      <vt:lpstr>Architecture</vt:lpstr>
      <vt:lpstr>Architecture</vt:lpstr>
      <vt:lpstr>Architecture</vt:lpstr>
      <vt:lpstr>Lines of Code Statistics</vt:lpstr>
      <vt:lpstr>FORWARD Difficulties</vt:lpstr>
      <vt:lpstr>1. Code duplication due to lack of procedures</vt:lpstr>
      <vt:lpstr>2. Code duplication due to program’s tree structure</vt:lpstr>
      <vt:lpstr>3. Verbose syntax for programs </vt:lpstr>
      <vt:lpstr>4. Mundane programs to copy from core data object to UAS</vt:lpstr>
      <vt:lpstr>5. Manual buffering of search results (lack of inc. view maintenance)</vt:lpstr>
      <vt:lpstr>6. Lack of support for dynamic queries</vt:lpstr>
      <vt:lpstr>7. Lack of declarative access control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28</cp:revision>
  <dcterms:created xsi:type="dcterms:W3CDTF">2011-10-26T17:05:44Z</dcterms:created>
  <dcterms:modified xsi:type="dcterms:W3CDTF">2011-10-26T22:14:13Z</dcterms:modified>
</cp:coreProperties>
</file>