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8" r:id="rId3"/>
    <p:sldId id="304" r:id="rId4"/>
    <p:sldId id="305" r:id="rId5"/>
    <p:sldId id="308" r:id="rId6"/>
    <p:sldId id="306" r:id="rId7"/>
    <p:sldId id="309" r:id="rId8"/>
    <p:sldId id="307" r:id="rId9"/>
    <p:sldId id="310" r:id="rId10"/>
    <p:sldId id="295" r:id="rId11"/>
  </p:sldIdLst>
  <p:sldSz cx="9144000" cy="6858000" type="screen4x3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B82"/>
    <a:srgbClr val="83CC97"/>
    <a:srgbClr val="87D99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2" autoAdjust="0"/>
  </p:normalViewPr>
  <p:slideViewPr>
    <p:cSldViewPr>
      <p:cViewPr>
        <p:scale>
          <a:sx n="125" d="100"/>
          <a:sy n="125" d="100"/>
        </p:scale>
        <p:origin x="-12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74" y="-102"/>
      </p:cViewPr>
      <p:guideLst>
        <p:guide orient="horz" pos="2976"/>
        <p:guide pos="22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24D6BDD7-EC60-49C4-8B85-10C39555657D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08F1968F-1DCC-43A6-B3B1-33BC22DD1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643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F921D6A4-9A45-4D54-8B16-8AC660C44333}" type="datetimeFigureOut">
              <a:rPr lang="en-US" smtClean="0"/>
              <a:pPr/>
              <a:t>11/16/2011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5" tIns="47457" rIns="94915" bIns="474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6280" y="4488180"/>
            <a:ext cx="5730240" cy="4251960"/>
          </a:xfrm>
          <a:prstGeom prst="rect">
            <a:avLst/>
          </a:prstGeom>
        </p:spPr>
        <p:txBody>
          <a:bodyPr vert="horz" lIns="94915" tIns="47457" rIns="94915" bIns="474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C78B2787-07C2-49B8-B64B-78065288D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6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2787-07C2-49B8-B64B-78065288DF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27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D7CE89-A3DE-4BF7-8EE1-C796C8CB1D06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3E46-CFD3-4A8E-9B65-AFF4E805323F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C1BD-138C-4CED-9694-3673D0F87D5E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C749-524D-45A0-AC53-9E2923D7FC88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1CDA74-92C6-4DD9-B1B3-991EDC4BEBBD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E4C-9BF9-4D0E-B07A-3F49477677CB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EB85-CA68-453A-BFF7-A2E0CADDEBD5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3AA9-359D-4CAA-A3EF-7537E121F093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0AC-79E4-4274-871E-0A08F914D489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B59-0457-4929-855E-8A51370BE3B6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6AD0-8EEE-4FCA-ADA3-24B0ECE8C656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1DD279-7E53-4648-8EA9-E69BAB0210C4}" type="datetime1">
              <a:rPr lang="en-US" smtClean="0"/>
              <a:pPr/>
              <a:t>11/16/2011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Work-around to the asynchronous pipeline model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Yupeng</a:t>
            </a:r>
            <a:r>
              <a:rPr lang="en-US" b="1" dirty="0" smtClean="0"/>
              <a:t> Fu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819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NLJ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733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ScanMem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3810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ScanIdb</a:t>
            </a:r>
            <a:endParaRPr lang="en-US" sz="2000" dirty="0"/>
          </a:p>
        </p:txBody>
      </p:sp>
      <p:cxnSp>
        <p:nvCxnSpPr>
          <p:cNvPr id="13" name="直接连接符 12"/>
          <p:cNvCxnSpPr>
            <a:stCxn id="10" idx="0"/>
            <a:endCxn id="9" idx="2"/>
          </p:cNvCxnSpPr>
          <p:nvPr/>
        </p:nvCxnSpPr>
        <p:spPr>
          <a:xfrm flipV="1">
            <a:off x="3238500" y="3219510"/>
            <a:ext cx="1066800" cy="514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2"/>
          </p:cNvCxnSpPr>
          <p:nvPr/>
        </p:nvCxnSpPr>
        <p:spPr>
          <a:xfrm>
            <a:off x="4305300" y="3219510"/>
            <a:ext cx="1104900" cy="590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971800" y="2514600"/>
            <a:ext cx="762000" cy="304800"/>
            <a:chOff x="914400" y="1676400"/>
            <a:chExt cx="762000" cy="304800"/>
          </a:xfrm>
        </p:grpSpPr>
        <p:sp>
          <p:nvSpPr>
            <p:cNvPr id="17" name="矩形 16"/>
            <p:cNvSpPr/>
            <p:nvPr/>
          </p:nvSpPr>
          <p:spPr>
            <a:xfrm>
              <a:off x="914400" y="16764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4400" y="17526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4400" y="18288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4400" y="19050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86000" y="17774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Outer-input</a:t>
            </a:r>
          </a:p>
          <a:p>
            <a:r>
              <a:rPr lang="en-US" sz="1600" dirty="0" smtClean="0"/>
              <a:t>Buffers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23284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Cursor</a:t>
            </a:r>
            <a:endParaRPr lang="en-US" sz="16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62200" y="25146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柱形 25"/>
          <p:cNvSpPr/>
          <p:nvPr/>
        </p:nvSpPr>
        <p:spPr>
          <a:xfrm>
            <a:off x="4495800" y="5334000"/>
            <a:ext cx="1447800" cy="6858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562600" y="42672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8800" y="4724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2667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</a:t>
            </a:r>
            <a:endParaRPr lang="en-US" sz="1600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4267200" y="19812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1676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1295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 Processor</a:t>
            </a:r>
            <a:endParaRPr lang="en-US" sz="16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5943600" y="4191000"/>
            <a:ext cx="762000" cy="304800"/>
            <a:chOff x="914400" y="1676400"/>
            <a:chExt cx="762000" cy="304800"/>
          </a:xfrm>
        </p:grpSpPr>
        <p:sp>
          <p:nvSpPr>
            <p:cNvPr id="40" name="矩形 39"/>
            <p:cNvSpPr/>
            <p:nvPr/>
          </p:nvSpPr>
          <p:spPr>
            <a:xfrm>
              <a:off x="914400" y="16764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914400" y="17526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914400" y="18288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4400" y="1905000"/>
              <a:ext cx="7620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直接箭头连接符 43"/>
          <p:cNvCxnSpPr>
            <a:stCxn id="38" idx="3"/>
            <a:endCxn id="42" idx="3"/>
          </p:cNvCxnSpPr>
          <p:nvPr/>
        </p:nvCxnSpPr>
        <p:spPr>
          <a:xfrm>
            <a:off x="5334000" y="1464677"/>
            <a:ext cx="1371600" cy="2916823"/>
          </a:xfrm>
          <a:prstGeom prst="bentConnector3">
            <a:avLst>
              <a:gd name="adj1" fmla="val 19277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7000" y="2514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Asynchronously </a:t>
            </a:r>
          </a:p>
          <a:p>
            <a:r>
              <a:rPr lang="en-US" sz="1600" dirty="0" smtClean="0"/>
              <a:t>load data</a:t>
            </a:r>
            <a:endParaRPr lang="en-US" sz="1600" dirty="0"/>
          </a:p>
        </p:txBody>
      </p:sp>
      <p:grpSp>
        <p:nvGrpSpPr>
          <p:cNvPr id="64" name="组合 63"/>
          <p:cNvGrpSpPr/>
          <p:nvPr/>
        </p:nvGrpSpPr>
        <p:grpSpPr>
          <a:xfrm>
            <a:off x="4495800" y="4038600"/>
            <a:ext cx="1447800" cy="338554"/>
            <a:chOff x="4495800" y="4038600"/>
            <a:chExt cx="1447800" cy="338554"/>
          </a:xfrm>
        </p:grpSpPr>
        <p:sp>
          <p:nvSpPr>
            <p:cNvPr id="50" name="TextBox 49"/>
            <p:cNvSpPr txBox="1"/>
            <p:nvPr/>
          </p:nvSpPr>
          <p:spPr>
            <a:xfrm>
              <a:off x="4495800" y="40386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Cursor</a:t>
              </a:r>
              <a:endParaRPr lang="en-US" sz="1600" dirty="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5334000" y="4191000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箭头连接符 51"/>
          <p:cNvCxnSpPr/>
          <p:nvPr/>
        </p:nvCxnSpPr>
        <p:spPr>
          <a:xfrm>
            <a:off x="5334000" y="42672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00600" y="4724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086600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EndOfBatch</a:t>
            </a:r>
            <a:r>
              <a:rPr lang="en-US" sz="1600" dirty="0" smtClean="0"/>
              <a:t> flag</a:t>
            </a:r>
            <a:endParaRPr lang="en-US" sz="1600" dirty="0"/>
          </a:p>
        </p:txBody>
      </p:sp>
      <p:cxnSp>
        <p:nvCxnSpPr>
          <p:cNvPr id="57" name="直接箭头连接符 56"/>
          <p:cNvCxnSpPr>
            <a:endCxn id="43" idx="3"/>
          </p:cNvCxnSpPr>
          <p:nvPr/>
        </p:nvCxnSpPr>
        <p:spPr>
          <a:xfrm rot="10800000">
            <a:off x="6705600" y="4457700"/>
            <a:ext cx="990600" cy="571500"/>
          </a:xfrm>
          <a:prstGeom prst="bentConnector3">
            <a:avLst>
              <a:gd name="adj1" fmla="val -76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495800" y="4343400"/>
            <a:ext cx="1447800" cy="338554"/>
            <a:chOff x="4495800" y="4038600"/>
            <a:chExt cx="1447800" cy="338554"/>
          </a:xfrm>
        </p:grpSpPr>
        <p:sp>
          <p:nvSpPr>
            <p:cNvPr id="66" name="TextBox 65"/>
            <p:cNvSpPr txBox="1"/>
            <p:nvPr/>
          </p:nvSpPr>
          <p:spPr>
            <a:xfrm>
              <a:off x="4495800" y="40386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Cursor</a:t>
              </a:r>
              <a:endParaRPr lang="en-US" sz="1600" dirty="0"/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5334000" y="4191000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 animBg="1"/>
      <p:bldP spid="33" grpId="0"/>
      <p:bldP spid="33" grpId="1"/>
      <p:bldP spid="34" grpId="0"/>
      <p:bldP spid="34" grpId="1"/>
      <p:bldP spid="37" grpId="0"/>
      <p:bldP spid="37" grpId="1"/>
      <p:bldP spid="48" grpId="0"/>
      <p:bldP spid="55" grpId="0"/>
      <p:bldP spid="55" grpId="1"/>
      <p:bldP spid="55" grpId="2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r>
              <a:rPr lang="en-US" dirty="0" smtClean="0"/>
              <a:t>Allow the asynchronous API’s access in the query plan execution, without modifying the synchronous pipeline model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data-access via the asynchronous API is at a coarse-granularity</a:t>
            </a:r>
          </a:p>
          <a:p>
            <a:pPr lvl="1"/>
            <a:r>
              <a:rPr lang="en-US" dirty="0" smtClean="0"/>
              <a:t>Latency cost in the asynchronous call</a:t>
            </a:r>
          </a:p>
          <a:p>
            <a:pPr lvl="1"/>
            <a:r>
              <a:rPr lang="en-US" dirty="0" err="1" smtClean="0"/>
              <a:t>Tuples</a:t>
            </a:r>
            <a:r>
              <a:rPr lang="en-US" dirty="0" smtClean="0"/>
              <a:t> are fetched in batch</a:t>
            </a:r>
          </a:p>
          <a:p>
            <a:r>
              <a:rPr lang="en-US" dirty="0" smtClean="0"/>
              <a:t>Most operator implementations are synchronous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 suspend-and-resume </a:t>
            </a:r>
            <a:r>
              <a:rPr lang="en-US" dirty="0" smtClean="0"/>
              <a:t>style query execution</a:t>
            </a:r>
          </a:p>
          <a:p>
            <a:pPr lvl="1"/>
            <a:r>
              <a:rPr lang="en-US" dirty="0" smtClean="0"/>
              <a:t>Execution suspends if data is needed via </a:t>
            </a:r>
            <a:r>
              <a:rPr lang="en-US" dirty="0" err="1" smtClean="0"/>
              <a:t>Async</a:t>
            </a:r>
            <a:r>
              <a:rPr lang="en-US" dirty="0" smtClean="0"/>
              <a:t>-API</a:t>
            </a:r>
          </a:p>
          <a:p>
            <a:pPr lvl="1"/>
            <a:r>
              <a:rPr lang="en-US" dirty="0" smtClean="0"/>
              <a:t>Query processor fetches the data outside the plan-execution</a:t>
            </a:r>
          </a:p>
          <a:p>
            <a:pPr lvl="1"/>
            <a:r>
              <a:rPr lang="en-US" dirty="0" smtClean="0"/>
              <a:t>Once data loaded, execution resumes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paradigm is useful in other settings</a:t>
            </a:r>
          </a:p>
          <a:p>
            <a:pPr lvl="1"/>
            <a:r>
              <a:rPr lang="en-US" dirty="0" smtClean="0"/>
              <a:t>Dynamic query optimization</a:t>
            </a:r>
          </a:p>
          <a:p>
            <a:pPr lvl="2"/>
            <a:r>
              <a:rPr lang="en-US" dirty="0" smtClean="0"/>
              <a:t>Mid-query  optimization  of  sub-optimal  query execution  plans </a:t>
            </a:r>
          </a:p>
          <a:p>
            <a:pPr lvl="1"/>
            <a:r>
              <a:rPr lang="en-US" dirty="0" smtClean="0"/>
              <a:t>Query execution monitoring</a:t>
            </a:r>
          </a:p>
          <a:p>
            <a:pPr lvl="1"/>
            <a:r>
              <a:rPr lang="en-US" dirty="0" smtClean="0"/>
              <a:t>Query work-load management</a:t>
            </a:r>
          </a:p>
          <a:p>
            <a:pPr lvl="1"/>
            <a:r>
              <a:rPr lang="en-US" dirty="0" smtClean="0"/>
              <a:t>Robust query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Tree of operators</a:t>
            </a:r>
          </a:p>
          <a:p>
            <a:pPr lvl="1"/>
            <a:r>
              <a:rPr lang="en-US" dirty="0" smtClean="0"/>
              <a:t>Pull-based fashion</a:t>
            </a:r>
          </a:p>
          <a:p>
            <a:r>
              <a:rPr lang="en-US" dirty="0" smtClean="0"/>
              <a:t>Two types of operators</a:t>
            </a:r>
          </a:p>
          <a:p>
            <a:pPr lvl="1"/>
            <a:r>
              <a:rPr lang="en-US" dirty="0" smtClean="0"/>
              <a:t>Stateless, e.g. Select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, e.g. </a:t>
            </a:r>
            <a:r>
              <a:rPr lang="en-US" dirty="0" err="1" smtClean="0"/>
              <a:t>HashJoin</a:t>
            </a:r>
            <a:r>
              <a:rPr lang="en-US" dirty="0" smtClean="0"/>
              <a:t>, </a:t>
            </a:r>
            <a:r>
              <a:rPr lang="en-US" dirty="0" err="1" smtClean="0"/>
              <a:t>MergeSort</a:t>
            </a:r>
            <a:endParaRPr lang="en-US" dirty="0" smtClean="0"/>
          </a:p>
          <a:p>
            <a:pPr lvl="2"/>
            <a:r>
              <a:rPr lang="en-US" dirty="0" smtClean="0"/>
              <a:t>Heap state </a:t>
            </a:r>
          </a:p>
          <a:p>
            <a:pPr lvl="2"/>
            <a:r>
              <a:rPr lang="en-US" dirty="0" smtClean="0"/>
              <a:t>Control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life cycle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Execute/Suspend/Resume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981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33600" y="2209800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34000" y="2514600"/>
            <a:ext cx="2895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828800" y="2819400"/>
            <a:ext cx="2895600" cy="167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5800" y="4495800"/>
            <a:ext cx="2057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4572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Suspend</a:t>
            </a:r>
          </a:p>
          <a:p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1219200" y="2514600"/>
            <a:ext cx="3505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09800" y="3048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Suspend</a:t>
            </a:r>
          </a:p>
          <a:p>
            <a:r>
              <a:rPr lang="en-US" dirty="0" smtClean="0"/>
              <a:t>Request</a:t>
            </a:r>
          </a:p>
          <a:p>
            <a:endParaRPr 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43200" y="4724400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3581400" y="4114800"/>
            <a:ext cx="2743200" cy="1295400"/>
            <a:chOff x="3657600" y="4114800"/>
            <a:chExt cx="2743200" cy="1295400"/>
          </a:xfrm>
        </p:grpSpPr>
        <p:sp>
          <p:nvSpPr>
            <p:cNvPr id="26" name="矩形 25"/>
            <p:cNvSpPr/>
            <p:nvPr/>
          </p:nvSpPr>
          <p:spPr>
            <a:xfrm>
              <a:off x="3657600" y="4114800"/>
              <a:ext cx="2514600" cy="1295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4154269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handling</a:t>
              </a:r>
            </a:p>
            <a:p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33800" y="4495800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1600" dirty="0" smtClean="0"/>
                <a:t> Communicate with server</a:t>
              </a:r>
            </a:p>
            <a:p>
              <a:pPr>
                <a:buFontTx/>
                <a:buChar char="-"/>
              </a:pPr>
              <a:r>
                <a:rPr lang="en-US" sz="1600" dirty="0" smtClean="0"/>
                <a:t> Interact with </a:t>
              </a:r>
              <a:r>
                <a:rPr lang="en-US" sz="1600" dirty="0" err="1" smtClean="0"/>
                <a:t>IndexedDB</a:t>
              </a:r>
              <a:endParaRPr lang="en-US" sz="1600" dirty="0" smtClean="0"/>
            </a:p>
            <a:p>
              <a:pPr>
                <a:buFontTx/>
                <a:buChar char="-"/>
              </a:pPr>
              <a:r>
                <a:rPr lang="en-US" sz="1600" dirty="0" smtClean="0"/>
                <a:t> Perform other jobs</a:t>
              </a:r>
              <a:endParaRPr lang="en-US" sz="16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6858000" y="4495800"/>
            <a:ext cx="20574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34200" y="46114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Resume</a:t>
            </a:r>
          </a:p>
          <a:p>
            <a:endParaRPr 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096000" y="4724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</p:cNvCxnSpPr>
          <p:nvPr/>
        </p:nvCxnSpPr>
        <p:spPr>
          <a:xfrm flipH="1" flipV="1">
            <a:off x="5257800" y="2819400"/>
            <a:ext cx="2628900" cy="167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Suspension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Suspension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Request is raised internally by an operator, or externally as an exception</a:t>
            </a:r>
          </a:p>
          <a:p>
            <a:pPr lvl="1"/>
            <a:r>
              <a:rPr lang="en-US" dirty="0" smtClean="0"/>
              <a:t>Request could contain instructions about the job to perform during suspension</a:t>
            </a:r>
          </a:p>
          <a:p>
            <a:r>
              <a:rPr lang="en-US" dirty="0" smtClean="0"/>
              <a:t>Upon getting a </a:t>
            </a:r>
            <a:r>
              <a:rPr lang="en-US" dirty="0" smtClean="0"/>
              <a:t>suspension </a:t>
            </a:r>
            <a:r>
              <a:rPr lang="en-US" dirty="0" smtClean="0"/>
              <a:t>request, operator</a:t>
            </a:r>
          </a:p>
          <a:p>
            <a:pPr lvl="1"/>
            <a:r>
              <a:rPr lang="en-US" dirty="0" smtClean="0"/>
              <a:t>Save the control state</a:t>
            </a:r>
          </a:p>
          <a:p>
            <a:pPr lvl="1"/>
            <a:r>
              <a:rPr lang="en-US" dirty="0" smtClean="0"/>
              <a:t>(Optionally) dump the heap state</a:t>
            </a:r>
          </a:p>
          <a:p>
            <a:pPr lvl="1"/>
            <a:r>
              <a:rPr lang="en-US" dirty="0" smtClean="0"/>
              <a:t>Throw the request to parent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handling phase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query processor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 smtClean="0"/>
              <a:t>the request from the root of the operator tree</a:t>
            </a:r>
          </a:p>
          <a:p>
            <a:pPr lvl="1"/>
            <a:r>
              <a:rPr lang="en-US" dirty="0" smtClean="0"/>
              <a:t>Dispatches </a:t>
            </a:r>
            <a:r>
              <a:rPr lang="en-US" dirty="0" smtClean="0"/>
              <a:t>to the request handler</a:t>
            </a:r>
          </a:p>
          <a:p>
            <a:pPr lvl="1"/>
            <a:r>
              <a:rPr lang="en-US" dirty="0" smtClean="0"/>
              <a:t>The handler performs the job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phase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root operator resumes</a:t>
            </a:r>
          </a:p>
          <a:p>
            <a:r>
              <a:rPr lang="en-US" dirty="0" smtClean="0"/>
              <a:t>Each operator</a:t>
            </a:r>
          </a:p>
          <a:p>
            <a:pPr lvl="1"/>
            <a:r>
              <a:rPr lang="en-US" dirty="0" smtClean="0"/>
              <a:t>(Optionally)  reconstructs the heap state </a:t>
            </a:r>
          </a:p>
          <a:p>
            <a:pPr lvl="1"/>
            <a:r>
              <a:rPr lang="en-US" dirty="0" smtClean="0"/>
              <a:t>Load the control state</a:t>
            </a:r>
          </a:p>
          <a:p>
            <a:pPr lvl="1"/>
            <a:r>
              <a:rPr lang="en-US" dirty="0" smtClean="0"/>
              <a:t>Produce the next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7648</TotalTime>
  <Words>290</Words>
  <Application>Microsoft Office PowerPoint</Application>
  <PresentationFormat>全屏显示(4:3)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Origin</vt:lpstr>
      <vt:lpstr>Work-around to the asynchronous pipeline model</vt:lpstr>
      <vt:lpstr>Goal</vt:lpstr>
      <vt:lpstr>Observation</vt:lpstr>
      <vt:lpstr>Solution</vt:lpstr>
      <vt:lpstr>Preliminaries</vt:lpstr>
      <vt:lpstr>Query life cycle</vt:lpstr>
      <vt:lpstr>Suspension phase</vt:lpstr>
      <vt:lpstr>Request handling phase</vt:lpstr>
      <vt:lpstr>Resume phase</vt:lpstr>
      <vt:lpstr>Example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Synth: Synthetic Data Generation</dc:title>
  <dc:creator>Arvind Arasu</dc:creator>
  <cp:lastModifiedBy>Yupeng</cp:lastModifiedBy>
  <cp:revision>856</cp:revision>
  <cp:lastPrinted>2011-06-08T21:48:25Z</cp:lastPrinted>
  <dcterms:created xsi:type="dcterms:W3CDTF">2010-12-07T23:07:58Z</dcterms:created>
  <dcterms:modified xsi:type="dcterms:W3CDTF">2011-11-17T01:35:38Z</dcterms:modified>
</cp:coreProperties>
</file>