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78" r:id="rId4"/>
    <p:sldId id="261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16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44FE0-BC55-1247-9A77-EEE2ED4A336E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66CDC-E0C6-244C-9BDE-66C167FD5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34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4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9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6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4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0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5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0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7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7036"/>
            <a:ext cx="8229600" cy="39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58220"/>
            <a:ext cx="8229600" cy="5467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A24EE-E837-0D41-85CD-FF612ABC96F9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5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Mapping Java Objects to SQL++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66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6. Neste</a:t>
            </a:r>
            <a:r>
              <a:rPr lang="en-US" sz="2000" dirty="0" smtClean="0"/>
              <a:t>d classes</a:t>
            </a:r>
            <a:endParaRPr lang="en-US" sz="20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5249" y="1007942"/>
            <a:ext cx="2988592" cy="29261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public </a:t>
            </a:r>
            <a:r>
              <a:rPr lang="en-US" sz="1200" dirty="0">
                <a:latin typeface="Consolas"/>
                <a:cs typeface="Consolas"/>
              </a:rPr>
              <a:t>class </a:t>
            </a:r>
            <a:r>
              <a:rPr lang="en-US" sz="1200" dirty="0" err="1">
                <a:latin typeface="Consolas"/>
                <a:cs typeface="Consolas"/>
              </a:rPr>
              <a:t>SessionAttributes</a:t>
            </a:r>
            <a:r>
              <a:rPr lang="en-US" sz="12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Person  </a:t>
            </a:r>
            <a:r>
              <a:rPr lang="en-US" sz="1200" dirty="0" err="1">
                <a:latin typeface="Consolas"/>
                <a:cs typeface="Consolas"/>
              </a:rPr>
              <a:t>current_user</a:t>
            </a:r>
            <a:r>
              <a:rPr lang="en-US" sz="12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public class Person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private String name;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private class Address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private String street;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private String city;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68172" y="1007942"/>
            <a:ext cx="5813662" cy="36721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create data object session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current_user</a:t>
            </a:r>
            <a:r>
              <a:rPr lang="en-US" sz="1200" dirty="0">
                <a:latin typeface="Consolas"/>
                <a:cs typeface="Consolas"/>
              </a:rPr>
              <a:t>  integer,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classes tuple 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person  table 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_id         integer primary key,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name      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address table 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_id         integer primary key,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_</a:t>
            </a:r>
            <a:r>
              <a:rPr lang="en-US" sz="1200" dirty="0" err="1">
                <a:latin typeface="Consolas"/>
                <a:cs typeface="Consolas"/>
              </a:rPr>
              <a:t>person_ref</a:t>
            </a:r>
            <a:r>
              <a:rPr lang="en-US" sz="1200" dirty="0">
                <a:latin typeface="Consolas"/>
                <a:cs typeface="Consolas"/>
              </a:rPr>
              <a:t> integer references </a:t>
            </a:r>
            <a:r>
              <a:rPr lang="en-US" sz="1200" dirty="0" err="1">
                <a:latin typeface="Consolas"/>
                <a:cs typeface="Consolas"/>
              </a:rPr>
              <a:t>session.classes.person</a:t>
            </a:r>
            <a:r>
              <a:rPr lang="en-US" sz="1200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street    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city        string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4013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Classes + Mapping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60411" y="540133"/>
            <a:ext cx="215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Resulting SQL++ DDL</a:t>
            </a:r>
            <a:endParaRPr lang="en-US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3704609" y="4867255"/>
            <a:ext cx="3889840" cy="363385"/>
          </a:xfrm>
          <a:prstGeom prst="wedgeRectCallout">
            <a:avLst>
              <a:gd name="adj1" fmla="val -14236"/>
              <a:gd name="adj2" fmla="val -43721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rIns="91440" bIns="0" rtlCol="0" anchor="t" anchorCtr="0"/>
          <a:lstStyle/>
          <a:p>
            <a:r>
              <a:rPr lang="en-US" sz="1400" dirty="0" smtClean="0"/>
              <a:t>Foreign key to parent tuple of weak entity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611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7. Inclusions / exclusions</a:t>
            </a:r>
            <a:endParaRPr lang="en-US" sz="20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5104" y="1007942"/>
            <a:ext cx="5164413" cy="326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public </a:t>
            </a:r>
            <a:r>
              <a:rPr lang="en-US" sz="1200" dirty="0">
                <a:latin typeface="Consolas"/>
                <a:cs typeface="Consolas"/>
              </a:rPr>
              <a:t>class Person {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@</a:t>
            </a:r>
            <a:r>
              <a:rPr lang="en-US" sz="1200" dirty="0">
                <a:latin typeface="Consolas"/>
                <a:cs typeface="Consolas"/>
              </a:rPr>
              <a:t>Exclude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private Map&lt;String, String&gt; cache_1;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@</a:t>
            </a:r>
            <a:r>
              <a:rPr lang="en-US" sz="1200" dirty="0">
                <a:latin typeface="Consolas"/>
                <a:cs typeface="Consolas"/>
              </a:rPr>
              <a:t>Include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private static final String COUNTRY = "United States"</a:t>
            </a:r>
            <a:r>
              <a:rPr lang="en-US" sz="12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@Include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private </a:t>
            </a:r>
            <a:r>
              <a:rPr lang="en-US" sz="1200" dirty="0">
                <a:latin typeface="Consolas"/>
                <a:cs typeface="Consolas"/>
              </a:rPr>
              <a:t>transient Map&lt;String, String&gt; cache_2;    </a:t>
            </a:r>
          </a:p>
          <a:p>
            <a:pPr marL="0" indent="0">
              <a:buNone/>
            </a:pPr>
            <a:endParaRPr lang="en-US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@</a:t>
            </a:r>
            <a:r>
              <a:rPr lang="en-US" sz="1200" dirty="0">
                <a:latin typeface="Consolas"/>
                <a:cs typeface="Consolas"/>
              </a:rPr>
              <a:t>Include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public String </a:t>
            </a:r>
            <a:r>
              <a:rPr lang="en-US" sz="1200" dirty="0" err="1">
                <a:latin typeface="Consolas"/>
                <a:cs typeface="Consolas"/>
              </a:rPr>
              <a:t>getPromotionProbability</a:t>
            </a:r>
            <a:r>
              <a:rPr lang="en-US" sz="1200" dirty="0">
                <a:latin typeface="Consolas"/>
                <a:cs typeface="Consolas"/>
              </a:rPr>
              <a:t>() { ... </a:t>
            </a:r>
            <a:r>
              <a:rPr lang="en-US" sz="12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}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6181" y="531346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Classes + Mapping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676335" y="3499504"/>
            <a:ext cx="3160164" cy="47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r>
              <a:rPr lang="en-US" sz="1400" dirty="0" smtClean="0"/>
              <a:t>Methods are excluded by default</a:t>
            </a:r>
            <a:r>
              <a:rPr lang="en-US" sz="1400" dirty="0"/>
              <a:t>, but can be included with @Include</a:t>
            </a:r>
          </a:p>
          <a:p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5676335" y="2795646"/>
            <a:ext cx="3160164" cy="4546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r>
              <a:rPr lang="en-US" sz="1400" dirty="0" smtClean="0"/>
              <a:t>Transient fields are excluded by default, </a:t>
            </a:r>
            <a:r>
              <a:rPr lang="en-US" sz="1400" dirty="0"/>
              <a:t>but can be included with @</a:t>
            </a:r>
            <a:r>
              <a:rPr lang="en-US" sz="1400" dirty="0" smtClean="0"/>
              <a:t>Include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5676335" y="2068278"/>
            <a:ext cx="3160164" cy="470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r>
              <a:rPr lang="en-US" sz="1400" dirty="0" smtClean="0"/>
              <a:t>Static fields are excluded by default, but can be included with @Include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5676335" y="1524293"/>
            <a:ext cx="3160164" cy="318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r>
              <a:rPr lang="en-US" sz="1400" dirty="0" smtClean="0"/>
              <a:t>Fields can be excluded with @Exclude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84577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8</a:t>
            </a:r>
            <a:r>
              <a:rPr lang="en-US" sz="2000" dirty="0" smtClean="0"/>
              <a:t>. Names</a:t>
            </a:r>
            <a:endParaRPr lang="en-US" sz="20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5104" y="1792743"/>
            <a:ext cx="5164413" cy="1443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@</a:t>
            </a:r>
            <a:r>
              <a:rPr lang="en-US" sz="1200" dirty="0" err="1">
                <a:latin typeface="Consolas"/>
                <a:cs typeface="Consolas"/>
              </a:rPr>
              <a:t>TableName</a:t>
            </a:r>
            <a:r>
              <a:rPr lang="en-US" sz="1200" dirty="0">
                <a:latin typeface="Consolas"/>
                <a:cs typeface="Consolas"/>
              </a:rPr>
              <a:t>("people")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public </a:t>
            </a:r>
            <a:r>
              <a:rPr lang="en-US" sz="1200" dirty="0">
                <a:latin typeface="Consolas"/>
                <a:cs typeface="Consolas"/>
              </a:rPr>
              <a:t>class Person {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</a:t>
            </a:r>
            <a:r>
              <a:rPr lang="en-US" sz="1200" dirty="0">
                <a:latin typeface="Consolas"/>
                <a:cs typeface="Consolas"/>
              </a:rPr>
              <a:t>@</a:t>
            </a:r>
            <a:r>
              <a:rPr lang="en-US" sz="1200" dirty="0" err="1">
                <a:latin typeface="Consolas"/>
                <a:cs typeface="Consolas"/>
              </a:rPr>
              <a:t>AttributeName</a:t>
            </a:r>
            <a:r>
              <a:rPr lang="en-US" sz="1200" dirty="0">
                <a:latin typeface="Consolas"/>
                <a:cs typeface="Consolas"/>
              </a:rPr>
              <a:t>("</a:t>
            </a:r>
            <a:r>
              <a:rPr lang="en-US" sz="1200" dirty="0" err="1">
                <a:latin typeface="Consolas"/>
                <a:cs typeface="Consolas"/>
              </a:rPr>
              <a:t>fn</a:t>
            </a:r>
            <a:r>
              <a:rPr lang="en-US" sz="1200" dirty="0">
                <a:latin typeface="Consolas"/>
                <a:cs typeface="Consolas"/>
              </a:rPr>
              <a:t>");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private String </a:t>
            </a:r>
            <a:r>
              <a:rPr lang="en-US" sz="1200" dirty="0" err="1">
                <a:latin typeface="Consolas"/>
                <a:cs typeface="Consolas"/>
              </a:rPr>
              <a:t>first_name</a:t>
            </a:r>
            <a:r>
              <a:rPr lang="en-US" sz="12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}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6181" y="1316146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Classes + Mapping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5676335" y="1820814"/>
            <a:ext cx="3160164" cy="4647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r>
              <a:rPr lang="en-US" sz="1400" dirty="0" smtClean="0"/>
              <a:t>Table name can be customized with @</a:t>
            </a:r>
            <a:r>
              <a:rPr lang="en-US" sz="1400" dirty="0" err="1" smtClean="0"/>
              <a:t>TableName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5676335" y="2603733"/>
            <a:ext cx="3160164" cy="4647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r>
              <a:rPr lang="en-US" sz="1400" dirty="0" smtClean="0"/>
              <a:t>Attribute name can be customized with @</a:t>
            </a:r>
            <a:r>
              <a:rPr lang="en-US" sz="1400" dirty="0" err="1" smtClean="0"/>
              <a:t>AttributeName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776181" y="337461"/>
            <a:ext cx="6453841" cy="737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r>
              <a:rPr lang="en-US" sz="1400" dirty="0" smtClean="0"/>
              <a:t>Naming customization is necessary to handle edge cases because: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Java identifiers are case-sensitive, whereas SQL++ identifiers are case-insensitive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Session attribute allows special characters that are invalid in </a:t>
            </a:r>
            <a:r>
              <a:rPr lang="en-US" sz="1400" dirty="0" smtClean="0"/>
              <a:t>Java</a:t>
            </a:r>
            <a:endParaRPr lang="en-US" sz="1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15104" y="3388231"/>
            <a:ext cx="5164413" cy="20499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@</a:t>
            </a:r>
            <a:r>
              <a:rPr lang="en-US" sz="1200" dirty="0" err="1">
                <a:latin typeface="Consolas"/>
                <a:cs typeface="Consolas"/>
              </a:rPr>
              <a:t>LocalNameConvention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CustomNameConvention.class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public class Person </a:t>
            </a:r>
            <a:r>
              <a:rPr lang="en-US" sz="12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...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@</a:t>
            </a:r>
            <a:r>
              <a:rPr lang="en-US" sz="1200" dirty="0" err="1" smtClean="0">
                <a:latin typeface="Consolas"/>
                <a:cs typeface="Consolas"/>
              </a:rPr>
              <a:t>GlobalNameConvention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CustomNameConvention.class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public class </a:t>
            </a:r>
            <a:r>
              <a:rPr lang="en-US" sz="1200" dirty="0" err="1">
                <a:latin typeface="Consolas"/>
                <a:cs typeface="Consolas"/>
              </a:rPr>
              <a:t>SessionAttributes</a:t>
            </a:r>
            <a:r>
              <a:rPr lang="en-US" sz="12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...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76335" y="3413293"/>
            <a:ext cx="3160164" cy="781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r>
              <a:rPr lang="en-US" sz="1400" dirty="0" smtClean="0"/>
              <a:t>Naming conventions can be overridden with @</a:t>
            </a:r>
            <a:r>
              <a:rPr lang="en-US" sz="1400" dirty="0" err="1" smtClean="0"/>
              <a:t>LocalNameConvention</a:t>
            </a:r>
            <a:r>
              <a:rPr lang="en-US" sz="1400" dirty="0" smtClean="0"/>
              <a:t> and @</a:t>
            </a:r>
            <a:r>
              <a:rPr lang="en-US" sz="1400" dirty="0" err="1" smtClean="0"/>
              <a:t>GlobalNameConvention</a:t>
            </a:r>
            <a:endParaRPr lang="en-US" sz="1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15104" y="5612504"/>
            <a:ext cx="5164413" cy="9502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public class </a:t>
            </a:r>
            <a:r>
              <a:rPr lang="en-US" sz="1200" dirty="0" err="1" smtClean="0">
                <a:latin typeface="Consolas"/>
                <a:cs typeface="Consolas"/>
              </a:rPr>
              <a:t>SessionAttributes</a:t>
            </a:r>
            <a:r>
              <a:rPr lang="en-US" sz="12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@</a:t>
            </a:r>
            <a:r>
              <a:rPr lang="en-US" sz="1200" dirty="0" err="1" smtClean="0">
                <a:latin typeface="Consolas"/>
                <a:cs typeface="Consolas"/>
              </a:rPr>
              <a:t>OriginalName</a:t>
            </a:r>
            <a:r>
              <a:rPr lang="en-US" sz="1200" dirty="0" smtClean="0">
                <a:latin typeface="Consolas"/>
                <a:cs typeface="Consolas"/>
              </a:rPr>
              <a:t>("$special!!)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long    special;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}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76335" y="5612504"/>
            <a:ext cx="3160164" cy="4647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r>
              <a:rPr lang="en-US" sz="1400" dirty="0" smtClean="0"/>
              <a:t>Original session / request attribute name can be specified with @</a:t>
            </a:r>
            <a:r>
              <a:rPr lang="en-US" sz="1400" dirty="0" err="1" smtClean="0"/>
              <a:t>OriginalName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9179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9</a:t>
            </a:r>
            <a:r>
              <a:rPr lang="en-US" sz="2000" dirty="0" smtClean="0"/>
              <a:t>. Converters</a:t>
            </a:r>
            <a:endParaRPr lang="en-US" sz="20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5104" y="1007942"/>
            <a:ext cx="5164413" cy="9635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@Converter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PersonConverter.class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public </a:t>
            </a:r>
            <a:r>
              <a:rPr lang="en-US" sz="1200" dirty="0">
                <a:latin typeface="Consolas"/>
                <a:cs typeface="Consolas"/>
              </a:rPr>
              <a:t>class Person </a:t>
            </a:r>
            <a:r>
              <a:rPr lang="en-US" sz="12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...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76181" y="531346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Classes + Mapping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5676335" y="1037748"/>
            <a:ext cx="3160164" cy="556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r>
              <a:rPr lang="en-US" sz="1400" dirty="0" smtClean="0"/>
              <a:t>Default converter can be overridden with @Converter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8348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622"/>
            <a:ext cx="8229600" cy="785789"/>
          </a:xfrm>
        </p:spPr>
        <p:txBody>
          <a:bodyPr>
            <a:noAutofit/>
          </a:bodyPr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0538"/>
            <a:ext cx="8229600" cy="49356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Comprehensive support for Java language constructs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Scalars / Primitives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Collections / Arrays with generics</a:t>
            </a:r>
            <a:endParaRPr lang="en-U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Objects (simple)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Objects (cycles)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Class inheritance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Nested classes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400" dirty="0" smtClean="0"/>
              <a:t>Hints and customizations</a:t>
            </a:r>
          </a:p>
          <a:p>
            <a:pPr marL="914400" lvl="1" indent="-457200">
              <a:buFont typeface="+mj-lt"/>
              <a:buAutoNum type="arabicPeriod" startAt="7"/>
            </a:pPr>
            <a:r>
              <a:rPr lang="en-US" sz="2000" dirty="0" smtClean="0"/>
              <a:t>Inclusion / exclusion</a:t>
            </a:r>
          </a:p>
          <a:p>
            <a:pPr marL="914400" lvl="1" indent="-457200">
              <a:buFont typeface="+mj-lt"/>
              <a:buAutoNum type="arabicPeriod" startAt="7"/>
            </a:pPr>
            <a:r>
              <a:rPr lang="en-US" sz="2000" dirty="0" smtClean="0"/>
              <a:t>Names</a:t>
            </a:r>
          </a:p>
          <a:p>
            <a:pPr marL="914400" lvl="1" indent="-457200">
              <a:buFont typeface="+mj-lt"/>
              <a:buAutoNum type="arabicPeriod" startAt="7"/>
            </a:pPr>
            <a:r>
              <a:rPr lang="en-US" sz="2000" dirty="0" smtClean="0"/>
              <a:t>Converters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29155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Not desirable to reuse mappings of:</a:t>
            </a:r>
          </a:p>
          <a:p>
            <a:pPr lvl="1"/>
            <a:r>
              <a:rPr lang="en-US" sz="1600" dirty="0" smtClean="0"/>
              <a:t>Java Data Objects (JDO)</a:t>
            </a:r>
          </a:p>
          <a:p>
            <a:pPr lvl="1"/>
            <a:r>
              <a:rPr lang="en-US" sz="1600" dirty="0" smtClean="0"/>
              <a:t>Java Persistence API (JPA)</a:t>
            </a:r>
          </a:p>
          <a:p>
            <a:pPr lvl="1"/>
            <a:r>
              <a:rPr lang="en-US" sz="1600" dirty="0" smtClean="0"/>
              <a:t>Hibernate</a:t>
            </a:r>
          </a:p>
          <a:p>
            <a:pPr lvl="1"/>
            <a:r>
              <a:rPr lang="en-US" sz="1600" dirty="0" smtClean="0"/>
              <a:t>Java Architecture for XML Binding (JAXB)</a:t>
            </a:r>
          </a:p>
          <a:p>
            <a:pPr lvl="1"/>
            <a:r>
              <a:rPr lang="en-US" sz="1600" dirty="0" smtClean="0"/>
              <a:t>etc.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2000" dirty="0" smtClean="0"/>
              <a:t>Conceptually close to XML / JSON serialization libraries</a:t>
            </a:r>
          </a:p>
          <a:p>
            <a:pPr lvl="1"/>
            <a:r>
              <a:rPr lang="en-US" sz="1600" dirty="0" smtClean="0"/>
              <a:t>GSON</a:t>
            </a:r>
          </a:p>
          <a:p>
            <a:pPr lvl="1"/>
            <a:r>
              <a:rPr lang="en-US" sz="1600" dirty="0" err="1" smtClean="0"/>
              <a:t>XStream</a:t>
            </a:r>
            <a:endParaRPr lang="en-US" sz="1600" dirty="0" smtClean="0"/>
          </a:p>
          <a:p>
            <a:pPr lvl="1"/>
            <a:r>
              <a:rPr lang="en-US" sz="1600" dirty="0" smtClean="0"/>
              <a:t>Simple</a:t>
            </a:r>
          </a:p>
          <a:p>
            <a:pPr lvl="1"/>
            <a:r>
              <a:rPr lang="en-US" sz="1600" dirty="0" smtClean="0"/>
              <a:t>Jackson</a:t>
            </a:r>
          </a:p>
          <a:p>
            <a:pPr lvl="1"/>
            <a:r>
              <a:rPr lang="en-US" sz="1600" dirty="0" smtClean="0"/>
              <a:t>JAXB?</a:t>
            </a:r>
          </a:p>
          <a:p>
            <a:pPr lvl="1"/>
            <a:r>
              <a:rPr lang="en-US" sz="1600" dirty="0" err="1" smtClean="0"/>
              <a:t>JibX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4685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1. Scalars / Primitives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104" y="4826583"/>
            <a:ext cx="6612000" cy="113227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latin typeface="Consolas"/>
                <a:cs typeface="Consolas"/>
              </a:rPr>
              <a:t>session.setAttribute</a:t>
            </a:r>
            <a:r>
              <a:rPr lang="en-US" sz="1400" dirty="0">
                <a:latin typeface="Consolas"/>
                <a:cs typeface="Consolas"/>
              </a:rPr>
              <a:t>("user", "john");</a:t>
            </a:r>
          </a:p>
          <a:p>
            <a:pPr marL="0" indent="0">
              <a:buNone/>
            </a:pPr>
            <a:r>
              <a:rPr lang="en-US" sz="1400" dirty="0" err="1">
                <a:latin typeface="Consolas"/>
                <a:cs typeface="Consolas"/>
              </a:rPr>
              <a:t>session.setAttribute</a:t>
            </a:r>
            <a:r>
              <a:rPr lang="en-US" sz="1400" dirty="0">
                <a:latin typeface="Consolas"/>
                <a:cs typeface="Consolas"/>
              </a:rPr>
              <a:t>("</a:t>
            </a:r>
            <a:r>
              <a:rPr lang="en-US" sz="1400" dirty="0" err="1">
                <a:latin typeface="Consolas"/>
                <a:cs typeface="Consolas"/>
              </a:rPr>
              <a:t>login_time</a:t>
            </a:r>
            <a:r>
              <a:rPr lang="en-US" sz="1400" dirty="0">
                <a:latin typeface="Consolas"/>
                <a:cs typeface="Consolas"/>
              </a:rPr>
              <a:t>", </a:t>
            </a:r>
            <a:r>
              <a:rPr lang="en-US" sz="1400" dirty="0" err="1">
                <a:latin typeface="Consolas"/>
                <a:cs typeface="Consolas"/>
              </a:rPr>
              <a:t>System.currentTimeMillis</a:t>
            </a:r>
            <a:r>
              <a:rPr lang="en-US" sz="14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400" dirty="0" err="1">
                <a:latin typeface="Consolas"/>
                <a:cs typeface="Consolas"/>
              </a:rPr>
              <a:t>session.setAttribute</a:t>
            </a:r>
            <a:r>
              <a:rPr lang="en-US" sz="1400" dirty="0">
                <a:latin typeface="Consolas"/>
                <a:cs typeface="Consolas"/>
              </a:rPr>
              <a:t>("$special!!", </a:t>
            </a:r>
            <a:r>
              <a:rPr lang="en-US" sz="1400" dirty="0" err="1">
                <a:latin typeface="Consolas"/>
                <a:cs typeface="Consolas"/>
              </a:rPr>
              <a:t>System.currentTimeMillis</a:t>
            </a:r>
            <a:r>
              <a:rPr lang="en-US" sz="14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400" dirty="0" err="1">
                <a:latin typeface="Consolas"/>
                <a:cs typeface="Consolas"/>
              </a:rPr>
              <a:t>session.setAttribute</a:t>
            </a:r>
            <a:r>
              <a:rPr lang="en-US" sz="1400" dirty="0">
                <a:latin typeface="Consolas"/>
                <a:cs typeface="Consolas"/>
              </a:rPr>
              <a:t>("hidden", "secret")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5104" y="1007942"/>
            <a:ext cx="4231917" cy="21180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public class </a:t>
            </a:r>
            <a:r>
              <a:rPr lang="en-US" sz="1400" dirty="0" err="1" smtClean="0">
                <a:latin typeface="Consolas"/>
                <a:cs typeface="Consolas"/>
              </a:rPr>
              <a:t>SessionAttributes</a:t>
            </a:r>
            <a:r>
              <a:rPr lang="en-US" sz="14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String  user;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long    </a:t>
            </a:r>
            <a:r>
              <a:rPr lang="en-US" sz="1400" dirty="0" err="1" smtClean="0">
                <a:latin typeface="Consolas"/>
                <a:cs typeface="Consolas"/>
              </a:rPr>
              <a:t>login_time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@</a:t>
            </a:r>
            <a:r>
              <a:rPr lang="en-US" sz="1400" dirty="0" err="1" smtClean="0">
                <a:latin typeface="Consolas"/>
                <a:cs typeface="Consolas"/>
              </a:rPr>
              <a:t>OriginalName</a:t>
            </a:r>
            <a:r>
              <a:rPr lang="en-US" sz="1400" dirty="0" smtClean="0">
                <a:latin typeface="Consolas"/>
                <a:cs typeface="Consolas"/>
              </a:rPr>
              <a:t>("$special!!)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long    special;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}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8913" y="1007943"/>
            <a:ext cx="4231918" cy="14164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create data object session (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user        string,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dirty="0" err="1">
                <a:latin typeface="Consolas"/>
                <a:cs typeface="Consolas"/>
              </a:rPr>
              <a:t>login_time</a:t>
            </a:r>
            <a:r>
              <a:rPr lang="en-US" sz="1400" dirty="0">
                <a:latin typeface="Consolas"/>
                <a:cs typeface="Consolas"/>
              </a:rPr>
              <a:t>  long,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special     long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91632" y="50988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Mapping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866623" y="540133"/>
            <a:ext cx="215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Resulting SQL++ DDL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460117" y="437253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Existing Java Code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639420" y="6234152"/>
            <a:ext cx="3525722" cy="310818"/>
          </a:xfrm>
          <a:prstGeom prst="wedgeRectCallout">
            <a:avLst>
              <a:gd name="adj1" fmla="val 16202"/>
              <a:gd name="adj2" fmla="val -17602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rIns="91440" bIns="0" rtlCol="0" anchor="t" anchorCtr="0"/>
          <a:lstStyle/>
          <a:p>
            <a:r>
              <a:rPr lang="en-US" sz="1400" dirty="0" smtClean="0"/>
              <a:t>Unmapped attributes are omitted from SQL++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389534" y="3303561"/>
            <a:ext cx="3664968" cy="3300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r>
              <a:rPr lang="en-US" sz="1400" dirty="0" smtClean="0"/>
              <a:t>Runtime exception for type mismatch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5186447" y="3303561"/>
            <a:ext cx="3260569" cy="538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r>
              <a:rPr lang="en-US" sz="1400" dirty="0" smtClean="0"/>
              <a:t>Obvious mappings from Java primitives to SQL++ scalars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89534" y="3771936"/>
            <a:ext cx="3664968" cy="3300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r>
              <a:rPr lang="en-US" sz="1400" dirty="0"/>
              <a:t>Alternate syntaxes: Text file, XML, SQL++ DDL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7244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2</a:t>
            </a:r>
            <a:r>
              <a:rPr lang="en-US" sz="2000" dirty="0" smtClean="0"/>
              <a:t>. </a:t>
            </a:r>
            <a:r>
              <a:rPr lang="en-US" sz="2000" dirty="0"/>
              <a:t>Collections / Arrays with </a:t>
            </a:r>
            <a:r>
              <a:rPr lang="en-US" sz="2000" dirty="0" smtClean="0"/>
              <a:t>generics</a:t>
            </a:r>
            <a:endParaRPr lang="en-US" sz="20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5104" y="1007942"/>
            <a:ext cx="4231917" cy="19492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public class </a:t>
            </a:r>
            <a:r>
              <a:rPr lang="en-US" sz="1400" dirty="0" err="1">
                <a:latin typeface="Consolas"/>
                <a:cs typeface="Consolas"/>
              </a:rPr>
              <a:t>SessionAttributes</a:t>
            </a:r>
            <a:r>
              <a:rPr lang="en-US" sz="14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String[]                addresses;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</a:t>
            </a:r>
            <a:r>
              <a:rPr lang="en-US" sz="1400" dirty="0">
                <a:latin typeface="Consolas"/>
                <a:cs typeface="Consolas"/>
              </a:rPr>
              <a:t>List&lt;String&gt;            phones;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</a:t>
            </a:r>
            <a:r>
              <a:rPr lang="en-US" sz="1400" dirty="0">
                <a:latin typeface="Consolas"/>
                <a:cs typeface="Consolas"/>
              </a:rPr>
              <a:t>Collection&lt;String&gt;      emails;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</a:t>
            </a:r>
            <a:r>
              <a:rPr lang="en-US" sz="1400" dirty="0">
                <a:latin typeface="Consolas"/>
                <a:cs typeface="Consolas"/>
              </a:rPr>
              <a:t>Set&lt;String&gt;             </a:t>
            </a:r>
            <a:r>
              <a:rPr lang="en-US" sz="1400" dirty="0" err="1">
                <a:latin typeface="Consolas"/>
                <a:cs typeface="Consolas"/>
              </a:rPr>
              <a:t>urls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</a:t>
            </a:r>
            <a:r>
              <a:rPr lang="en-US" sz="1400" dirty="0">
                <a:latin typeface="Consolas"/>
                <a:cs typeface="Consolas"/>
              </a:rPr>
              <a:t>Map&lt;String, Integer&gt;    preferences;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8913" y="1007942"/>
            <a:ext cx="4231918" cy="47732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create data object session (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addresses   list (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_value  string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),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phones      list (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_value  string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),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emails      table (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_value  string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),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dirty="0" err="1">
                <a:latin typeface="Consolas"/>
                <a:cs typeface="Consolas"/>
              </a:rPr>
              <a:t>urls</a:t>
            </a:r>
            <a:r>
              <a:rPr lang="en-US" sz="1400" dirty="0">
                <a:latin typeface="Consolas"/>
                <a:cs typeface="Consolas"/>
              </a:rPr>
              <a:t>        table (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_value  string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),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preferences table (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key     string,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_value  integer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91632" y="50988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Mapping</a:t>
            </a:r>
            <a:endParaRPr lang="en-US" b="1" dirty="0"/>
          </a:p>
        </p:txBody>
      </p:sp>
      <p:sp>
        <p:nvSpPr>
          <p:cNvPr id="16" name="Rectangular Callout 15"/>
          <p:cNvSpPr/>
          <p:nvPr/>
        </p:nvSpPr>
        <p:spPr>
          <a:xfrm>
            <a:off x="381874" y="3143714"/>
            <a:ext cx="3889840" cy="834770"/>
          </a:xfrm>
          <a:prstGeom prst="wedgeRectCallout">
            <a:avLst>
              <a:gd name="adj1" fmla="val -23140"/>
              <a:gd name="adj2" fmla="val -1194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rIns="91440" bIns="0" rtlCol="0" anchor="t" anchorCtr="0"/>
          <a:lstStyle/>
          <a:p>
            <a:r>
              <a:rPr lang="en-US" sz="1400" dirty="0" smtClean="0"/>
              <a:t>Implementation: Type erasure of generics does not happen for </a:t>
            </a:r>
            <a:r>
              <a:rPr lang="en-US" sz="1400" dirty="0"/>
              <a:t>class definitions. </a:t>
            </a:r>
            <a:r>
              <a:rPr lang="en-US" sz="1400" dirty="0" smtClean="0"/>
              <a:t>Use reflection </a:t>
            </a:r>
            <a:r>
              <a:rPr lang="en-US" sz="1400" dirty="0"/>
              <a:t>API </a:t>
            </a:r>
            <a:r>
              <a:rPr lang="en-US" sz="1400" dirty="0" err="1"/>
              <a:t>Field.getGenericType</a:t>
            </a:r>
            <a:r>
              <a:rPr lang="en-US" sz="1400" dirty="0"/>
              <a:t>()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874" y="4218258"/>
            <a:ext cx="3889840" cy="4617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r>
              <a:rPr lang="en-US" sz="1400" dirty="0"/>
              <a:t>Runtime exception if collection / array is not homogeneous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39744" y="5969156"/>
            <a:ext cx="3521447" cy="3449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r>
              <a:rPr lang="en-US" sz="1400" dirty="0" smtClean="0"/>
              <a:t>Dependency: SQL++ lists 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866623" y="540133"/>
            <a:ext cx="215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Resulting SQL++ DDL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56864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3. Objects (simple)</a:t>
            </a:r>
            <a:endParaRPr lang="en-US" sz="20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5104" y="1007942"/>
            <a:ext cx="4231917" cy="24110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public </a:t>
            </a:r>
            <a:r>
              <a:rPr lang="en-US" sz="1400" dirty="0">
                <a:latin typeface="Consolas"/>
                <a:cs typeface="Consolas"/>
              </a:rPr>
              <a:t>class </a:t>
            </a:r>
            <a:r>
              <a:rPr lang="en-US" sz="1400" dirty="0" err="1">
                <a:latin typeface="Consolas"/>
                <a:cs typeface="Consolas"/>
              </a:rPr>
              <a:t>SessionAttributes</a:t>
            </a:r>
            <a:r>
              <a:rPr lang="en-US" sz="14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Person  husband;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Person  wife;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public class Person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private String name;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private List&lt;String&gt; phones;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8913" y="1007943"/>
            <a:ext cx="4231918" cy="36898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create data object session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husband tuple (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name    string,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phones  table (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_value  string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wife    tuple (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name    string,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phones  table (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_value  string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6683" y="534949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Classes + Mapping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866623" y="540133"/>
            <a:ext cx="215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Resulting SQL++ DDL</a:t>
            </a:r>
            <a:endParaRPr lang="en-US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315104" y="3587742"/>
            <a:ext cx="3889840" cy="586114"/>
          </a:xfrm>
          <a:prstGeom prst="wedgeRectCallout">
            <a:avLst>
              <a:gd name="adj1" fmla="val -29076"/>
              <a:gd name="adj2" fmla="val -14124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rIns="91440" bIns="0" rtlCol="0" anchor="t" anchorCtr="0"/>
          <a:lstStyle/>
          <a:p>
            <a:r>
              <a:rPr lang="en-US" sz="1400" dirty="0" smtClean="0"/>
              <a:t>Implementation: Use reflection API to get values of private variables. </a:t>
            </a:r>
            <a:endParaRPr lang="en-US" sz="1400" dirty="0"/>
          </a:p>
        </p:txBody>
      </p:sp>
      <p:sp>
        <p:nvSpPr>
          <p:cNvPr id="11" name="Rectangular Callout 10"/>
          <p:cNvSpPr/>
          <p:nvPr/>
        </p:nvSpPr>
        <p:spPr>
          <a:xfrm>
            <a:off x="4796960" y="4912373"/>
            <a:ext cx="3889840" cy="993189"/>
          </a:xfrm>
          <a:prstGeom prst="wedgeRectCallout">
            <a:avLst>
              <a:gd name="adj1" fmla="val -9441"/>
              <a:gd name="adj2" fmla="val -15436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rIns="91440" bIns="0" rtlCol="0" anchor="t" anchorCtr="0"/>
          <a:lstStyle/>
          <a:p>
            <a:r>
              <a:rPr lang="en-US" sz="1400" dirty="0" smtClean="0"/>
              <a:t>Related: When mapping in the other direction from SQL++ to Java, do we need to detect a single-attribute collection tuple and convert it into a Java collection of scalars? 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031497" y="455177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Query</a:t>
            </a:r>
            <a:endParaRPr lang="en-US" b="1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15104" y="4939015"/>
            <a:ext cx="4231917" cy="6379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select *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from   session.husband.phones</a:t>
            </a:r>
            <a:endParaRPr lang="en-US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70112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4. Objects (cycles)</a:t>
            </a:r>
            <a:endParaRPr lang="en-US" sz="20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5249" y="1007942"/>
            <a:ext cx="2988592" cy="34767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public class </a:t>
            </a:r>
            <a:r>
              <a:rPr lang="en-US" sz="1200" dirty="0" err="1">
                <a:latin typeface="Consolas"/>
                <a:cs typeface="Consolas"/>
              </a:rPr>
              <a:t>SessionAttributes</a:t>
            </a:r>
            <a:r>
              <a:rPr lang="en-US" sz="12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Person  </a:t>
            </a:r>
            <a:r>
              <a:rPr lang="en-US" sz="1200" dirty="0" err="1">
                <a:latin typeface="Consolas"/>
                <a:cs typeface="Consolas"/>
              </a:rPr>
              <a:t>current_user</a:t>
            </a:r>
            <a:r>
              <a:rPr lang="en-US" sz="12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public </a:t>
            </a:r>
            <a:r>
              <a:rPr lang="en-US" sz="1200" dirty="0">
                <a:latin typeface="Consolas"/>
                <a:cs typeface="Consolas"/>
              </a:rPr>
              <a:t>class Person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private String name;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private Address address;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private Set&lt;Person&gt; friends;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private Set&lt;Person&gt; enemies;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public class Address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private String street;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private String city;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30338" y="1007942"/>
            <a:ext cx="5657136" cy="49597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create data object session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current_user</a:t>
            </a:r>
            <a:r>
              <a:rPr lang="en-US" sz="1200" dirty="0">
                <a:latin typeface="Consolas"/>
                <a:cs typeface="Consolas"/>
              </a:rPr>
              <a:t>  integer references </a:t>
            </a:r>
            <a:r>
              <a:rPr lang="en-US" sz="1200" dirty="0" err="1">
                <a:latin typeface="Consolas"/>
                <a:cs typeface="Consolas"/>
              </a:rPr>
              <a:t>session.classes.person</a:t>
            </a:r>
            <a:r>
              <a:rPr lang="en-US" sz="1200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classes tuple 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person  table 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_id     integer primary key,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name  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address integer references </a:t>
            </a:r>
            <a:r>
              <a:rPr lang="en-US" sz="1200" dirty="0" err="1">
                <a:latin typeface="Consolas"/>
                <a:cs typeface="Consolas"/>
              </a:rPr>
              <a:t>session.classes.address</a:t>
            </a:r>
            <a:r>
              <a:rPr lang="en-US" sz="1200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friends table 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_ref    integer references </a:t>
            </a:r>
            <a:r>
              <a:rPr lang="en-US" sz="1200" dirty="0" err="1">
                <a:latin typeface="Consolas"/>
                <a:cs typeface="Consolas"/>
              </a:rPr>
              <a:t>session.classes.person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),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enemies table 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_ref    integer references </a:t>
            </a:r>
            <a:r>
              <a:rPr lang="en-US" sz="1200" dirty="0" err="1">
                <a:latin typeface="Consolas"/>
                <a:cs typeface="Consolas"/>
              </a:rPr>
              <a:t>session.classes.person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),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address tuple 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_id     integer primary key,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street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city    string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4013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Classes + Mapping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60411" y="540133"/>
            <a:ext cx="215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Resulting SQL++ DDL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6013811" y="6097777"/>
            <a:ext cx="2140298" cy="3449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r>
              <a:rPr lang="en-US" sz="1400" dirty="0" smtClean="0"/>
              <a:t>Dependency: Foreign keys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155249" y="4645958"/>
            <a:ext cx="2988592" cy="7992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r>
              <a:rPr lang="en-US" sz="1400" dirty="0" smtClean="0"/>
              <a:t>Implementation: Use </a:t>
            </a:r>
            <a:r>
              <a:rPr lang="en-US" sz="1400" dirty="0" err="1" smtClean="0"/>
              <a:t>IdentityHashMap</a:t>
            </a:r>
            <a:r>
              <a:rPr lang="en-US" sz="1400" dirty="0" smtClean="0"/>
              <a:t> to map objects to respective surrogate ids.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155248" y="5677530"/>
            <a:ext cx="3494803" cy="1089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r>
              <a:rPr lang="en-US" sz="1400" dirty="0" smtClean="0"/>
              <a:t>Collections do not need to be annotated with eager or lazy loading because: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The wrapped source is local in memory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All path accesses are statically declared in page configuration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796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4. Objects (cycles)</a:t>
            </a:r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05458" y="552711"/>
            <a:ext cx="270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Queries with Syntax Sugar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333768" y="552711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Equivalent SQL++ Queries</a:t>
            </a:r>
            <a:endParaRPr lang="en-US" b="1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08243" y="4619321"/>
            <a:ext cx="3303696" cy="3019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SELECT </a:t>
            </a:r>
            <a:r>
              <a:rPr lang="en-US" sz="1200" dirty="0">
                <a:latin typeface="Consolas"/>
                <a:cs typeface="Consolas"/>
              </a:rPr>
              <a:t>name FROM </a:t>
            </a:r>
            <a:r>
              <a:rPr lang="en-US" sz="1200" dirty="0" err="1" smtClean="0">
                <a:latin typeface="Consolas"/>
                <a:cs typeface="Consolas"/>
              </a:rPr>
              <a:t>current_user.friends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08243" y="3272573"/>
            <a:ext cx="3303696" cy="346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SELECT </a:t>
            </a:r>
            <a:r>
              <a:rPr lang="en-US" sz="1200" dirty="0">
                <a:latin typeface="Consolas"/>
                <a:cs typeface="Consolas"/>
              </a:rPr>
              <a:t>* FROM </a:t>
            </a:r>
            <a:r>
              <a:rPr lang="en-US" sz="1200" dirty="0" err="1" smtClean="0">
                <a:latin typeface="Consolas"/>
                <a:cs typeface="Consolas"/>
              </a:rPr>
              <a:t>current_user.address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967276" y="3272573"/>
            <a:ext cx="3303696" cy="7903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SELECT  </a:t>
            </a:r>
            <a:r>
              <a:rPr lang="en-US" sz="1200" dirty="0">
                <a:latin typeface="Consolas"/>
                <a:cs typeface="Consolas"/>
              </a:rPr>
              <a:t>*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FROM    </a:t>
            </a:r>
            <a:r>
              <a:rPr lang="en-US" sz="1200" dirty="0" err="1">
                <a:latin typeface="Consolas"/>
                <a:cs typeface="Consolas"/>
              </a:rPr>
              <a:t>classes.address</a:t>
            </a:r>
            <a:r>
              <a:rPr lang="en-US" sz="1200" dirty="0">
                <a:latin typeface="Consolas"/>
                <a:cs typeface="Consolas"/>
              </a:rPr>
              <a:t> AS a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WHERE   </a:t>
            </a:r>
            <a:r>
              <a:rPr lang="en-US" sz="1200" dirty="0" err="1">
                <a:latin typeface="Consolas"/>
                <a:cs typeface="Consolas"/>
              </a:rPr>
              <a:t>a._id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 smtClean="0">
                <a:latin typeface="Consolas"/>
                <a:cs typeface="Consolas"/>
              </a:rPr>
              <a:t>current_user.address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08243" y="1887121"/>
            <a:ext cx="3303696" cy="3285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SELECT  * FROM </a:t>
            </a:r>
            <a:r>
              <a:rPr lang="en-US" sz="1200" dirty="0" err="1" smtClean="0">
                <a:latin typeface="Consolas"/>
                <a:cs typeface="Consolas"/>
              </a:rPr>
              <a:t>current_user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967276" y="1887121"/>
            <a:ext cx="3303696" cy="78147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SELECT  </a:t>
            </a:r>
            <a:r>
              <a:rPr lang="en-US" sz="1200" dirty="0">
                <a:latin typeface="Consolas"/>
                <a:cs typeface="Consolas"/>
              </a:rPr>
              <a:t>*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FROM    </a:t>
            </a:r>
            <a:r>
              <a:rPr lang="en-US" sz="1200" dirty="0" err="1">
                <a:latin typeface="Consolas"/>
                <a:cs typeface="Consolas"/>
              </a:rPr>
              <a:t>classes.person</a:t>
            </a:r>
            <a:r>
              <a:rPr lang="en-US" sz="1200" dirty="0">
                <a:latin typeface="Consolas"/>
                <a:cs typeface="Consolas"/>
              </a:rPr>
              <a:t> AS p,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WHERE   </a:t>
            </a:r>
            <a:r>
              <a:rPr lang="en-US" sz="1200" dirty="0" err="1">
                <a:latin typeface="Consolas"/>
                <a:cs typeface="Consolas"/>
              </a:rPr>
              <a:t>p._id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 smtClean="0">
                <a:latin typeface="Consolas"/>
                <a:cs typeface="Consolas"/>
              </a:rPr>
              <a:t>current_user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967276" y="4619321"/>
            <a:ext cx="3303696" cy="14031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SELECT  </a:t>
            </a:r>
            <a:r>
              <a:rPr lang="en-US" sz="1200" dirty="0">
                <a:latin typeface="Consolas"/>
                <a:cs typeface="Consolas"/>
              </a:rPr>
              <a:t>p2.name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FROM    </a:t>
            </a:r>
            <a:r>
              <a:rPr lang="en-US" sz="1200" dirty="0" err="1">
                <a:latin typeface="Consolas"/>
                <a:cs typeface="Consolas"/>
              </a:rPr>
              <a:t>classes.person</a:t>
            </a:r>
            <a:r>
              <a:rPr lang="en-US" sz="1200" dirty="0">
                <a:latin typeface="Consolas"/>
                <a:cs typeface="Consolas"/>
              </a:rPr>
              <a:t> AS p1,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p1.friends AS f,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classes.person</a:t>
            </a:r>
            <a:r>
              <a:rPr lang="en-US" sz="1200" dirty="0">
                <a:latin typeface="Consolas"/>
                <a:cs typeface="Consolas"/>
              </a:rPr>
              <a:t> AS p2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WHERE   p1._id = </a:t>
            </a:r>
            <a:r>
              <a:rPr lang="en-US" sz="1200" dirty="0" err="1">
                <a:latin typeface="Consolas"/>
                <a:cs typeface="Consolas"/>
              </a:rPr>
              <a:t>current_user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AND </a:t>
            </a:r>
            <a:r>
              <a:rPr lang="en-US" sz="1200" dirty="0" err="1">
                <a:latin typeface="Consolas"/>
                <a:cs typeface="Consolas"/>
              </a:rPr>
              <a:t>f._ref</a:t>
            </a:r>
            <a:r>
              <a:rPr lang="en-US" sz="1200" dirty="0">
                <a:latin typeface="Consolas"/>
                <a:cs typeface="Consolas"/>
              </a:rPr>
              <a:t> = p2._id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967276" y="1007942"/>
            <a:ext cx="3303696" cy="3419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SELECT * FROM </a:t>
            </a:r>
            <a:r>
              <a:rPr lang="en-US" sz="1200" dirty="0" err="1" smtClean="0">
                <a:latin typeface="Consolas"/>
                <a:cs typeface="Consolas"/>
              </a:rPr>
              <a:t>classes.person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298357" y="3343606"/>
            <a:ext cx="390760" cy="275297"/>
          </a:xfrm>
          <a:prstGeom prst="right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298357" y="1892977"/>
            <a:ext cx="390760" cy="275297"/>
          </a:xfrm>
          <a:prstGeom prst="right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4298357" y="4647370"/>
            <a:ext cx="390760" cy="275297"/>
          </a:xfrm>
          <a:prstGeom prst="right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ular Callout 23"/>
          <p:cNvSpPr/>
          <p:nvPr/>
        </p:nvSpPr>
        <p:spPr>
          <a:xfrm>
            <a:off x="281959" y="2513188"/>
            <a:ext cx="2924046" cy="310818"/>
          </a:xfrm>
          <a:prstGeom prst="wedgeRectCallout">
            <a:avLst>
              <a:gd name="adj1" fmla="val 17078"/>
              <a:gd name="adj2" fmla="val -17316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rIns="91440" bIns="0" rtlCol="0" anchor="t" anchorCtr="0"/>
          <a:lstStyle/>
          <a:p>
            <a:r>
              <a:rPr lang="en-US" sz="1400" dirty="0" smtClean="0"/>
              <a:t>Access path may end in a foreign key</a:t>
            </a:r>
            <a:endParaRPr lang="en-US" sz="1400" dirty="0"/>
          </a:p>
        </p:txBody>
      </p:sp>
      <p:sp>
        <p:nvSpPr>
          <p:cNvPr id="25" name="Rectangular Callout 24"/>
          <p:cNvSpPr/>
          <p:nvPr/>
        </p:nvSpPr>
        <p:spPr>
          <a:xfrm>
            <a:off x="281959" y="3907499"/>
            <a:ext cx="3685642" cy="310818"/>
          </a:xfrm>
          <a:prstGeom prst="wedgeRectCallout">
            <a:avLst>
              <a:gd name="adj1" fmla="val 22452"/>
              <a:gd name="adj2" fmla="val -18459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rIns="91440" bIns="0" rtlCol="0" anchor="t" anchorCtr="0"/>
          <a:lstStyle/>
          <a:p>
            <a:r>
              <a:rPr lang="en-US" sz="1400" dirty="0" smtClean="0"/>
              <a:t>Access path may cross a foreign key to an object</a:t>
            </a:r>
            <a:endParaRPr lang="en-US" sz="1400" dirty="0"/>
          </a:p>
        </p:txBody>
      </p:sp>
      <p:sp>
        <p:nvSpPr>
          <p:cNvPr id="26" name="Rectangular Callout 25"/>
          <p:cNvSpPr/>
          <p:nvPr/>
        </p:nvSpPr>
        <p:spPr>
          <a:xfrm>
            <a:off x="281959" y="5162578"/>
            <a:ext cx="3614595" cy="509140"/>
          </a:xfrm>
          <a:prstGeom prst="wedgeRectCallout">
            <a:avLst>
              <a:gd name="adj1" fmla="val 28555"/>
              <a:gd name="adj2" fmla="val -11572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rIns="91440" bIns="0" rtlCol="0" anchor="t" anchorCtr="0"/>
          <a:lstStyle/>
          <a:p>
            <a:r>
              <a:rPr lang="en-US" sz="1400" dirty="0" smtClean="0"/>
              <a:t>Access path may cross a foreign key to a collection of objects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9249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5. Class inheritance</a:t>
            </a:r>
            <a:endParaRPr lang="en-US" sz="20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5249" y="911537"/>
            <a:ext cx="2988592" cy="20736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public </a:t>
            </a:r>
            <a:r>
              <a:rPr lang="en-US" sz="1200" dirty="0">
                <a:latin typeface="Consolas"/>
                <a:cs typeface="Consolas"/>
              </a:rPr>
              <a:t>class </a:t>
            </a:r>
            <a:r>
              <a:rPr lang="en-US" sz="1200" dirty="0" err="1">
                <a:latin typeface="Consolas"/>
                <a:cs typeface="Consolas"/>
              </a:rPr>
              <a:t>SessionAttributes</a:t>
            </a:r>
            <a:r>
              <a:rPr lang="en-US" sz="12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Employee    </a:t>
            </a:r>
            <a:r>
              <a:rPr lang="en-US" sz="1200" dirty="0" err="1">
                <a:latin typeface="Consolas"/>
                <a:cs typeface="Consolas"/>
              </a:rPr>
              <a:t>current_user</a:t>
            </a:r>
            <a:r>
              <a:rPr lang="en-US" sz="12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Person      spouse;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public class Employee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extends Person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>
                <a:latin typeface="Consolas"/>
                <a:cs typeface="Consolas"/>
              </a:rPr>
              <a:t>  salary;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30338" y="911537"/>
            <a:ext cx="5657136" cy="60263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create data object session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current_user</a:t>
            </a:r>
            <a:r>
              <a:rPr lang="en-US" sz="1200" dirty="0">
                <a:latin typeface="Consolas"/>
                <a:cs typeface="Consolas"/>
              </a:rPr>
              <a:t>    integer references </a:t>
            </a:r>
            <a:r>
              <a:rPr lang="en-US" sz="1200" dirty="0" err="1">
                <a:latin typeface="Consolas"/>
                <a:cs typeface="Consolas"/>
              </a:rPr>
              <a:t>session.classes.employee</a:t>
            </a:r>
            <a:r>
              <a:rPr lang="en-US" sz="1200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spouse          integer references </a:t>
            </a:r>
            <a:r>
              <a:rPr lang="en-US" sz="1200" dirty="0" err="1">
                <a:latin typeface="Consolas"/>
                <a:cs typeface="Consolas"/>
              </a:rPr>
              <a:t>session.classes.person</a:t>
            </a:r>
            <a:r>
              <a:rPr lang="en-US" sz="1200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classes tuple 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person  table 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_id     integer primary key,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...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address table 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_id     integer primary key,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...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employee table 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_id     integer primary key,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name  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address integer references </a:t>
            </a:r>
            <a:r>
              <a:rPr lang="en-US" sz="1200" dirty="0" err="1">
                <a:latin typeface="Consolas"/>
                <a:cs typeface="Consolas"/>
              </a:rPr>
              <a:t>session.classes.address</a:t>
            </a:r>
            <a:r>
              <a:rPr lang="en-US" sz="1200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friends table 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_ref    integer references </a:t>
            </a:r>
            <a:r>
              <a:rPr lang="en-US" sz="1200" dirty="0" err="1">
                <a:latin typeface="Consolas"/>
                <a:cs typeface="Consolas"/>
              </a:rPr>
              <a:t>session.classes.person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),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enemies table 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_ref    integer references </a:t>
            </a:r>
            <a:r>
              <a:rPr lang="en-US" sz="1200" dirty="0" err="1">
                <a:latin typeface="Consolas"/>
                <a:cs typeface="Consolas"/>
              </a:rPr>
              <a:t>session.classes.person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),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salary  integer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4372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Classes + Mapping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60411" y="443728"/>
            <a:ext cx="215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Resulting SQL++ DDL</a:t>
            </a:r>
            <a:endParaRPr lang="en-US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365385" y="4680763"/>
            <a:ext cx="3889840" cy="549878"/>
          </a:xfrm>
          <a:prstGeom prst="wedgeRectCallout">
            <a:avLst>
              <a:gd name="adj1" fmla="val 47864"/>
              <a:gd name="adj2" fmla="val -17443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rIns="91440" bIns="0" rtlCol="0" anchor="t" anchorCtr="0"/>
          <a:lstStyle/>
          <a:p>
            <a:r>
              <a:rPr lang="en-US" sz="1400" dirty="0" smtClean="0"/>
              <a:t>Table corresponding to sub-class is </a:t>
            </a:r>
            <a:r>
              <a:rPr lang="en-US" sz="1400" dirty="0" err="1" smtClean="0"/>
              <a:t>denormalized</a:t>
            </a:r>
            <a:r>
              <a:rPr lang="en-US" sz="1400" dirty="0" smtClean="0"/>
              <a:t> so that queries are easier to write.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74576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1390</Words>
  <Application>Microsoft Macintosh PowerPoint</Application>
  <PresentationFormat>On-screen Show (4:3)</PresentationFormat>
  <Paragraphs>308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Mapping Java Objects to SQL++</vt:lpstr>
      <vt:lpstr>Outline</vt:lpstr>
      <vt:lpstr>Assumptions</vt:lpstr>
      <vt:lpstr>1. Scalars / Primitives</vt:lpstr>
      <vt:lpstr>2. Collections / Arrays with generics</vt:lpstr>
      <vt:lpstr>3. Objects (simple)</vt:lpstr>
      <vt:lpstr>4. Objects (cycles)</vt:lpstr>
      <vt:lpstr>4. Objects (cycles)</vt:lpstr>
      <vt:lpstr>5. Class inheritance</vt:lpstr>
      <vt:lpstr>6. Nested classes</vt:lpstr>
      <vt:lpstr>7. Inclusions / exclusions</vt:lpstr>
      <vt:lpstr>8. Names</vt:lpstr>
      <vt:lpstr>9. Converters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BioHeatMap:  Large scale Application Built in FORWARD</dc:title>
  <dc:creator>Kian Win Ong</dc:creator>
  <cp:lastModifiedBy>Kian Win Ong</cp:lastModifiedBy>
  <cp:revision>116</cp:revision>
  <dcterms:created xsi:type="dcterms:W3CDTF">2011-10-26T17:05:44Z</dcterms:created>
  <dcterms:modified xsi:type="dcterms:W3CDTF">2011-12-13T01:05:55Z</dcterms:modified>
</cp:coreProperties>
</file>