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57" r:id="rId5"/>
    <p:sldId id="260" r:id="rId6"/>
    <p:sldId id="258" r:id="rId7"/>
    <p:sldId id="262" r:id="rId8"/>
    <p:sldId id="263" r:id="rId9"/>
    <p:sldId id="264" r:id="rId10"/>
    <p:sldId id="275" r:id="rId11"/>
    <p:sldId id="266" r:id="rId12"/>
    <p:sldId id="267" r:id="rId13"/>
    <p:sldId id="265" r:id="rId14"/>
    <p:sldId id="269" r:id="rId15"/>
    <p:sldId id="270" r:id="rId16"/>
    <p:sldId id="271" r:id="rId17"/>
    <p:sldId id="274" r:id="rId18"/>
    <p:sldId id="277" r:id="rId19"/>
    <p:sldId id="272" r:id="rId20"/>
    <p:sldId id="279" r:id="rId21"/>
    <p:sldId id="281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76" r:id="rId30"/>
    <p:sldId id="282" r:id="rId31"/>
    <p:sldId id="291" r:id="rId32"/>
    <p:sldId id="273" r:id="rId33"/>
    <p:sldId id="293" r:id="rId34"/>
    <p:sldId id="292" r:id="rId35"/>
    <p:sldId id="278" r:id="rId36"/>
    <p:sldId id="280" r:id="rId37"/>
    <p:sldId id="268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0FCC-FFFC-4F4E-A146-2EDF541A7701}" type="datetimeFigureOut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F64D-097D-144B-A8E5-F8852681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2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0FCC-FFFC-4F4E-A146-2EDF541A7701}" type="datetimeFigureOut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F64D-097D-144B-A8E5-F8852681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3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0FCC-FFFC-4F4E-A146-2EDF541A7701}" type="datetimeFigureOut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F64D-097D-144B-A8E5-F8852681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4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0FCC-FFFC-4F4E-A146-2EDF541A7701}" type="datetimeFigureOut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F64D-097D-144B-A8E5-F8852681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4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0FCC-FFFC-4F4E-A146-2EDF541A7701}" type="datetimeFigureOut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F64D-097D-144B-A8E5-F8852681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5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0FCC-FFFC-4F4E-A146-2EDF541A7701}" type="datetimeFigureOut">
              <a:rPr lang="en-US" smtClean="0"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F64D-097D-144B-A8E5-F8852681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0FCC-FFFC-4F4E-A146-2EDF541A7701}" type="datetimeFigureOut">
              <a:rPr lang="en-US" smtClean="0"/>
              <a:t>2/8/12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F64D-097D-144B-A8E5-F8852681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0FCC-FFFC-4F4E-A146-2EDF541A7701}" type="datetimeFigureOut">
              <a:rPr lang="en-US" smtClean="0"/>
              <a:t>2/8/12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F64D-097D-144B-A8E5-F8852681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9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0FCC-FFFC-4F4E-A146-2EDF541A7701}" type="datetimeFigureOut">
              <a:rPr lang="en-US" smtClean="0"/>
              <a:t>2/8/12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F64D-097D-144B-A8E5-F8852681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0FCC-FFFC-4F4E-A146-2EDF541A7701}" type="datetimeFigureOut">
              <a:rPr lang="en-US" smtClean="0"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F64D-097D-144B-A8E5-F8852681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6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0FCC-FFFC-4F4E-A146-2EDF541A7701}" type="datetimeFigureOut">
              <a:rPr lang="en-US" smtClean="0"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F64D-097D-144B-A8E5-F8852681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2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C0FCC-FFFC-4F4E-A146-2EDF541A7701}" type="datetimeFigureOut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BF64D-097D-144B-A8E5-F88526815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2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tic.springsource.org/spring/docs/3.1.x/spring-framework-reference/html/" TargetMode="External"/><Relationship Id="rId3" Type="http://schemas.openxmlformats.org/officeDocument/2006/relationships/hyperlink" Target="http://www.springbyexample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/ FORWARD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Possible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48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Non-DI Example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Rigidity</a:t>
            </a:r>
            <a:endParaRPr lang="en-US" sz="2400" b="1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hard to change because every change affects too many other parts of the </a:t>
            </a:r>
            <a:r>
              <a:rPr lang="en-US" sz="2400" dirty="0" smtClean="0"/>
              <a:t>system</a:t>
            </a:r>
          </a:p>
          <a:p>
            <a:pPr marL="0" indent="0">
              <a:buNone/>
            </a:pPr>
            <a:r>
              <a:rPr lang="en-US" sz="2400" b="1" dirty="0" smtClean="0"/>
              <a:t>Fragility</a:t>
            </a:r>
            <a:endParaRPr lang="en-US" sz="2400" b="1" dirty="0"/>
          </a:p>
          <a:p>
            <a:r>
              <a:rPr lang="en-US" sz="2400" dirty="0"/>
              <a:t>When you make a change, unexpected parts of the system </a:t>
            </a:r>
            <a:r>
              <a:rPr lang="en-US" sz="2400" dirty="0" smtClean="0"/>
              <a:t>break</a:t>
            </a:r>
          </a:p>
          <a:p>
            <a:pPr marL="0" indent="0">
              <a:buNone/>
            </a:pPr>
            <a:r>
              <a:rPr lang="en-US" sz="2400" b="1" dirty="0" smtClean="0"/>
              <a:t>Immobility</a:t>
            </a:r>
            <a:endParaRPr lang="en-US" sz="2400" b="1" dirty="0"/>
          </a:p>
          <a:p>
            <a:r>
              <a:rPr lang="en-US" sz="2400" dirty="0"/>
              <a:t>It is hard to reuse in another application because it cannot be disentangled from the current </a:t>
            </a:r>
            <a:r>
              <a:rPr lang="en-US" sz="2400" dirty="0" smtClean="0"/>
              <a:t>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583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public </a:t>
            </a:r>
            <a:r>
              <a:rPr lang="en-US" sz="1400" dirty="0"/>
              <a:t>interface </a:t>
            </a:r>
            <a:r>
              <a:rPr lang="en-US" sz="1400" dirty="0" err="1"/>
              <a:t>VoteRecorder</a:t>
            </a:r>
            <a:r>
              <a:rPr lang="en-US" sz="1400" dirty="0"/>
              <a:t> </a:t>
            </a:r>
            <a:r>
              <a:rPr lang="en-US" sz="1400" dirty="0" smtClean="0"/>
              <a:t>{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public void record(Candidate candidate) </a:t>
            </a:r>
            <a:r>
              <a:rPr lang="en-US" sz="1400" dirty="0" smtClean="0"/>
              <a:t>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public </a:t>
            </a:r>
            <a:r>
              <a:rPr lang="en-US" sz="1400" dirty="0"/>
              <a:t>class </a:t>
            </a:r>
            <a:r>
              <a:rPr lang="en-US" sz="1400" dirty="0" err="1"/>
              <a:t>LocalVoteRecorder</a:t>
            </a:r>
            <a:r>
              <a:rPr lang="en-US" sz="1400" dirty="0"/>
              <a:t> implements </a:t>
            </a:r>
            <a:r>
              <a:rPr lang="en-US" sz="1400" dirty="0" err="1"/>
              <a:t>VoteRecorder</a:t>
            </a:r>
            <a:r>
              <a:rPr lang="en-US" sz="1400" dirty="0"/>
              <a:t> </a:t>
            </a:r>
            <a:r>
              <a:rPr lang="en-US" sz="1400" dirty="0" smtClean="0"/>
              <a:t>{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Map </a:t>
            </a:r>
            <a:r>
              <a:rPr lang="en-US" sz="1400" dirty="0" err="1"/>
              <a:t>hVotes</a:t>
            </a:r>
            <a:r>
              <a:rPr lang="en-US" sz="1400" dirty="0"/>
              <a:t> = new </a:t>
            </a:r>
            <a:r>
              <a:rPr lang="en-US" sz="1400" dirty="0" err="1"/>
              <a:t>HashMap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</a:p>
          <a:p>
            <a:pPr marL="0" indent="0">
              <a:buNone/>
            </a:pPr>
            <a:r>
              <a:rPr lang="en-US" sz="1400" dirty="0"/>
              <a:t>    public void record(Candidate candidate) {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int</a:t>
            </a:r>
            <a:r>
              <a:rPr lang="en-US" sz="1400" dirty="0"/>
              <a:t> count = 0</a:t>
            </a:r>
            <a:r>
              <a:rPr lang="en-US" sz="1400" dirty="0" smtClean="0"/>
              <a:t>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if (!</a:t>
            </a:r>
            <a:r>
              <a:rPr lang="en-US" sz="1400" dirty="0" err="1"/>
              <a:t>hVotes.containsKey</a:t>
            </a:r>
            <a:r>
              <a:rPr lang="en-US" sz="1400" dirty="0"/>
              <a:t>(candidate)</a:t>
            </a:r>
            <a:r>
              <a:rPr lang="en-US" sz="1400" dirty="0" smtClean="0"/>
              <a:t>) </a:t>
            </a:r>
            <a:r>
              <a:rPr lang="en-US" sz="1400" dirty="0" err="1" smtClean="0"/>
              <a:t>hVotes.put</a:t>
            </a:r>
            <a:r>
              <a:rPr lang="en-US" sz="1400" dirty="0"/>
              <a:t>(candidate, count);</a:t>
            </a:r>
          </a:p>
          <a:p>
            <a:pPr marL="0" indent="0">
              <a:buNone/>
            </a:pPr>
            <a:r>
              <a:rPr lang="da-DK" sz="1400" dirty="0"/>
              <a:t>        </a:t>
            </a:r>
            <a:r>
              <a:rPr lang="da-DK" sz="1400" dirty="0" err="1" smtClean="0"/>
              <a:t>else</a:t>
            </a:r>
            <a:r>
              <a:rPr lang="da-DK" sz="1400" dirty="0" smtClean="0"/>
              <a:t>    </a:t>
            </a:r>
            <a:r>
              <a:rPr lang="da-DK" sz="1400" dirty="0" err="1" smtClean="0"/>
              <a:t>count</a:t>
            </a:r>
            <a:r>
              <a:rPr lang="da-DK" sz="1400" dirty="0" smtClean="0"/>
              <a:t> </a:t>
            </a:r>
            <a:r>
              <a:rPr lang="da-DK" sz="1400" dirty="0"/>
              <a:t>= </a:t>
            </a:r>
            <a:r>
              <a:rPr lang="da-DK" sz="1400" dirty="0" err="1"/>
              <a:t>hVotes.get</a:t>
            </a:r>
            <a:r>
              <a:rPr lang="da-DK" sz="1400" dirty="0"/>
              <a:t>(</a:t>
            </a:r>
            <a:r>
              <a:rPr lang="da-DK" sz="1400" dirty="0" err="1"/>
              <a:t>candidate</a:t>
            </a:r>
            <a:r>
              <a:rPr lang="da-DK" sz="1400" dirty="0"/>
              <a:t>)</a:t>
            </a:r>
            <a:r>
              <a:rPr lang="da-DK" sz="1400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        count++;</a:t>
            </a:r>
          </a:p>
          <a:p>
            <a:pPr marL="0" indent="0">
              <a:buNone/>
            </a:pPr>
            <a:r>
              <a:rPr lang="en-US" sz="1400" dirty="0" smtClean="0"/>
              <a:t>        </a:t>
            </a:r>
            <a:r>
              <a:rPr lang="en-US" sz="1400" dirty="0" err="1"/>
              <a:t>hVotes.put</a:t>
            </a:r>
            <a:r>
              <a:rPr lang="en-US" sz="1400" dirty="0"/>
              <a:t>(candidate, count);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788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Example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public class </a:t>
            </a:r>
            <a:r>
              <a:rPr lang="en-US" sz="1400" dirty="0" err="1" smtClean="0"/>
              <a:t>VotingBooth</a:t>
            </a:r>
            <a:r>
              <a:rPr lang="en-US" sz="1400" dirty="0" smtClean="0"/>
              <a:t> {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VoteRecorder</a:t>
            </a:r>
            <a:r>
              <a:rPr lang="en-US" sz="1400" dirty="0" smtClean="0"/>
              <a:t> recorder = null;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public void </a:t>
            </a:r>
            <a:r>
              <a:rPr lang="en-US" sz="1400" dirty="0" err="1" smtClean="0"/>
              <a:t>setVoteRecorder</a:t>
            </a:r>
            <a:r>
              <a:rPr lang="en-US" sz="1400" dirty="0" smtClean="0"/>
              <a:t>(</a:t>
            </a:r>
            <a:r>
              <a:rPr lang="en-US" sz="1400" dirty="0" err="1" smtClean="0"/>
              <a:t>VoteRecorder</a:t>
            </a:r>
            <a:r>
              <a:rPr lang="en-US" sz="1400" dirty="0" smtClean="0"/>
              <a:t> recorder) {</a:t>
            </a:r>
          </a:p>
          <a:p>
            <a:pPr marL="0" indent="0"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this.recorder</a:t>
            </a:r>
            <a:r>
              <a:rPr lang="en-US" sz="1400" dirty="0" smtClean="0"/>
              <a:t> = recorder;</a:t>
            </a:r>
          </a:p>
          <a:p>
            <a:pPr marL="0" indent="0">
              <a:buNone/>
            </a:pPr>
            <a:r>
              <a:rPr lang="en-US" sz="1400" dirty="0" smtClean="0"/>
              <a:t>    }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public void vote(Candidate candidate) {</a:t>
            </a:r>
          </a:p>
          <a:p>
            <a:pPr marL="0" indent="0"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recorder.record</a:t>
            </a:r>
            <a:r>
              <a:rPr lang="en-US" sz="1400" dirty="0" smtClean="0"/>
              <a:t>(candidate);</a:t>
            </a:r>
          </a:p>
          <a:p>
            <a:pPr marL="0" indent="0">
              <a:buNone/>
            </a:pPr>
            <a:r>
              <a:rPr lang="en-US" sz="1400" dirty="0" smtClean="0"/>
              <a:t>    }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2400" dirty="0" smtClean="0"/>
              <a:t>How instantiates </a:t>
            </a:r>
            <a:r>
              <a:rPr lang="en-US" sz="2400" dirty="0" err="1" smtClean="0"/>
              <a:t>LocalVoteRecorder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b="1" dirty="0" smtClean="0"/>
              <a:t>Spring does and </a:t>
            </a:r>
            <a:r>
              <a:rPr lang="en-US" sz="2400" b="1" dirty="0" err="1" smtClean="0"/>
              <a:t>injectes</a:t>
            </a:r>
            <a:r>
              <a:rPr lang="en-US" sz="2400" b="1" dirty="0" smtClean="0"/>
              <a:t> it into </a:t>
            </a:r>
            <a:r>
              <a:rPr lang="en-US" sz="2400" b="1" dirty="0" err="1" smtClean="0"/>
              <a:t>VotingBooth</a:t>
            </a:r>
            <a:r>
              <a:rPr lang="en-US" sz="2400" b="1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93176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 Spring </a:t>
            </a:r>
            <a:r>
              <a:rPr lang="en-US" dirty="0" err="1"/>
              <a:t>IoC</a:t>
            </a:r>
            <a:r>
              <a:rPr lang="en-US" dirty="0"/>
              <a:t> </a:t>
            </a:r>
            <a:r>
              <a:rPr lang="en-US" dirty="0" smtClean="0"/>
              <a:t>container, you </a:t>
            </a:r>
            <a:r>
              <a:rPr lang="en-US" dirty="0"/>
              <a:t>can configure the number of instances of the </a:t>
            </a:r>
            <a:r>
              <a:rPr lang="en-US" dirty="0" smtClean="0"/>
              <a:t>component and </a:t>
            </a:r>
            <a:r>
              <a:rPr lang="en-US" dirty="0"/>
              <a:t>at what point the component is created and destroyed in memory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Once instantiated, Spring </a:t>
            </a:r>
            <a:r>
              <a:rPr lang="en-US" dirty="0" err="1" smtClean="0"/>
              <a:t>IoC</a:t>
            </a:r>
            <a:r>
              <a:rPr lang="en-US" dirty="0" smtClean="0"/>
              <a:t> manages </a:t>
            </a:r>
            <a:r>
              <a:rPr lang="en-US" dirty="0"/>
              <a:t>the scope of the bean, based on its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1024139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beans </a:t>
            </a:r>
            <a:r>
              <a:rPr lang="en-US" sz="2400" dirty="0" smtClean="0">
                <a:solidFill>
                  <a:srgbClr val="7F7F7F"/>
                </a:solidFill>
              </a:rPr>
              <a:t>namespaces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&lt;bean	id</a:t>
            </a:r>
            <a:r>
              <a:rPr lang="en-US" sz="2400" dirty="0"/>
              <a:t>="</a:t>
            </a:r>
            <a:r>
              <a:rPr lang="en-US" sz="2400" dirty="0" smtClean="0"/>
              <a:t>recorder</a:t>
            </a:r>
            <a:r>
              <a:rPr lang="en-US" sz="2400" dirty="0" smtClean="0"/>
              <a:t>"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	class="</a:t>
            </a:r>
            <a:r>
              <a:rPr lang="en-US" sz="2400" dirty="0" err="1" smtClean="0"/>
              <a:t>com.springindepth.LocalVoteRecorder</a:t>
            </a:r>
            <a:r>
              <a:rPr lang="en-US" sz="2400" dirty="0" smtClean="0"/>
              <a:t>" /&gt;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&lt;bean	id</a:t>
            </a:r>
            <a:r>
              <a:rPr lang="en-US" sz="2400" dirty="0"/>
              <a:t>="</a:t>
            </a:r>
            <a:r>
              <a:rPr lang="en-US" sz="2400" dirty="0" err="1" smtClean="0"/>
              <a:t>votingBooth</a:t>
            </a:r>
            <a:r>
              <a:rPr lang="en-US" sz="2400" dirty="0" smtClean="0"/>
              <a:t>"</a:t>
            </a:r>
            <a:br>
              <a:rPr lang="en-US" sz="2400" dirty="0" smtClean="0"/>
            </a:br>
            <a:r>
              <a:rPr lang="en-US" sz="2400" dirty="0" smtClean="0"/>
              <a:t>			class</a:t>
            </a:r>
            <a:r>
              <a:rPr lang="en-US" sz="2400" dirty="0"/>
              <a:t>="</a:t>
            </a:r>
            <a:r>
              <a:rPr lang="en-US" sz="2400" dirty="0" err="1"/>
              <a:t>com.springindepth.VotingBooth</a:t>
            </a:r>
            <a:r>
              <a:rPr lang="en-US" sz="2400" dirty="0"/>
              <a:t>"&gt;</a:t>
            </a:r>
          </a:p>
          <a:p>
            <a:pPr marL="0" indent="0">
              <a:buNone/>
            </a:pPr>
            <a:r>
              <a:rPr lang="en-US" sz="2400" dirty="0" smtClean="0"/>
              <a:t>        &lt;</a:t>
            </a:r>
            <a:r>
              <a:rPr lang="en-US" sz="2400" dirty="0"/>
              <a:t>property name="</a:t>
            </a:r>
            <a:r>
              <a:rPr lang="en-US" sz="2400" dirty="0" err="1"/>
              <a:t>voteRecorder</a:t>
            </a:r>
            <a:r>
              <a:rPr lang="en-US" sz="2400" dirty="0"/>
              <a:t>" ref="recorder"/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</a:rPr>
              <a:t>        &lt;</a:t>
            </a:r>
            <a:r>
              <a:rPr lang="en-US" sz="2400" dirty="0">
                <a:solidFill>
                  <a:srgbClr val="7F7F7F"/>
                </a:solidFill>
              </a:rPr>
              <a:t>constructor-</a:t>
            </a:r>
            <a:r>
              <a:rPr lang="en-US" sz="2400" dirty="0" err="1">
                <a:solidFill>
                  <a:srgbClr val="7F7F7F"/>
                </a:solidFill>
              </a:rPr>
              <a:t>arg</a:t>
            </a:r>
            <a:r>
              <a:rPr lang="en-US" sz="2400" dirty="0">
                <a:solidFill>
                  <a:srgbClr val="7F7F7F"/>
                </a:solidFill>
              </a:rPr>
              <a:t> </a:t>
            </a:r>
            <a:r>
              <a:rPr lang="en-US" sz="2400" dirty="0" smtClean="0">
                <a:solidFill>
                  <a:srgbClr val="7F7F7F"/>
                </a:solidFill>
              </a:rPr>
              <a:t>ref="recorder"</a:t>
            </a:r>
            <a:r>
              <a:rPr lang="en-US" sz="2400" dirty="0" smtClean="0">
                <a:solidFill>
                  <a:srgbClr val="7F7F7F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sz="2400" dirty="0" smtClean="0"/>
              <a:t>    &lt;</a:t>
            </a:r>
            <a:r>
              <a:rPr lang="en-US" sz="2400" dirty="0"/>
              <a:t>/bean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&lt;/beans&gt;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8373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 smtClean="0"/>
              <a:t>VotingBooth</a:t>
            </a:r>
            <a:r>
              <a:rPr lang="en-US" sz="1600" dirty="0" err="1" smtClean="0"/>
              <a:t>Runner</a:t>
            </a:r>
            <a:r>
              <a:rPr lang="en-US" sz="1600" dirty="0" smtClean="0"/>
              <a:t> 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final static Logger logger = </a:t>
            </a:r>
            <a:r>
              <a:rPr lang="en-US" sz="1600" dirty="0" err="1"/>
              <a:t>LoggerFactory.getLogger</a:t>
            </a:r>
            <a:r>
              <a:rPr lang="en-US" sz="1600" dirty="0" smtClean="0"/>
              <a:t>(</a:t>
            </a:r>
            <a:r>
              <a:rPr lang="en-US" sz="1600" dirty="0" err="1" smtClean="0"/>
              <a:t>VotingBooth</a:t>
            </a:r>
            <a:r>
              <a:rPr lang="en-US" sz="1600" dirty="0" err="1" smtClean="0"/>
              <a:t>Runner.class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</a:p>
          <a:p>
            <a:pPr marL="0" indent="0">
              <a:buNone/>
            </a:pPr>
            <a:r>
              <a:rPr lang="en-US" sz="1600" dirty="0" smtClean="0"/>
              <a:t>    public </a:t>
            </a:r>
            <a:r>
              <a:rPr lang="en-US" sz="1600" dirty="0"/>
              <a:t>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logger.info</a:t>
            </a:r>
            <a:r>
              <a:rPr lang="en-US" sz="1600" dirty="0"/>
              <a:t>("Initializing Spring context.");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</a:p>
          <a:p>
            <a:pPr marL="0" indent="0">
              <a:buNone/>
            </a:pPr>
            <a:r>
              <a:rPr lang="en-US" sz="1600" b="1" dirty="0"/>
              <a:t>        </a:t>
            </a:r>
            <a:r>
              <a:rPr lang="en-US" sz="1600" b="1" dirty="0" err="1"/>
              <a:t>ApplicationContext</a:t>
            </a:r>
            <a:r>
              <a:rPr lang="en-US" sz="1600" b="1" dirty="0"/>
              <a:t> </a:t>
            </a:r>
            <a:r>
              <a:rPr lang="en-US" sz="1600" b="1" dirty="0" err="1" smtClean="0"/>
              <a:t>applicationContext</a:t>
            </a:r>
            <a:r>
              <a:rPr lang="en-US" sz="1600" b="1" dirty="0" smtClean="0"/>
              <a:t> =</a:t>
            </a:r>
          </a:p>
          <a:p>
            <a:pPr marL="0" indent="0">
              <a:buNone/>
            </a:pPr>
            <a:r>
              <a:rPr lang="en-US" sz="1600" b="1" dirty="0" smtClean="0"/>
              <a:t>                new </a:t>
            </a:r>
            <a:r>
              <a:rPr lang="en-US" sz="1600" b="1" dirty="0" err="1"/>
              <a:t>ClassPathXmlApplicationContext</a:t>
            </a:r>
            <a:r>
              <a:rPr lang="en-US" sz="1600" b="1" dirty="0"/>
              <a:t>("/application-</a:t>
            </a:r>
            <a:r>
              <a:rPr lang="en-US" sz="1600" b="1" dirty="0" err="1"/>
              <a:t>context.xml</a:t>
            </a:r>
            <a:r>
              <a:rPr lang="en-US" sz="1600" b="1" dirty="0"/>
              <a:t>");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logger.info</a:t>
            </a:r>
            <a:r>
              <a:rPr lang="en-US" sz="1600" dirty="0"/>
              <a:t>("Spring context initialized.");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 smtClean="0"/>
              <a:t>VotingBooth</a:t>
            </a:r>
            <a:r>
              <a:rPr lang="en-US" sz="1600" dirty="0" smtClean="0"/>
              <a:t> </a:t>
            </a:r>
            <a:r>
              <a:rPr lang="en-US" sz="1600" dirty="0" smtClean="0"/>
              <a:t>booth </a:t>
            </a:r>
            <a:r>
              <a:rPr lang="en-US" sz="1600" dirty="0"/>
              <a:t>= </a:t>
            </a:r>
            <a:r>
              <a:rPr lang="en-US" sz="1600" dirty="0" err="1" smtClean="0"/>
              <a:t>applicationContext.getBean</a:t>
            </a:r>
            <a:r>
              <a:rPr lang="en-US" sz="1600" dirty="0"/>
              <a:t>(</a:t>
            </a:r>
            <a:r>
              <a:rPr lang="en-US" sz="1600" dirty="0" smtClean="0"/>
              <a:t>"</a:t>
            </a:r>
            <a:r>
              <a:rPr lang="en-US" sz="1600" dirty="0" err="1" smtClean="0"/>
              <a:t>votingBooth</a:t>
            </a:r>
            <a:r>
              <a:rPr lang="en-US" sz="1600" dirty="0" smtClean="0"/>
              <a:t>”, </a:t>
            </a:r>
            <a:r>
              <a:rPr lang="en-US" sz="1600" dirty="0" err="1" smtClean="0"/>
              <a:t>VotingBooth.class</a:t>
            </a:r>
            <a:r>
              <a:rPr lang="en-US" sz="1600" dirty="0" smtClean="0"/>
              <a:t>)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    }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0582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class</a:t>
            </a:r>
          </a:p>
          <a:p>
            <a:r>
              <a:rPr lang="en-US" sz="2400" dirty="0" smtClean="0"/>
              <a:t>id, name(s)</a:t>
            </a:r>
            <a:endParaRPr lang="en-US" sz="2400" dirty="0"/>
          </a:p>
          <a:p>
            <a:r>
              <a:rPr lang="en-US" sz="2400" dirty="0"/>
              <a:t>scope</a:t>
            </a:r>
          </a:p>
          <a:p>
            <a:r>
              <a:rPr lang="en-US" sz="2400" dirty="0"/>
              <a:t>constructor arguments</a:t>
            </a:r>
          </a:p>
          <a:p>
            <a:r>
              <a:rPr lang="en-US" sz="2400" dirty="0"/>
              <a:t>properties</a:t>
            </a:r>
          </a:p>
          <a:p>
            <a:r>
              <a:rPr lang="en-US" sz="2400" dirty="0" err="1"/>
              <a:t>autowiring</a:t>
            </a:r>
            <a:r>
              <a:rPr lang="en-US" sz="2400" dirty="0"/>
              <a:t> mode</a:t>
            </a:r>
          </a:p>
          <a:p>
            <a:r>
              <a:rPr lang="en-US" sz="2400" dirty="0"/>
              <a:t>lazy-initialization mode</a:t>
            </a:r>
          </a:p>
          <a:p>
            <a:r>
              <a:rPr lang="en-US" sz="2400" dirty="0"/>
              <a:t>initialization method</a:t>
            </a:r>
          </a:p>
          <a:p>
            <a:r>
              <a:rPr lang="en-US" sz="2400" dirty="0"/>
              <a:t>destruction </a:t>
            </a:r>
            <a:r>
              <a:rPr lang="en-US" sz="2400" dirty="0" smtClean="0"/>
              <a:t>method</a:t>
            </a:r>
          </a:p>
          <a:p>
            <a:pPr marL="0" indent="0">
              <a:buNone/>
            </a:pPr>
            <a:r>
              <a:rPr lang="en-US" sz="2400" b="1" dirty="0" smtClean="0"/>
              <a:t>Can </a:t>
            </a:r>
            <a:r>
              <a:rPr lang="en-US" sz="2400" b="1" dirty="0"/>
              <a:t>be specified via XML, </a:t>
            </a:r>
            <a:r>
              <a:rPr lang="en-US" sz="2400" b="1" dirty="0" smtClean="0"/>
              <a:t>Java </a:t>
            </a:r>
            <a:r>
              <a:rPr lang="en-US" sz="2400" b="1" dirty="0"/>
              <a:t>code or </a:t>
            </a:r>
            <a:r>
              <a:rPr lang="en-US" sz="2400" b="1" dirty="0" smtClean="0"/>
              <a:t>annotations</a:t>
            </a:r>
          </a:p>
        </p:txBody>
      </p:sp>
    </p:spTree>
    <p:extLst>
      <p:ext uri="{BB962C8B-B14F-4D97-AF65-F5344CB8AC3E}">
        <p14:creationId xmlns:p14="http://schemas.microsoft.com/office/powerpoint/2010/main" val="3772554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singleton</a:t>
            </a:r>
          </a:p>
          <a:p>
            <a:r>
              <a:rPr lang="en-US" sz="2400" dirty="0" smtClean="0"/>
              <a:t>prototype</a:t>
            </a:r>
          </a:p>
          <a:p>
            <a:r>
              <a:rPr lang="en-US" sz="2400" dirty="0" smtClean="0"/>
              <a:t>custom (thread)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Only valid in the context of a web-aware </a:t>
            </a:r>
            <a:r>
              <a:rPr lang="en-US" sz="2400" dirty="0" err="1" smtClean="0"/>
              <a:t>ApplicationContext</a:t>
            </a:r>
            <a:endParaRPr lang="en-US" sz="2400" dirty="0" smtClean="0"/>
          </a:p>
          <a:p>
            <a:r>
              <a:rPr lang="en-US" sz="2400" dirty="0" smtClean="0"/>
              <a:t>request</a:t>
            </a:r>
          </a:p>
          <a:p>
            <a:r>
              <a:rPr lang="en-US" sz="2400" dirty="0" smtClean="0"/>
              <a:t>session</a:t>
            </a:r>
          </a:p>
          <a:p>
            <a:r>
              <a:rPr lang="en-US" sz="2400" dirty="0" err="1" smtClean="0"/>
              <a:t>globalSession</a:t>
            </a:r>
            <a:r>
              <a:rPr lang="en-US" sz="2400" dirty="0" smtClean="0"/>
              <a:t> (for </a:t>
            </a:r>
            <a:r>
              <a:rPr lang="en-US" sz="2400" dirty="0" err="1" smtClean="0"/>
              <a:t>portlet</a:t>
            </a:r>
            <a:r>
              <a:rPr lang="en-US" sz="2400" dirty="0" smtClean="0"/>
              <a:t>-based web applications)</a:t>
            </a:r>
          </a:p>
        </p:txBody>
      </p:sp>
    </p:spTree>
    <p:extLst>
      <p:ext uri="{BB962C8B-B14F-4D97-AF65-F5344CB8AC3E}">
        <p14:creationId xmlns:p14="http://schemas.microsoft.com/office/powerpoint/2010/main" val="315982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Scoped beans as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&lt;beans </a:t>
            </a:r>
            <a:r>
              <a:rPr lang="en-US" sz="1800" dirty="0" smtClean="0">
                <a:solidFill>
                  <a:srgbClr val="7F7F7F"/>
                </a:solidFill>
              </a:rPr>
              <a:t>even more namespaces</a:t>
            </a:r>
            <a:r>
              <a:rPr lang="en-US" sz="1800" dirty="0" smtClean="0"/>
              <a:t>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&lt;</a:t>
            </a:r>
            <a:r>
              <a:rPr lang="en-US" sz="1800" dirty="0"/>
              <a:t>!-- an HTTP Session-scoped bean exposed as a proxy --&gt;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&lt;</a:t>
            </a:r>
            <a:r>
              <a:rPr lang="en-US" sz="1800" dirty="0"/>
              <a:t>bean id="</a:t>
            </a:r>
            <a:r>
              <a:rPr lang="en-US" sz="1800" dirty="0" err="1"/>
              <a:t>userPreferences</a:t>
            </a:r>
            <a:r>
              <a:rPr lang="en-US" sz="1800" dirty="0"/>
              <a:t>" class="</a:t>
            </a:r>
            <a:r>
              <a:rPr lang="en-US" sz="1800" dirty="0" err="1"/>
              <a:t>com.foo.UserPreferences</a:t>
            </a:r>
            <a:r>
              <a:rPr lang="en-US" sz="1800" dirty="0"/>
              <a:t>" scope="</a:t>
            </a:r>
            <a:r>
              <a:rPr lang="en-US" sz="1800" dirty="0" smtClean="0"/>
              <a:t>session</a:t>
            </a:r>
            <a:r>
              <a:rPr lang="en-US" sz="1800" dirty="0" smtClean="0"/>
              <a:t>"</a:t>
            </a:r>
            <a:r>
              <a:rPr lang="en-US" sz="1800" dirty="0" smtClean="0"/>
              <a:t>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&lt;!-- instructs the container to proxy the surrounding bean --&gt;</a:t>
            </a:r>
          </a:p>
          <a:p>
            <a:pPr marL="0" indent="0">
              <a:buNone/>
            </a:pPr>
            <a:r>
              <a:rPr lang="ro-RO" sz="1800" b="1" dirty="0"/>
              <a:t>        &lt;aop:scoped-proxy/&gt;</a:t>
            </a:r>
          </a:p>
          <a:p>
            <a:pPr marL="0" indent="0">
              <a:buNone/>
            </a:pPr>
            <a:r>
              <a:rPr lang="ro-RO" sz="1800" dirty="0"/>
              <a:t>  </a:t>
            </a:r>
            <a:r>
              <a:rPr lang="ro-RO" sz="1800" dirty="0" smtClean="0"/>
              <a:t>  &lt;</a:t>
            </a:r>
            <a:r>
              <a:rPr lang="ro-RO" sz="1800" dirty="0"/>
              <a:t>/bean&gt;</a:t>
            </a:r>
          </a:p>
          <a:p>
            <a:pPr marL="0" indent="0">
              <a:buNone/>
            </a:pPr>
            <a:endParaRPr lang="ro-RO" sz="1800" dirty="0"/>
          </a:p>
          <a:p>
            <a:pPr marL="0" indent="0">
              <a:buNone/>
            </a:pPr>
            <a:r>
              <a:rPr lang="ro-RO" sz="1800" dirty="0"/>
              <a:t>  </a:t>
            </a:r>
            <a:r>
              <a:rPr lang="ro-RO" sz="1800" dirty="0" smtClean="0"/>
              <a:t>  &lt;</a:t>
            </a:r>
            <a:r>
              <a:rPr lang="ro-RO" sz="1800" dirty="0"/>
              <a:t>!-- a singleton-scoped bean injected with a proxy to the above bean --&gt;</a:t>
            </a:r>
          </a:p>
          <a:p>
            <a:pPr marL="0" indent="0">
              <a:buNone/>
            </a:pPr>
            <a:r>
              <a:rPr lang="ro-RO" sz="1800" dirty="0"/>
              <a:t>  </a:t>
            </a:r>
            <a:r>
              <a:rPr lang="ro-RO" sz="1800" dirty="0" smtClean="0"/>
              <a:t>  &lt;</a:t>
            </a:r>
            <a:r>
              <a:rPr lang="ro-RO" sz="1800" dirty="0"/>
              <a:t>bean id="userService" class="</a:t>
            </a:r>
            <a:r>
              <a:rPr lang="ro-RO" sz="1800" dirty="0" smtClean="0"/>
              <a:t>com.foo.SimpleUserService</a:t>
            </a:r>
            <a:r>
              <a:rPr lang="en-US" sz="1800" dirty="0" smtClean="0"/>
              <a:t>"</a:t>
            </a:r>
            <a:r>
              <a:rPr lang="ro-RO" sz="1800" dirty="0" smtClean="0"/>
              <a:t>&gt;</a:t>
            </a:r>
            <a:endParaRPr lang="ro-RO" sz="1800" dirty="0"/>
          </a:p>
          <a:p>
            <a:pPr marL="0" indent="0">
              <a:buNone/>
            </a:pPr>
            <a:r>
              <a:rPr lang="ro-RO" sz="1800" dirty="0"/>
              <a:t>      </a:t>
            </a:r>
            <a:r>
              <a:rPr lang="ro-RO" sz="1800" dirty="0" smtClean="0"/>
              <a:t>  &lt;</a:t>
            </a:r>
            <a:r>
              <a:rPr lang="ro-RO" sz="1800" dirty="0"/>
              <a:t>!-- a reference to the proxied userPreferences bean --&gt;</a:t>
            </a:r>
          </a:p>
          <a:p>
            <a:pPr marL="0" indent="0">
              <a:buNone/>
            </a:pPr>
            <a:r>
              <a:rPr lang="ro-RO" sz="1800" dirty="0"/>
              <a:t>      </a:t>
            </a:r>
            <a:r>
              <a:rPr lang="ro-RO" sz="1800" dirty="0" smtClean="0"/>
              <a:t>  &lt;</a:t>
            </a:r>
            <a:r>
              <a:rPr lang="ro-RO" sz="1800" dirty="0"/>
              <a:t>property name="userPreferences" ref="userPreferences"/</a:t>
            </a:r>
            <a:r>
              <a:rPr lang="ro-RO" sz="1800" dirty="0" smtClean="0"/>
              <a:t>&gt;</a:t>
            </a:r>
            <a:endParaRPr lang="ro-RO" sz="1800" dirty="0"/>
          </a:p>
          <a:p>
            <a:pPr marL="0" indent="0">
              <a:buNone/>
            </a:pPr>
            <a:r>
              <a:rPr lang="ro-RO" sz="1800" dirty="0"/>
              <a:t>  </a:t>
            </a:r>
            <a:r>
              <a:rPr lang="ro-RO" sz="1800" dirty="0" smtClean="0"/>
              <a:t>  &lt;</a:t>
            </a:r>
            <a:r>
              <a:rPr lang="ro-RO" sz="1800" dirty="0"/>
              <a:t>/bean&gt;</a:t>
            </a:r>
          </a:p>
          <a:p>
            <a:pPr marL="0" indent="0">
              <a:buNone/>
            </a:pPr>
            <a:r>
              <a:rPr lang="ro-RO" sz="1800" dirty="0"/>
              <a:t>&lt;/beans&gt;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6256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Spring’s Own Web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Reusable business </a:t>
            </a:r>
            <a:r>
              <a:rPr lang="en-US" sz="2400" b="1" dirty="0" smtClean="0"/>
              <a:t>code</a:t>
            </a:r>
            <a:r>
              <a:rPr lang="en-US" sz="2400" dirty="0" smtClean="0"/>
              <a:t> No </a:t>
            </a:r>
            <a:r>
              <a:rPr lang="en-US" sz="2400" dirty="0"/>
              <a:t>need for </a:t>
            </a:r>
            <a:r>
              <a:rPr lang="en-US" sz="2400" dirty="0" smtClean="0"/>
              <a:t>duplication or interface implementation. </a:t>
            </a:r>
            <a:r>
              <a:rPr lang="en-US" sz="2400" dirty="0"/>
              <a:t>Use existing business objects as command or form objects instead of mirroring them to extend a particular framework base class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Customizable </a:t>
            </a:r>
            <a:r>
              <a:rPr lang="en-US" sz="2400" b="1" dirty="0"/>
              <a:t>binding and </a:t>
            </a:r>
            <a:r>
              <a:rPr lang="en-US" sz="2400" b="1" dirty="0" smtClean="0"/>
              <a:t>validation</a:t>
            </a:r>
            <a:r>
              <a:rPr lang="en-US" sz="2400" dirty="0"/>
              <a:t> </a:t>
            </a:r>
            <a:r>
              <a:rPr lang="en-US" sz="2400" dirty="0" smtClean="0"/>
              <a:t>Spring treats type mismatches as validation errors. Thus you need not duplicate your business objects' properties as </a:t>
            </a:r>
            <a:r>
              <a:rPr lang="en-US" sz="2400" dirty="0" err="1" smtClean="0"/>
              <a:t>untyped</a:t>
            </a:r>
            <a:r>
              <a:rPr lang="en-US" sz="2400" dirty="0" smtClean="0"/>
              <a:t> strings in your form objects simply to handle invalid submissions, or to convert the strings properly. Instead, it is often preferable to bind directly to your business objects.</a:t>
            </a:r>
          </a:p>
        </p:txBody>
      </p:sp>
    </p:spTree>
    <p:extLst>
      <p:ext uri="{BB962C8B-B14F-4D97-AF65-F5344CB8AC3E}">
        <p14:creationId xmlns:p14="http://schemas.microsoft.com/office/powerpoint/2010/main" val="144468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93" r="-745"/>
          <a:stretch/>
        </p:blipFill>
        <p:spPr>
          <a:xfrm>
            <a:off x="1619657" y="1402137"/>
            <a:ext cx="5965885" cy="4525963"/>
          </a:xfrm>
        </p:spPr>
      </p:pic>
      <p:sp>
        <p:nvSpPr>
          <p:cNvPr id="5" name="Rectangle 4"/>
          <p:cNvSpPr/>
          <p:nvPr/>
        </p:nvSpPr>
        <p:spPr>
          <a:xfrm>
            <a:off x="804001" y="5895355"/>
            <a:ext cx="77137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Spring can be used in standard applications, web applications, full Java EE applications, and other </a:t>
            </a:r>
            <a:r>
              <a:rPr lang="en-US" sz="2400" dirty="0" smtClean="0"/>
              <a:t>containers.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4749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Spring’s Own Web MVC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Flexible model transfer</a:t>
            </a:r>
            <a:r>
              <a:rPr lang="en-US" sz="2400" dirty="0" smtClean="0"/>
              <a:t> Model transfer with a name/value Map supports easy integration with any view technology.</a:t>
            </a:r>
          </a:p>
          <a:p>
            <a:r>
              <a:rPr lang="en-US" sz="2400" b="1" dirty="0"/>
              <a:t>Customizable handler mapping and view </a:t>
            </a:r>
            <a:r>
              <a:rPr lang="en-US" sz="2400" b="1" dirty="0" smtClean="0"/>
              <a:t>resolution</a:t>
            </a:r>
            <a:r>
              <a:rPr lang="en-US" sz="2400" dirty="0" smtClean="0"/>
              <a:t> </a:t>
            </a:r>
            <a:r>
              <a:rPr lang="en-US" sz="2400" dirty="0"/>
              <a:t>Handler mapping and view resolution strategies range from simple URL-based configuration, to sophisticated, purpose-built resolution strategies. Spring is more flexible than web MVC frameworks that mandate a particular technique.</a:t>
            </a:r>
            <a:endParaRPr lang="en-US" sz="2400" b="1" dirty="0" smtClean="0"/>
          </a:p>
          <a:p>
            <a:r>
              <a:rPr lang="en-US" sz="2400" b="1" dirty="0" smtClean="0"/>
              <a:t>Customizable </a:t>
            </a:r>
            <a:r>
              <a:rPr lang="en-US" sz="2400" b="1" dirty="0"/>
              <a:t>locale and theme </a:t>
            </a:r>
            <a:r>
              <a:rPr lang="en-US" sz="2400" b="1" dirty="0" smtClean="0"/>
              <a:t>resolution</a:t>
            </a:r>
            <a:r>
              <a:rPr lang="en-US" sz="2400" dirty="0" smtClean="0"/>
              <a:t> Support </a:t>
            </a:r>
            <a:r>
              <a:rPr lang="en-US" sz="2400" dirty="0"/>
              <a:t>for JSPs with or without Spring tag library, support for JSTL, support for </a:t>
            </a:r>
            <a:r>
              <a:rPr lang="en-US" sz="2400" dirty="0" smtClean="0"/>
              <a:t>Velocity.</a:t>
            </a:r>
          </a:p>
          <a:p>
            <a:r>
              <a:rPr lang="en-US" sz="2400" b="1" dirty="0" err="1" smtClean="0"/>
              <a:t>Pluggability</a:t>
            </a:r>
            <a:r>
              <a:rPr lang="en-US" sz="2400" b="1" dirty="0" smtClean="0"/>
              <a:t> of other MVC implementations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6183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DispatcherServlet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 smtClean="0"/>
              <a:t>Front Controller </a:t>
            </a:r>
            <a:r>
              <a:rPr lang="en-US" sz="2200" dirty="0"/>
              <a:t>design </a:t>
            </a:r>
            <a:r>
              <a:rPr lang="en-US" sz="2200" dirty="0" smtClean="0"/>
              <a:t>pattern</a:t>
            </a: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8300" r="-83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82347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DispatcherServlet</a:t>
            </a:r>
            <a:r>
              <a:rPr lang="en-US" dirty="0" smtClean="0"/>
              <a:t> (cont’d)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3698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web.xml</a:t>
            </a:r>
            <a:endParaRPr lang="en-US" dirty="0"/>
          </a:p>
          <a:p>
            <a:pPr marL="0" indent="0">
              <a:buNone/>
            </a:pPr>
            <a:r>
              <a:rPr lang="tr-TR" dirty="0"/>
              <a:t>    &lt;servlet&gt;</a:t>
            </a:r>
          </a:p>
          <a:p>
            <a:pPr marL="0" indent="0">
              <a:buNone/>
            </a:pPr>
            <a:r>
              <a:rPr lang="tr-TR" dirty="0"/>
              <a:t>        &lt;servlet-name&gt;</a:t>
            </a:r>
            <a:r>
              <a:rPr lang="tr-TR" b="1" dirty="0" err="1"/>
              <a:t>example</a:t>
            </a:r>
            <a:r>
              <a:rPr lang="tr-TR" dirty="0"/>
              <a:t>&lt;/servlet-name&gt;</a:t>
            </a:r>
          </a:p>
          <a:p>
            <a:pPr marL="0" indent="0">
              <a:buNone/>
            </a:pPr>
            <a:r>
              <a:rPr lang="tr-TR" dirty="0"/>
              <a:t>        &lt;servlet-</a:t>
            </a:r>
            <a:r>
              <a:rPr lang="tr-TR" dirty="0" err="1"/>
              <a:t>class</a:t>
            </a:r>
            <a:r>
              <a:rPr lang="tr-TR" dirty="0"/>
              <a:t>&gt;</a:t>
            </a:r>
            <a:r>
              <a:rPr lang="tr-TR" b="1" dirty="0" err="1"/>
              <a:t>org.springframework.web.servlet.DispatcherServlet</a:t>
            </a:r>
            <a:r>
              <a:rPr lang="tr-TR" dirty="0"/>
              <a:t>&lt;/servlet-</a:t>
            </a:r>
            <a:r>
              <a:rPr lang="tr-TR" dirty="0" err="1"/>
              <a:t>class</a:t>
            </a:r>
            <a:r>
              <a:rPr lang="tr-TR" dirty="0"/>
              <a:t>&gt;</a:t>
            </a:r>
          </a:p>
          <a:p>
            <a:pPr marL="0" indent="0">
              <a:buNone/>
            </a:pPr>
            <a:r>
              <a:rPr lang="tr-TR" dirty="0"/>
              <a:t>        &lt;</a:t>
            </a:r>
            <a:r>
              <a:rPr lang="tr-TR" dirty="0" err="1"/>
              <a:t>load</a:t>
            </a:r>
            <a:r>
              <a:rPr lang="tr-TR" dirty="0"/>
              <a:t>-on-</a:t>
            </a:r>
            <a:r>
              <a:rPr lang="tr-TR" dirty="0" err="1"/>
              <a:t>startup</a:t>
            </a:r>
            <a:r>
              <a:rPr lang="tr-TR" dirty="0"/>
              <a:t>&gt;</a:t>
            </a:r>
            <a:r>
              <a:rPr lang="tr-TR" b="1" dirty="0"/>
              <a:t>1</a:t>
            </a:r>
            <a:r>
              <a:rPr lang="tr-TR" dirty="0"/>
              <a:t>&lt;/</a:t>
            </a:r>
            <a:r>
              <a:rPr lang="tr-TR" dirty="0" err="1"/>
              <a:t>load</a:t>
            </a:r>
            <a:r>
              <a:rPr lang="tr-TR" dirty="0"/>
              <a:t>-on-</a:t>
            </a:r>
            <a:r>
              <a:rPr lang="tr-TR" dirty="0" err="1"/>
              <a:t>startup</a:t>
            </a:r>
            <a:r>
              <a:rPr lang="tr-TR" dirty="0"/>
              <a:t>&gt;</a:t>
            </a:r>
          </a:p>
          <a:p>
            <a:pPr marL="0" indent="0">
              <a:buNone/>
            </a:pPr>
            <a:r>
              <a:rPr lang="tr-TR" dirty="0"/>
              <a:t>    &lt;/servlet</a:t>
            </a:r>
            <a:r>
              <a:rPr lang="tr-TR" dirty="0" smtClean="0"/>
              <a:t>&gt;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  </a:t>
            </a:r>
            <a:r>
              <a:rPr lang="tr-TR" dirty="0"/>
              <a:t>&lt;servlet-</a:t>
            </a:r>
            <a:r>
              <a:rPr lang="tr-TR" dirty="0" err="1"/>
              <a:t>mapping</a:t>
            </a:r>
            <a:r>
              <a:rPr lang="tr-TR" dirty="0"/>
              <a:t>&gt;</a:t>
            </a:r>
          </a:p>
          <a:p>
            <a:pPr marL="0" indent="0">
              <a:buNone/>
            </a:pPr>
            <a:r>
              <a:rPr lang="tr-TR" dirty="0"/>
              <a:t>        &lt;servlet-name&gt;</a:t>
            </a:r>
            <a:r>
              <a:rPr lang="tr-TR" b="1" dirty="0" err="1"/>
              <a:t>example</a:t>
            </a:r>
            <a:r>
              <a:rPr lang="tr-TR" dirty="0"/>
              <a:t>&lt;/servlet-name&gt;</a:t>
            </a:r>
          </a:p>
          <a:p>
            <a:pPr marL="0" indent="0">
              <a:buNone/>
            </a:pPr>
            <a:r>
              <a:rPr lang="tr-TR" dirty="0"/>
              <a:t>        &lt;</a:t>
            </a:r>
            <a:r>
              <a:rPr lang="tr-TR" dirty="0" err="1"/>
              <a:t>url-pattern</a:t>
            </a:r>
            <a:r>
              <a:rPr lang="tr-TR" dirty="0"/>
              <a:t>&gt;</a:t>
            </a:r>
            <a:r>
              <a:rPr lang="tr-TR" b="1" dirty="0"/>
              <a:t>/</a:t>
            </a:r>
            <a:r>
              <a:rPr lang="tr-TR" b="1" dirty="0" err="1"/>
              <a:t>example</a:t>
            </a:r>
            <a:r>
              <a:rPr lang="tr-TR" b="1" dirty="0"/>
              <a:t>/*</a:t>
            </a:r>
            <a:r>
              <a:rPr lang="tr-TR" dirty="0"/>
              <a:t>&lt;/</a:t>
            </a:r>
            <a:r>
              <a:rPr lang="tr-TR" dirty="0" err="1"/>
              <a:t>url-pattern</a:t>
            </a:r>
            <a:r>
              <a:rPr lang="tr-TR" dirty="0"/>
              <a:t>&gt;</a:t>
            </a:r>
          </a:p>
          <a:p>
            <a:pPr marL="0" indent="0">
              <a:buNone/>
            </a:pPr>
            <a:r>
              <a:rPr lang="tr-TR" dirty="0"/>
              <a:t>    &lt;/servlet-</a:t>
            </a:r>
            <a:r>
              <a:rPr lang="tr-TR" dirty="0" err="1"/>
              <a:t>mapping</a:t>
            </a:r>
            <a:r>
              <a:rPr lang="tr-TR" dirty="0" smtClean="0"/>
              <a:t>&gt;</a:t>
            </a:r>
          </a:p>
          <a:p>
            <a:pPr marL="0" indent="0">
              <a:buNone/>
            </a:pPr>
            <a:endParaRPr lang="tr-TR" dirty="0"/>
          </a:p>
          <a:p>
            <a:pPr>
              <a:lnSpc>
                <a:spcPct val="120000"/>
              </a:lnSpc>
            </a:pPr>
            <a:r>
              <a:rPr lang="en-US" sz="4400" dirty="0"/>
              <a:t>Spring MVC looks for a file named </a:t>
            </a:r>
            <a:r>
              <a:rPr lang="en-US" sz="4400" b="1" dirty="0" smtClean="0"/>
              <a:t>example-</a:t>
            </a:r>
            <a:r>
              <a:rPr lang="en-US" sz="4400" b="1" dirty="0" err="1"/>
              <a:t>servlet.xml</a:t>
            </a:r>
            <a:r>
              <a:rPr lang="en-US" sz="4400" dirty="0"/>
              <a:t> in the WEB-INF directory of your web application and creates the beans defined </a:t>
            </a:r>
            <a:r>
              <a:rPr lang="en-US" sz="4400" dirty="0" smtClean="0"/>
              <a:t>there.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63405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DispatcherServlet</a:t>
            </a:r>
            <a:r>
              <a:rPr lang="en-US" dirty="0" smtClean="0"/>
              <a:t> (cont’d)</a:t>
            </a:r>
            <a:endParaRPr lang="en-US" sz="2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15521" r="-15521"/>
          <a:stretch>
            <a:fillRect/>
          </a:stretch>
        </p:blipFill>
        <p:spPr>
          <a:xfrm>
            <a:off x="457200" y="1600200"/>
            <a:ext cx="8353425" cy="4525963"/>
          </a:xfrm>
        </p:spPr>
      </p:pic>
      <p:sp>
        <p:nvSpPr>
          <p:cNvPr id="6" name="Rectangle 5"/>
          <p:cNvSpPr/>
          <p:nvPr/>
        </p:nvSpPr>
        <p:spPr>
          <a:xfrm>
            <a:off x="328849" y="5953619"/>
            <a:ext cx="85614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WebApplicationContext</a:t>
            </a:r>
            <a:r>
              <a:rPr lang="en-US" sz="2400" dirty="0"/>
              <a:t> is </a:t>
            </a:r>
            <a:r>
              <a:rPr lang="en-US" sz="2400" dirty="0" smtClean="0"/>
              <a:t>bound </a:t>
            </a:r>
            <a:r>
              <a:rPr lang="en-US" sz="2400" dirty="0"/>
              <a:t>in the request as an attribute that the controller and other elements in the process can use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7374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 bean types in </a:t>
            </a:r>
            <a:r>
              <a:rPr lang="en-US" dirty="0" err="1" smtClean="0"/>
              <a:t>WebApplicationContext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err="1" smtClean="0"/>
              <a:t>HandlerMapping</a:t>
            </a:r>
            <a:r>
              <a:rPr lang="en-US" sz="2400" dirty="0"/>
              <a:t> </a:t>
            </a:r>
            <a:r>
              <a:rPr lang="en-US" sz="2400" dirty="0" smtClean="0"/>
              <a:t>Maps </a:t>
            </a:r>
            <a:r>
              <a:rPr lang="en-US" sz="2400" dirty="0"/>
              <a:t>incoming requests to </a:t>
            </a:r>
            <a:r>
              <a:rPr lang="en-US" sz="2400" dirty="0" smtClean="0"/>
              <a:t>handlers. If </a:t>
            </a:r>
            <a:r>
              <a:rPr lang="en-US" sz="2400" dirty="0"/>
              <a:t>a handler is found, the execution chain associated with the handler (preprocessors, postprocessors, and controllers) is executed in order to prepare a model or </a:t>
            </a:r>
            <a:r>
              <a:rPr lang="en-US" sz="2400" dirty="0" smtClean="0"/>
              <a:t>rendering.</a:t>
            </a:r>
            <a:endParaRPr lang="en-US" sz="2400" dirty="0"/>
          </a:p>
          <a:p>
            <a:r>
              <a:rPr lang="en-US" sz="2400" b="1" dirty="0" err="1" smtClean="0"/>
              <a:t>HandlerExceptionResolver</a:t>
            </a:r>
            <a:r>
              <a:rPr lang="en-US" sz="2400" dirty="0" smtClean="0"/>
              <a:t> Maps </a:t>
            </a:r>
            <a:r>
              <a:rPr lang="en-US" sz="2400" dirty="0"/>
              <a:t>exceptions to views also allowing for more complex exception handling code.</a:t>
            </a:r>
          </a:p>
          <a:p>
            <a:r>
              <a:rPr lang="en-US" sz="2400" b="1" dirty="0" err="1" smtClean="0"/>
              <a:t>ViewResolver</a:t>
            </a:r>
            <a:r>
              <a:rPr lang="en-US" sz="2400" dirty="0" smtClean="0"/>
              <a:t> Resolves </a:t>
            </a:r>
            <a:r>
              <a:rPr lang="en-US" sz="2400" dirty="0"/>
              <a:t>logical String-based view names to actual View types.</a:t>
            </a:r>
          </a:p>
          <a:p>
            <a:r>
              <a:rPr lang="en-US" sz="2400" b="1" dirty="0" err="1" smtClean="0"/>
              <a:t>FlashMapManager</a:t>
            </a:r>
            <a:r>
              <a:rPr lang="en-US" sz="2400" dirty="0" smtClean="0"/>
              <a:t> Stores </a:t>
            </a:r>
            <a:r>
              <a:rPr lang="en-US" sz="2400" dirty="0"/>
              <a:t>and retrieves the "input" and the "output" </a:t>
            </a:r>
            <a:r>
              <a:rPr lang="en-US" sz="2400" dirty="0" err="1"/>
              <a:t>FlashMap</a:t>
            </a:r>
            <a:r>
              <a:rPr lang="en-US" sz="2400" dirty="0"/>
              <a:t> that can be used to pass attributes from one request to another, usually across a redirect.</a:t>
            </a:r>
          </a:p>
        </p:txBody>
      </p:sp>
    </p:spTree>
    <p:extLst>
      <p:ext uri="{BB962C8B-B14F-4D97-AF65-F5344CB8AC3E}">
        <p14:creationId xmlns:p14="http://schemas.microsoft.com/office/powerpoint/2010/main" val="3884840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@Controller</a:t>
            </a:r>
          </a:p>
          <a:p>
            <a:pPr marL="0" indent="0">
              <a:buNone/>
            </a:pPr>
            <a:r>
              <a:rPr lang="en-US" sz="2400" dirty="0"/>
              <a:t>public class </a:t>
            </a:r>
            <a:r>
              <a:rPr lang="en-US" sz="2400" dirty="0" err="1"/>
              <a:t>HelloWorldController</a:t>
            </a:r>
            <a:r>
              <a:rPr lang="en-US" sz="2400" dirty="0"/>
              <a:t> {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1" dirty="0"/>
              <a:t>@</a:t>
            </a:r>
            <a:r>
              <a:rPr lang="en-US" sz="2400" b="1" dirty="0" err="1"/>
              <a:t>RequestMapping</a:t>
            </a:r>
            <a:r>
              <a:rPr lang="en-US" sz="2400" b="1" dirty="0"/>
              <a:t>("/</a:t>
            </a:r>
            <a:r>
              <a:rPr lang="en-US" sz="2400" b="1" dirty="0" err="1"/>
              <a:t>helloWorld</a:t>
            </a:r>
            <a:r>
              <a:rPr lang="en-US" sz="2400" b="1" dirty="0"/>
              <a:t>")</a:t>
            </a:r>
          </a:p>
          <a:p>
            <a:pPr marL="0" indent="0">
              <a:buNone/>
            </a:pPr>
            <a:r>
              <a:rPr lang="en-US" sz="2400" dirty="0"/>
              <a:t>    public String </a:t>
            </a:r>
            <a:r>
              <a:rPr lang="en-US" sz="2400" dirty="0" err="1"/>
              <a:t>helloWorld</a:t>
            </a:r>
            <a:r>
              <a:rPr lang="en-US" sz="2400" dirty="0"/>
              <a:t>(Model model)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model.addAttribute</a:t>
            </a:r>
            <a:r>
              <a:rPr lang="en-US" sz="2400" dirty="0"/>
              <a:t>("message", "Hello World!");</a:t>
            </a:r>
          </a:p>
          <a:p>
            <a:pPr marL="0" indent="0">
              <a:buNone/>
            </a:pPr>
            <a:r>
              <a:rPr lang="en-US" sz="2400" dirty="0" smtClean="0"/>
              <a:t>        return </a:t>
            </a:r>
            <a:r>
              <a:rPr lang="en-US" sz="2400" b="1" dirty="0" smtClean="0"/>
              <a:t>"</a:t>
            </a:r>
            <a:r>
              <a:rPr lang="en-US" sz="2400" b="1" dirty="0" err="1" smtClean="0"/>
              <a:t>helloWorld</a:t>
            </a:r>
            <a:r>
              <a:rPr lang="en-US" sz="2400" b="1" dirty="0" smtClean="0"/>
              <a:t>"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252362" y="4354645"/>
            <a:ext cx="1734964" cy="646393"/>
          </a:xfrm>
          <a:prstGeom prst="wedgeRoundRectCallout">
            <a:avLst>
              <a:gd name="adj1" fmla="val -73121"/>
              <a:gd name="adj2" fmla="val -3243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 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9937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9905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Supported method return </a:t>
            </a:r>
            <a:r>
              <a:rPr lang="en-US" sz="2400" b="1" dirty="0" smtClean="0"/>
              <a:t>types</a:t>
            </a:r>
            <a:endParaRPr lang="en-US" sz="2400" dirty="0"/>
          </a:p>
          <a:p>
            <a:r>
              <a:rPr lang="en-US" sz="2400" dirty="0" smtClean="0"/>
              <a:t>A</a:t>
            </a:r>
            <a:r>
              <a:rPr lang="en-US" sz="2400" b="1" dirty="0" smtClean="0"/>
              <a:t> </a:t>
            </a:r>
            <a:r>
              <a:rPr lang="en-US" sz="2400" b="1" dirty="0" err="1"/>
              <a:t>ModelAndView</a:t>
            </a:r>
            <a:r>
              <a:rPr lang="en-US" sz="2400" b="1" dirty="0"/>
              <a:t> </a:t>
            </a:r>
            <a:r>
              <a:rPr lang="en-US" sz="2400" dirty="0"/>
              <a:t>object, with the model implicitly enriched with command objects and the results of @</a:t>
            </a:r>
            <a:r>
              <a:rPr lang="en-US" sz="2400" dirty="0" err="1"/>
              <a:t>ModelAttribute</a:t>
            </a:r>
            <a:r>
              <a:rPr lang="en-US" sz="2400" dirty="0"/>
              <a:t> annotated reference data </a:t>
            </a:r>
            <a:r>
              <a:rPr lang="en-US" sz="2400" dirty="0" err="1"/>
              <a:t>accessor</a:t>
            </a:r>
            <a:r>
              <a:rPr lang="en-US" sz="2400" dirty="0"/>
              <a:t> methods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A</a:t>
            </a:r>
            <a:r>
              <a:rPr lang="en-US" sz="2400" b="1" dirty="0" smtClean="0"/>
              <a:t> Model </a:t>
            </a:r>
            <a:r>
              <a:rPr lang="en-US" sz="2400" dirty="0" smtClean="0"/>
              <a:t>object, or a Map </a:t>
            </a:r>
            <a:r>
              <a:rPr lang="en-US" sz="2400" dirty="0"/>
              <a:t>object for exposing a model, with the view name implicitly determined through a </a:t>
            </a:r>
            <a:r>
              <a:rPr lang="en-US" sz="2400" dirty="0" err="1"/>
              <a:t>RequestToViewNameTranslator</a:t>
            </a:r>
            <a:r>
              <a:rPr lang="en-US" sz="2400" dirty="0"/>
              <a:t> and the model implicitly enriched with command objects and the results of @</a:t>
            </a:r>
            <a:r>
              <a:rPr lang="en-US" sz="2400" dirty="0" err="1"/>
              <a:t>ModelAttribute</a:t>
            </a:r>
            <a:r>
              <a:rPr lang="en-US" sz="2400" dirty="0"/>
              <a:t> annotated reference data </a:t>
            </a:r>
            <a:r>
              <a:rPr lang="en-US" sz="2400" dirty="0" err="1"/>
              <a:t>accessor</a:t>
            </a:r>
            <a:r>
              <a:rPr lang="en-US" sz="2400" dirty="0"/>
              <a:t> methods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A </a:t>
            </a:r>
            <a:r>
              <a:rPr lang="en-US" sz="2400" b="1" dirty="0"/>
              <a:t>View </a:t>
            </a:r>
            <a:r>
              <a:rPr lang="en-US" sz="2400" dirty="0"/>
              <a:t>object, with the model implicitly determined through command objects and @</a:t>
            </a:r>
            <a:r>
              <a:rPr lang="en-US" sz="2400" dirty="0" err="1"/>
              <a:t>ModelAttribute</a:t>
            </a:r>
            <a:r>
              <a:rPr lang="en-US" sz="2400" dirty="0"/>
              <a:t> annotated reference data </a:t>
            </a:r>
            <a:r>
              <a:rPr lang="en-US" sz="2400" dirty="0" err="1"/>
              <a:t>accessor</a:t>
            </a:r>
            <a:r>
              <a:rPr lang="en-US" sz="2400" dirty="0"/>
              <a:t> </a:t>
            </a:r>
            <a:r>
              <a:rPr lang="en-US" sz="2400" dirty="0" smtClean="0"/>
              <a:t>methods.</a:t>
            </a:r>
          </a:p>
        </p:txBody>
      </p:sp>
    </p:spTree>
    <p:extLst>
      <p:ext uri="{BB962C8B-B14F-4D97-AF65-F5344CB8AC3E}">
        <p14:creationId xmlns:p14="http://schemas.microsoft.com/office/powerpoint/2010/main" val="2336547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847843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// Add one attribute</a:t>
            </a:r>
          </a:p>
          <a:p>
            <a:pPr marL="0" indent="0">
              <a:buNone/>
            </a:pPr>
            <a:r>
              <a:rPr lang="en-US" sz="1800" dirty="0"/>
              <a:t>// The return value </a:t>
            </a:r>
            <a:r>
              <a:rPr lang="en-US" sz="1800" dirty="0" smtClean="0"/>
              <a:t>is </a:t>
            </a:r>
            <a:r>
              <a:rPr lang="en-US" sz="1800" dirty="0"/>
              <a:t>added to the model under </a:t>
            </a:r>
            <a:r>
              <a:rPr lang="en-US" sz="1800" dirty="0" smtClean="0"/>
              <a:t>key </a:t>
            </a:r>
            <a:r>
              <a:rPr lang="en-US" sz="1800" dirty="0"/>
              <a:t>"</a:t>
            </a:r>
            <a:r>
              <a:rPr lang="en-US" sz="1800" dirty="0" smtClean="0"/>
              <a:t>account”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@</a:t>
            </a:r>
            <a:r>
              <a:rPr lang="en-US" sz="1800" dirty="0" err="1"/>
              <a:t>ModelAttribute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public Account </a:t>
            </a:r>
            <a:r>
              <a:rPr lang="en-US" sz="1800" dirty="0" err="1"/>
              <a:t>addAccount</a:t>
            </a:r>
            <a:r>
              <a:rPr lang="en-US" sz="1800" dirty="0"/>
              <a:t>(@</a:t>
            </a:r>
            <a:r>
              <a:rPr lang="en-US" sz="1800" dirty="0" err="1"/>
              <a:t>RequestParam</a:t>
            </a:r>
            <a:r>
              <a:rPr lang="en-US" sz="1800" dirty="0"/>
              <a:t> String number) {</a:t>
            </a:r>
          </a:p>
          <a:p>
            <a:pPr marL="0" indent="0">
              <a:buNone/>
            </a:pPr>
            <a:r>
              <a:rPr lang="en-US" sz="1800" dirty="0"/>
              <a:t>    return </a:t>
            </a:r>
            <a:r>
              <a:rPr lang="en-US" sz="1800" dirty="0" err="1"/>
              <a:t>accountManager.findAccount</a:t>
            </a:r>
            <a:r>
              <a:rPr lang="en-US" sz="1800" dirty="0"/>
              <a:t>(number);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// Add multiple </a:t>
            </a:r>
            <a:r>
              <a:rPr lang="en-US" sz="1800" dirty="0" smtClean="0"/>
              <a:t>attributes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@</a:t>
            </a:r>
            <a:r>
              <a:rPr lang="en-US" sz="1800" dirty="0" err="1"/>
              <a:t>ModelAttribute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public void </a:t>
            </a:r>
            <a:r>
              <a:rPr lang="en-US" sz="1800" dirty="0" err="1"/>
              <a:t>populateModel</a:t>
            </a:r>
            <a:r>
              <a:rPr lang="en-US" sz="1800" dirty="0"/>
              <a:t>(@</a:t>
            </a:r>
            <a:r>
              <a:rPr lang="en-US" sz="1800" dirty="0" err="1"/>
              <a:t>RequestParam</a:t>
            </a:r>
            <a:r>
              <a:rPr lang="en-US" sz="1800" dirty="0"/>
              <a:t> String number, Model model) 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model.addAttribute</a:t>
            </a:r>
            <a:r>
              <a:rPr lang="en-US" sz="1800" dirty="0"/>
              <a:t>(</a:t>
            </a:r>
            <a:r>
              <a:rPr lang="en-US" sz="1800" dirty="0" err="1"/>
              <a:t>accountManager.findAccount</a:t>
            </a:r>
            <a:r>
              <a:rPr lang="en-US" sz="1800" dirty="0"/>
              <a:t>(number));</a:t>
            </a:r>
          </a:p>
          <a:p>
            <a:pPr marL="0" indent="0">
              <a:buNone/>
            </a:pPr>
            <a:r>
              <a:rPr lang="en-US" sz="1800" dirty="0"/>
              <a:t>    // add more ...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r>
              <a:rPr lang="en-US" sz="2400" dirty="0"/>
              <a:t>A controller can have any number of @</a:t>
            </a:r>
            <a:r>
              <a:rPr lang="en-US" sz="2400" dirty="0" err="1"/>
              <a:t>ModelAttribute</a:t>
            </a:r>
            <a:r>
              <a:rPr lang="en-US" sz="2400" dirty="0"/>
              <a:t> </a:t>
            </a:r>
            <a:r>
              <a:rPr lang="en-US" sz="2400" dirty="0" smtClean="0"/>
              <a:t>methods that are </a:t>
            </a:r>
            <a:r>
              <a:rPr lang="en-US" sz="2400" dirty="0"/>
              <a:t>invoked before </a:t>
            </a:r>
            <a:r>
              <a:rPr lang="en-US" sz="2400" dirty="0" smtClean="0"/>
              <a:t>the @</a:t>
            </a:r>
            <a:r>
              <a:rPr lang="en-US" sz="2400" dirty="0" err="1"/>
              <a:t>RequestMapping</a:t>
            </a:r>
            <a:r>
              <a:rPr lang="en-US" sz="2400" dirty="0"/>
              <a:t> </a:t>
            </a:r>
            <a:r>
              <a:rPr lang="en-US" sz="2400" dirty="0" smtClean="0"/>
              <a:t>methods.</a:t>
            </a:r>
          </a:p>
        </p:txBody>
      </p:sp>
    </p:spTree>
    <p:extLst>
      <p:ext uri="{BB962C8B-B14F-4D97-AF65-F5344CB8AC3E}">
        <p14:creationId xmlns:p14="http://schemas.microsoft.com/office/powerpoint/2010/main" val="1666555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Out of the box, Spring enables you to use JSPs, Velocity templates and XSLT </a:t>
            </a:r>
            <a:r>
              <a:rPr lang="en-US" sz="2800" dirty="0" smtClean="0"/>
              <a:t>views.</a:t>
            </a:r>
            <a:endParaRPr lang="en-US" sz="2800" dirty="0"/>
          </a:p>
          <a:p>
            <a:r>
              <a:rPr lang="en-US" sz="2800" b="1" dirty="0" err="1" smtClean="0"/>
              <a:t>ViewResolver</a:t>
            </a:r>
            <a:r>
              <a:rPr lang="en-US" sz="2800" dirty="0" smtClean="0"/>
              <a:t> </a:t>
            </a:r>
            <a:r>
              <a:rPr lang="en-US" sz="2800" dirty="0"/>
              <a:t>provides a mapping between view names and actual </a:t>
            </a:r>
            <a:r>
              <a:rPr lang="en-US" sz="2800" dirty="0" smtClean="0"/>
              <a:t>views.</a:t>
            </a:r>
          </a:p>
          <a:p>
            <a:r>
              <a:rPr lang="en-US" sz="2800" b="1" dirty="0" smtClean="0"/>
              <a:t>View</a:t>
            </a:r>
            <a:r>
              <a:rPr lang="en-US" sz="2800" dirty="0" smtClean="0"/>
              <a:t> </a:t>
            </a:r>
            <a:r>
              <a:rPr lang="en-US" sz="2800" dirty="0"/>
              <a:t>interface addresses the preparation of the request and hands the request over to one of the view technologies</a:t>
            </a:r>
            <a:r>
              <a:rPr lang="en-US" sz="28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&lt;bean id</a:t>
            </a:r>
            <a:r>
              <a:rPr lang="en-US" sz="2400" dirty="0"/>
              <a:t>="</a:t>
            </a:r>
            <a:r>
              <a:rPr lang="en-US" sz="2400" dirty="0" err="1" smtClean="0"/>
              <a:t>viewResolver</a:t>
            </a:r>
            <a:r>
              <a:rPr lang="en-US" sz="2400" dirty="0" smtClean="0"/>
              <a:t>”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class</a:t>
            </a:r>
            <a:r>
              <a:rPr lang="en-US" sz="2400" dirty="0"/>
              <a:t>="</a:t>
            </a:r>
            <a:r>
              <a:rPr lang="en-US" sz="2400" dirty="0" err="1"/>
              <a:t>org.springframework.web.servlet.view.UrlBasedViewResolver</a:t>
            </a:r>
            <a:r>
              <a:rPr lang="en-US" sz="2400" dirty="0"/>
              <a:t>"&gt;</a:t>
            </a:r>
          </a:p>
          <a:p>
            <a:pPr marL="0" indent="0">
              <a:buNone/>
            </a:pPr>
            <a:r>
              <a:rPr lang="en-US" sz="2400" dirty="0"/>
              <a:t>    &lt;property name="</a:t>
            </a:r>
            <a:r>
              <a:rPr lang="en-US" sz="2400" dirty="0" err="1" smtClean="0"/>
              <a:t>viewClass</a:t>
            </a:r>
            <a:r>
              <a:rPr lang="en-US" sz="2400" dirty="0" smtClean="0"/>
              <a:t>" </a:t>
            </a:r>
            <a:br>
              <a:rPr lang="en-US" sz="2400" dirty="0" smtClean="0"/>
            </a:br>
            <a:r>
              <a:rPr lang="en-US" sz="2400" dirty="0" smtClean="0"/>
              <a:t>                       value</a:t>
            </a:r>
            <a:r>
              <a:rPr lang="en-US" sz="2400" dirty="0"/>
              <a:t>="</a:t>
            </a:r>
            <a:r>
              <a:rPr lang="en-US" sz="2400" dirty="0" err="1"/>
              <a:t>org.springframework.web.servlet.view.JstlView</a:t>
            </a:r>
            <a:r>
              <a:rPr lang="en-US" sz="2400" dirty="0"/>
              <a:t>"/&gt;</a:t>
            </a:r>
          </a:p>
          <a:p>
            <a:pPr marL="0" indent="0">
              <a:buNone/>
            </a:pPr>
            <a:r>
              <a:rPr lang="en-US" sz="2400" dirty="0"/>
              <a:t>    &lt;property name="prefix" value="/WEB-INF/</a:t>
            </a:r>
            <a:r>
              <a:rPr lang="en-US" sz="2400" dirty="0" err="1"/>
              <a:t>jsp</a:t>
            </a:r>
            <a:r>
              <a:rPr lang="en-US" sz="2400" dirty="0"/>
              <a:t>/"/&gt;</a:t>
            </a:r>
          </a:p>
          <a:p>
            <a:pPr marL="0" indent="0">
              <a:buNone/>
            </a:pPr>
            <a:r>
              <a:rPr lang="en-US" sz="2400" dirty="0"/>
              <a:t>    &lt;property name="suffix" value=".</a:t>
            </a:r>
            <a:r>
              <a:rPr lang="en-US" sz="2400" dirty="0" err="1"/>
              <a:t>jsp</a:t>
            </a:r>
            <a:r>
              <a:rPr lang="en-US" sz="2400" dirty="0"/>
              <a:t>"/&gt;</a:t>
            </a:r>
          </a:p>
          <a:p>
            <a:pPr marL="0" indent="0">
              <a:buNone/>
            </a:pPr>
            <a:r>
              <a:rPr lang="en-US" sz="2400" dirty="0"/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2421745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/ Servlet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80492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Start </a:t>
            </a:r>
            <a:r>
              <a:rPr lang="en-US" sz="2400" dirty="0"/>
              <a:t>up a Spring root application context through its </a:t>
            </a:r>
            <a:r>
              <a:rPr lang="en-US" sz="2400" dirty="0" err="1"/>
              <a:t>ContextLoaderListener</a:t>
            </a:r>
            <a:r>
              <a:rPr lang="en-US" sz="2400" dirty="0"/>
              <a:t>, and access it through its </a:t>
            </a:r>
            <a:r>
              <a:rPr lang="en-US" sz="2400" dirty="0" err="1"/>
              <a:t>ServletContext</a:t>
            </a:r>
            <a:r>
              <a:rPr lang="en-US" sz="2400" dirty="0"/>
              <a:t> attribute </a:t>
            </a:r>
            <a:r>
              <a:rPr lang="en-US" sz="2400" dirty="0" smtClean="0"/>
              <a:t>from </a:t>
            </a:r>
            <a:r>
              <a:rPr lang="en-US" sz="2400" dirty="0"/>
              <a:t>within a Struts </a:t>
            </a:r>
            <a:r>
              <a:rPr lang="en-US" sz="2400" dirty="0" smtClean="0"/>
              <a:t>action.</a:t>
            </a:r>
          </a:p>
          <a:p>
            <a:r>
              <a:rPr lang="en-US" sz="2400" dirty="0" smtClean="0"/>
              <a:t>No </a:t>
            </a:r>
            <a:r>
              <a:rPr lang="en-US" sz="2400" dirty="0"/>
              <a:t>"plug-ins" are involved, so no dedicated integration is necessary. From the web layer's point of view, you simply use Spring as a library, with the root application context instance as the entry point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047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Typical full-fledged Spring web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675" r="-156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63042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/ Servlet Containers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5038" cy="4525963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ApplicationContext</a:t>
            </a:r>
            <a:r>
              <a:rPr lang="en-US" sz="2400" dirty="0" smtClean="0"/>
              <a:t> instantiation in </a:t>
            </a:r>
            <a:r>
              <a:rPr lang="en-US" sz="2400" dirty="0" err="1" smtClean="0"/>
              <a:t>web.xml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&lt;context-</a:t>
            </a:r>
            <a:r>
              <a:rPr lang="en-US" sz="1600" dirty="0" err="1" smtClean="0"/>
              <a:t>param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        &lt;</a:t>
            </a:r>
            <a:r>
              <a:rPr lang="en-US" sz="1600" dirty="0" err="1" smtClean="0"/>
              <a:t>param</a:t>
            </a:r>
            <a:r>
              <a:rPr lang="en-US" sz="1600" dirty="0" smtClean="0"/>
              <a:t>-name&gt;</a:t>
            </a:r>
            <a:r>
              <a:rPr lang="en-US" sz="1600" b="1" dirty="0" err="1" smtClean="0"/>
              <a:t>contextConfigLocation</a:t>
            </a:r>
            <a:r>
              <a:rPr lang="en-US" sz="1600" dirty="0" smtClean="0"/>
              <a:t>&lt;/</a:t>
            </a:r>
            <a:r>
              <a:rPr lang="en-US" sz="1600" dirty="0" err="1" smtClean="0"/>
              <a:t>param</a:t>
            </a:r>
            <a:r>
              <a:rPr lang="en-US" sz="1600" dirty="0" smtClean="0"/>
              <a:t>-name&gt;</a:t>
            </a:r>
          </a:p>
          <a:p>
            <a:pPr marL="0" indent="0">
              <a:buNone/>
            </a:pPr>
            <a:r>
              <a:rPr lang="en-US" sz="1600" dirty="0" smtClean="0"/>
              <a:t>        &lt;</a:t>
            </a:r>
            <a:r>
              <a:rPr lang="en-US" sz="1600" dirty="0" err="1" smtClean="0"/>
              <a:t>param</a:t>
            </a:r>
            <a:r>
              <a:rPr lang="en-US" sz="1600" dirty="0" smtClean="0"/>
              <a:t>-value&gt;</a:t>
            </a:r>
            <a:r>
              <a:rPr lang="en-US" sz="1600" b="1" dirty="0" smtClean="0"/>
              <a:t>/WEB-INF/</a:t>
            </a:r>
            <a:r>
              <a:rPr lang="en-US" sz="1600" b="1" dirty="0" err="1" smtClean="0"/>
              <a:t>daoContext.xml</a:t>
            </a:r>
            <a:r>
              <a:rPr lang="en-US" sz="1600" b="1" dirty="0" smtClean="0"/>
              <a:t> /WEB-INF/</a:t>
            </a:r>
            <a:r>
              <a:rPr lang="en-US" sz="1600" b="1" dirty="0" err="1" smtClean="0"/>
              <a:t>applicationContext.xml</a:t>
            </a:r>
            <a:r>
              <a:rPr lang="en-US" sz="1600" dirty="0" smtClean="0"/>
              <a:t>&lt;/</a:t>
            </a:r>
            <a:r>
              <a:rPr lang="en-US" sz="1600" dirty="0" err="1" smtClean="0"/>
              <a:t>param</a:t>
            </a:r>
            <a:r>
              <a:rPr lang="en-US" sz="1600" dirty="0" smtClean="0"/>
              <a:t>-value&gt;</a:t>
            </a:r>
          </a:p>
          <a:p>
            <a:pPr marL="0" indent="0">
              <a:buNone/>
            </a:pPr>
            <a:r>
              <a:rPr lang="en-US" sz="1600" dirty="0" smtClean="0"/>
              <a:t>    &lt;/context-</a:t>
            </a:r>
            <a:r>
              <a:rPr lang="en-US" sz="1600" dirty="0" err="1" smtClean="0"/>
              <a:t>param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&lt;</a:t>
            </a:r>
            <a:r>
              <a:rPr lang="en-US" sz="1600" dirty="0"/>
              <a:t>listener&gt;</a:t>
            </a:r>
          </a:p>
          <a:p>
            <a:pPr marL="0" indent="0">
              <a:buNone/>
            </a:pPr>
            <a:r>
              <a:rPr lang="en-US" sz="1600" dirty="0" smtClean="0"/>
              <a:t>        &lt;</a:t>
            </a:r>
            <a:r>
              <a:rPr lang="en-US" sz="1600" dirty="0"/>
              <a:t>listener-class</a:t>
            </a:r>
            <a:r>
              <a:rPr lang="en-US" sz="1600" dirty="0" smtClean="0"/>
              <a:t>&gt;</a:t>
            </a:r>
            <a:r>
              <a:rPr lang="en-US" sz="1600" b="1" dirty="0" err="1" smtClean="0"/>
              <a:t>org.springframework.web.context.ContextLoaderListener</a:t>
            </a:r>
            <a:r>
              <a:rPr lang="en-US" sz="1600" dirty="0" smtClean="0"/>
              <a:t>&lt;</a:t>
            </a:r>
            <a:r>
              <a:rPr lang="en-US" sz="1600" dirty="0"/>
              <a:t>/listener-class&gt;</a:t>
            </a:r>
          </a:p>
          <a:p>
            <a:pPr marL="0" indent="0">
              <a:buNone/>
            </a:pPr>
            <a:r>
              <a:rPr lang="en-US" sz="1600" dirty="0" smtClean="0"/>
              <a:t>    &lt;</a:t>
            </a:r>
            <a:r>
              <a:rPr lang="en-US" sz="1600" dirty="0"/>
              <a:t>/listener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2400" dirty="0" smtClean="0"/>
              <a:t>One </a:t>
            </a:r>
            <a:r>
              <a:rPr lang="en-US" sz="2400" dirty="0"/>
              <a:t>can use the following code snippet to get access to </a:t>
            </a:r>
            <a:r>
              <a:rPr lang="en-US" sz="2400" dirty="0" smtClean="0"/>
              <a:t>the </a:t>
            </a:r>
            <a:r>
              <a:rPr lang="en-US" sz="2400" dirty="0" err="1" smtClean="0"/>
              <a:t>ApplicationContext</a:t>
            </a:r>
            <a:r>
              <a:rPr lang="en-US" sz="2400" dirty="0" smtClean="0"/>
              <a:t> </a:t>
            </a:r>
            <a:r>
              <a:rPr lang="en-US" sz="2400" dirty="0"/>
              <a:t>created by the </a:t>
            </a:r>
            <a:r>
              <a:rPr lang="en-US" sz="2400" dirty="0" err="1"/>
              <a:t>ContextLoaderListener</a:t>
            </a:r>
            <a:r>
              <a:rPr lang="en-US" sz="2400" dirty="0" smtClean="0"/>
              <a:t>.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WebApplicationContext</a:t>
            </a:r>
            <a:r>
              <a:rPr lang="en-US" sz="1600" dirty="0" smtClean="0"/>
              <a:t> </a:t>
            </a:r>
            <a:r>
              <a:rPr lang="en-US" sz="1600" dirty="0" err="1"/>
              <a:t>ctx</a:t>
            </a:r>
            <a:r>
              <a:rPr lang="en-US" sz="1600" dirty="0"/>
              <a:t> </a:t>
            </a:r>
            <a:r>
              <a:rPr lang="en-US" sz="1600" dirty="0" smtClean="0"/>
              <a:t>=</a:t>
            </a:r>
            <a:br>
              <a:rPr lang="en-US" sz="1600" dirty="0" smtClean="0"/>
            </a:br>
            <a:r>
              <a:rPr lang="en-US" sz="1600" dirty="0" smtClean="0"/>
              <a:t>            </a:t>
            </a:r>
            <a:r>
              <a:rPr lang="en-US" sz="1600" dirty="0" err="1" smtClean="0"/>
              <a:t>WebApplicationContextUtils.getWebApplicationContext</a:t>
            </a:r>
            <a:r>
              <a:rPr lang="en-US" sz="1600" dirty="0"/>
              <a:t>(</a:t>
            </a:r>
            <a:r>
              <a:rPr lang="en-US" sz="1600" dirty="0" err="1"/>
              <a:t>servletContext</a:t>
            </a:r>
            <a:r>
              <a:rPr lang="en-US" sz="1600" dirty="0"/>
              <a:t>);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06175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/ Servlet Containers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5038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Struts Integration</a:t>
            </a:r>
            <a:endParaRPr lang="en-US" sz="16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class </a:t>
            </a:r>
            <a:r>
              <a:rPr lang="en-US" sz="1800" dirty="0" err="1"/>
              <a:t>UserAction</a:t>
            </a:r>
            <a:r>
              <a:rPr lang="en-US" sz="1800" dirty="0"/>
              <a:t> extends </a:t>
            </a:r>
            <a:r>
              <a:rPr lang="en-US" sz="1800" dirty="0" err="1"/>
              <a:t>DispatchActionSupport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public </a:t>
            </a:r>
            <a:r>
              <a:rPr lang="en-US" sz="1800" dirty="0" err="1"/>
              <a:t>ActionForward</a:t>
            </a:r>
            <a:r>
              <a:rPr lang="en-US" sz="1800" dirty="0"/>
              <a:t> execute(</a:t>
            </a:r>
            <a:r>
              <a:rPr lang="en-US" sz="1800" dirty="0" err="1"/>
              <a:t>ActionMapping</a:t>
            </a:r>
            <a:r>
              <a:rPr lang="en-US" sz="1800" dirty="0"/>
              <a:t> mapping,</a:t>
            </a:r>
          </a:p>
          <a:p>
            <a:pPr marL="0" indent="0">
              <a:buNone/>
            </a:pPr>
            <a:r>
              <a:rPr lang="en-US" sz="1800" dirty="0"/>
              <a:t>                                 </a:t>
            </a:r>
            <a:r>
              <a:rPr lang="en-US" sz="1800" dirty="0" err="1"/>
              <a:t>ActionForm</a:t>
            </a:r>
            <a:r>
              <a:rPr lang="en-US" sz="1800" dirty="0"/>
              <a:t> form,</a:t>
            </a:r>
          </a:p>
          <a:p>
            <a:pPr marL="0" indent="0">
              <a:buNone/>
            </a:pPr>
            <a:r>
              <a:rPr lang="tr-TR" sz="1800" dirty="0"/>
              <a:t>                                 </a:t>
            </a:r>
            <a:r>
              <a:rPr lang="tr-TR" sz="1800" dirty="0" err="1"/>
              <a:t>HttpServletRequest</a:t>
            </a:r>
            <a:r>
              <a:rPr lang="tr-TR" sz="1800" dirty="0"/>
              <a:t> </a:t>
            </a:r>
            <a:r>
              <a:rPr lang="tr-TR" sz="1800" dirty="0" err="1"/>
              <a:t>request</a:t>
            </a:r>
            <a:r>
              <a:rPr lang="tr-TR" sz="1800" dirty="0"/>
              <a:t>,</a:t>
            </a:r>
          </a:p>
          <a:p>
            <a:pPr marL="0" indent="0">
              <a:buNone/>
            </a:pPr>
            <a:r>
              <a:rPr lang="tr-TR" sz="1800" dirty="0"/>
              <a:t>                                 </a:t>
            </a:r>
            <a:r>
              <a:rPr lang="tr-TR" sz="1800" dirty="0" err="1"/>
              <a:t>HttpServletResponse</a:t>
            </a:r>
            <a:r>
              <a:rPr lang="tr-TR" sz="1800" dirty="0"/>
              <a:t> </a:t>
            </a:r>
            <a:r>
              <a:rPr lang="tr-TR" sz="1800" dirty="0" err="1"/>
              <a:t>response</a:t>
            </a:r>
            <a:r>
              <a:rPr lang="tr-TR" sz="1800" dirty="0"/>
              <a:t>) </a:t>
            </a:r>
            <a:r>
              <a:rPr lang="tr-TR" sz="1800" dirty="0" err="1"/>
              <a:t>throws</a:t>
            </a:r>
            <a:r>
              <a:rPr lang="tr-TR" sz="1800" dirty="0"/>
              <a:t> </a:t>
            </a:r>
            <a:r>
              <a:rPr lang="tr-TR" sz="1800" dirty="0" err="1"/>
              <a:t>Exception</a:t>
            </a:r>
            <a:r>
              <a:rPr lang="tr-TR" sz="1800" dirty="0"/>
              <a:t> {</a:t>
            </a:r>
          </a:p>
          <a:p>
            <a:pPr marL="0" indent="0">
              <a:buNone/>
            </a:pPr>
            <a:r>
              <a:rPr lang="tr-TR" sz="1800" dirty="0" smtClean="0"/>
              <a:t>        </a:t>
            </a:r>
            <a:r>
              <a:rPr lang="tr-TR" sz="1800" dirty="0" err="1" smtClean="0"/>
              <a:t>WebApplicationContext</a:t>
            </a:r>
            <a:r>
              <a:rPr lang="tr-TR" sz="1800" dirty="0" smtClean="0"/>
              <a:t> </a:t>
            </a:r>
            <a:r>
              <a:rPr lang="tr-TR" sz="1800" dirty="0" err="1"/>
              <a:t>ctx</a:t>
            </a:r>
            <a:r>
              <a:rPr lang="tr-TR" sz="1800" dirty="0"/>
              <a:t> = </a:t>
            </a:r>
            <a:r>
              <a:rPr lang="tr-TR" sz="1800" dirty="0" err="1"/>
              <a:t>getWebApplicationContext</a:t>
            </a:r>
            <a:r>
              <a:rPr lang="tr-TR" sz="1800" dirty="0"/>
              <a:t>();</a:t>
            </a:r>
          </a:p>
          <a:p>
            <a:pPr marL="0" indent="0">
              <a:buNone/>
            </a:pPr>
            <a:r>
              <a:rPr lang="tr-TR" sz="1800" dirty="0"/>
              <a:t>        </a:t>
            </a:r>
            <a:r>
              <a:rPr lang="tr-TR" sz="1800" dirty="0" err="1"/>
              <a:t>UserManager</a:t>
            </a:r>
            <a:r>
              <a:rPr lang="tr-TR" sz="1800" dirty="0"/>
              <a:t> </a:t>
            </a:r>
            <a:r>
              <a:rPr lang="tr-TR" sz="1800" dirty="0" err="1"/>
              <a:t>mgr</a:t>
            </a:r>
            <a:r>
              <a:rPr lang="tr-TR" sz="1800" dirty="0"/>
              <a:t> = (</a:t>
            </a:r>
            <a:r>
              <a:rPr lang="tr-TR" sz="1800" dirty="0" err="1"/>
              <a:t>UserManager</a:t>
            </a:r>
            <a:r>
              <a:rPr lang="tr-TR" sz="1800" dirty="0"/>
              <a:t>) </a:t>
            </a:r>
            <a:r>
              <a:rPr lang="tr-TR" sz="1800" dirty="0" err="1"/>
              <a:t>ctx.getBean</a:t>
            </a:r>
            <a:r>
              <a:rPr lang="tr-TR" sz="1800" dirty="0"/>
              <a:t>("</a:t>
            </a:r>
            <a:r>
              <a:rPr lang="tr-TR" sz="1800" dirty="0" err="1"/>
              <a:t>userManager</a:t>
            </a:r>
            <a:r>
              <a:rPr lang="tr-TR" sz="1800" dirty="0"/>
              <a:t>");</a:t>
            </a:r>
          </a:p>
          <a:p>
            <a:pPr marL="0" indent="0">
              <a:buNone/>
            </a:pPr>
            <a:r>
              <a:rPr lang="tr-TR" sz="1800" dirty="0"/>
              <a:t>        // talk </a:t>
            </a:r>
            <a:r>
              <a:rPr lang="tr-TR" sz="1800" dirty="0" err="1"/>
              <a:t>to</a:t>
            </a:r>
            <a:r>
              <a:rPr lang="tr-TR" sz="1800" dirty="0"/>
              <a:t> </a:t>
            </a:r>
            <a:r>
              <a:rPr lang="tr-TR" sz="1800" dirty="0" err="1"/>
              <a:t>manager</a:t>
            </a:r>
            <a:r>
              <a:rPr lang="tr-TR" sz="1800" dirty="0"/>
              <a:t> </a:t>
            </a:r>
            <a:r>
              <a:rPr lang="tr-TR" sz="1800" dirty="0" err="1"/>
              <a:t>for</a:t>
            </a:r>
            <a:r>
              <a:rPr lang="tr-TR" sz="1800" dirty="0"/>
              <a:t> </a:t>
            </a:r>
            <a:r>
              <a:rPr lang="tr-TR" sz="1800" dirty="0" err="1"/>
              <a:t>business</a:t>
            </a:r>
            <a:r>
              <a:rPr lang="tr-TR" sz="1800" dirty="0"/>
              <a:t> </a:t>
            </a:r>
            <a:r>
              <a:rPr lang="tr-TR" sz="1800" dirty="0" err="1"/>
              <a:t>logic</a:t>
            </a:r>
            <a:endParaRPr lang="tr-TR" sz="1800" dirty="0"/>
          </a:p>
          <a:p>
            <a:pPr marL="0" indent="0">
              <a:buNone/>
            </a:pPr>
            <a:r>
              <a:rPr lang="tr-TR" sz="1800" dirty="0"/>
              <a:t>        </a:t>
            </a:r>
            <a:r>
              <a:rPr lang="tr-TR" sz="1800" dirty="0" err="1"/>
              <a:t>return</a:t>
            </a:r>
            <a:r>
              <a:rPr lang="tr-TR" sz="1800" dirty="0"/>
              <a:t> </a:t>
            </a:r>
            <a:r>
              <a:rPr lang="tr-TR" sz="1800" dirty="0" err="1"/>
              <a:t>mapping.findForward</a:t>
            </a:r>
            <a:r>
              <a:rPr lang="tr-TR" sz="1800" dirty="0"/>
              <a:t>("</a:t>
            </a:r>
            <a:r>
              <a:rPr lang="tr-TR" sz="1800" dirty="0" err="1"/>
              <a:t>success</a:t>
            </a:r>
            <a:r>
              <a:rPr lang="tr-TR" sz="1800" dirty="0"/>
              <a:t>");</a:t>
            </a:r>
          </a:p>
          <a:p>
            <a:pPr marL="0" indent="0">
              <a:buNone/>
            </a:pPr>
            <a:r>
              <a:rPr lang="tr-TR" sz="1800" dirty="0"/>
              <a:t>    }</a:t>
            </a:r>
          </a:p>
          <a:p>
            <a:pPr marL="0" indent="0">
              <a:buNone/>
            </a:pPr>
            <a:r>
              <a:rPr lang="tr-TR" sz="1800" dirty="0"/>
              <a:t>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079773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/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Integration can happen in two levels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Integrate with Spring </a:t>
            </a:r>
            <a:r>
              <a:rPr lang="en-US" sz="2400" dirty="0" err="1" smtClean="0"/>
              <a:t>IoC</a:t>
            </a:r>
            <a:r>
              <a:rPr lang="en-US" sz="2400" dirty="0" smtClean="0"/>
              <a:t> container only and use FORWARD’s servlets to serve requests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Integrate with Spring Web MVC and use Spring’s </a:t>
            </a:r>
            <a:r>
              <a:rPr lang="en-US" sz="2400" dirty="0" err="1" smtClean="0"/>
              <a:t>DispatcherServlet</a:t>
            </a:r>
            <a:r>
              <a:rPr lang="en-US" sz="2400" dirty="0" smtClean="0"/>
              <a:t> to serve requests</a:t>
            </a:r>
          </a:p>
          <a:p>
            <a:pPr lvl="1"/>
            <a:r>
              <a:rPr lang="en-US" sz="2400" dirty="0" smtClean="0"/>
              <a:t>controllers are written in Java and models use ORMs</a:t>
            </a:r>
            <a:endParaRPr lang="en-US" sz="2400" dirty="0" smtClean="0"/>
          </a:p>
          <a:p>
            <a:pPr lvl="1"/>
            <a:r>
              <a:rPr lang="en-US" sz="2400" dirty="0" smtClean="0"/>
              <a:t>FORWARD is simply the view</a:t>
            </a:r>
          </a:p>
        </p:txBody>
      </p:sp>
    </p:spTree>
    <p:extLst>
      <p:ext uri="{BB962C8B-B14F-4D97-AF65-F5344CB8AC3E}">
        <p14:creationId xmlns:p14="http://schemas.microsoft.com/office/powerpoint/2010/main" val="969066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/ FORWARD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Reports</a:t>
            </a:r>
          </a:p>
          <a:p>
            <a:r>
              <a:rPr lang="en-US" sz="2400" dirty="0" smtClean="0"/>
              <a:t>Spring </a:t>
            </a:r>
            <a:r>
              <a:rPr lang="en-US" sz="2400" dirty="0" err="1" smtClean="0"/>
              <a:t>IoC</a:t>
            </a:r>
            <a:r>
              <a:rPr lang="en-US" sz="2400" dirty="0" smtClean="0"/>
              <a:t> container becomes the UAS</a:t>
            </a:r>
          </a:p>
          <a:p>
            <a:pPr lvl="1"/>
            <a:r>
              <a:rPr lang="en-US" sz="2400" dirty="0" smtClean="0"/>
              <a:t>Read Java POJOs and covert to SQL++ values</a:t>
            </a:r>
          </a:p>
          <a:p>
            <a:pPr marL="0" indent="0">
              <a:buNone/>
            </a:pPr>
            <a:r>
              <a:rPr lang="en-US" sz="2400" b="1" dirty="0" smtClean="0"/>
              <a:t>Forms</a:t>
            </a:r>
          </a:p>
          <a:p>
            <a:r>
              <a:rPr lang="en-US" sz="2400" dirty="0" smtClean="0"/>
              <a:t>Convert SQL++ values to Java POJOs and add them to the </a:t>
            </a:r>
            <a:r>
              <a:rPr lang="en-US" sz="2400" dirty="0" err="1" smtClean="0"/>
              <a:t>ApplicationContext</a:t>
            </a:r>
            <a:r>
              <a:rPr lang="en-US" sz="2400" dirty="0" smtClean="0"/>
              <a:t> if needed</a:t>
            </a:r>
          </a:p>
        </p:txBody>
      </p:sp>
    </p:spTree>
    <p:extLst>
      <p:ext uri="{BB962C8B-B14F-4D97-AF65-F5344CB8AC3E}">
        <p14:creationId xmlns:p14="http://schemas.microsoft.com/office/powerpoint/2010/main" val="3845159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/ FORWARD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Reports</a:t>
            </a:r>
          </a:p>
          <a:p>
            <a:r>
              <a:rPr lang="en-US" sz="2400" dirty="0" smtClean="0"/>
              <a:t>Spring </a:t>
            </a:r>
            <a:r>
              <a:rPr lang="en-US" sz="2400" dirty="0" err="1" smtClean="0"/>
              <a:t>IoC</a:t>
            </a:r>
            <a:r>
              <a:rPr lang="en-US" sz="2400" dirty="0" smtClean="0"/>
              <a:t> container becomes the UAS</a:t>
            </a:r>
          </a:p>
          <a:p>
            <a:pPr lvl="1"/>
            <a:r>
              <a:rPr lang="en-US" sz="2400" dirty="0" smtClean="0"/>
              <a:t>Read Java POJOs and covert to SQL++ values</a:t>
            </a:r>
          </a:p>
          <a:p>
            <a:pPr lvl="1"/>
            <a:r>
              <a:rPr lang="en-US" sz="2400" dirty="0" smtClean="0"/>
              <a:t>Implement a custom </a:t>
            </a:r>
            <a:r>
              <a:rPr lang="en-US" sz="2400" smtClean="0"/>
              <a:t>ViewResolver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93937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/ FORWARD 2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Forms</a:t>
            </a:r>
          </a:p>
          <a:p>
            <a:r>
              <a:rPr lang="en-US" sz="2400" dirty="0" smtClean="0"/>
              <a:t>Spring </a:t>
            </a:r>
            <a:r>
              <a:rPr lang="en-US" sz="2400" dirty="0" err="1"/>
              <a:t>IoC</a:t>
            </a:r>
            <a:r>
              <a:rPr lang="en-US" sz="2400" dirty="0"/>
              <a:t> container can be extended by plugging in implementations of special integration </a:t>
            </a:r>
            <a:r>
              <a:rPr lang="en-US" sz="2400" dirty="0" smtClean="0"/>
              <a:t>interfaces</a:t>
            </a:r>
          </a:p>
          <a:p>
            <a:pPr lvl="1"/>
            <a:r>
              <a:rPr lang="en-US" sz="2400" dirty="0" smtClean="0"/>
              <a:t>Convert SQL++ values to Java POJOs and add them to the </a:t>
            </a:r>
            <a:r>
              <a:rPr lang="en-US" sz="2400" dirty="0" err="1" smtClean="0"/>
              <a:t>ApplicationContext</a:t>
            </a:r>
            <a:r>
              <a:rPr lang="en-US" sz="2400" dirty="0" smtClean="0"/>
              <a:t> by implementing the </a:t>
            </a:r>
            <a:r>
              <a:rPr lang="en-US" sz="2400" dirty="0" err="1" smtClean="0"/>
              <a:t>WebArgumentResolver</a:t>
            </a:r>
            <a:r>
              <a:rPr lang="en-US" sz="2400" dirty="0" smtClean="0"/>
              <a:t> extension point</a:t>
            </a:r>
          </a:p>
          <a:p>
            <a:pPr lvl="1"/>
            <a:r>
              <a:rPr lang="en-US" sz="2400" dirty="0" smtClean="0"/>
              <a:t>This Java class construction needs to be done during compilation in order to have a complete Spring configuration</a:t>
            </a:r>
          </a:p>
          <a:p>
            <a:r>
              <a:rPr lang="en-US" sz="2400" dirty="0" smtClean="0"/>
              <a:t>Not clear how to handle data binding and validation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0360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Validation, Data Binding, and Type </a:t>
            </a:r>
            <a:r>
              <a:rPr lang="en-US" dirty="0" smtClean="0"/>
              <a:t>Conversion</a:t>
            </a:r>
          </a:p>
          <a:p>
            <a:r>
              <a:rPr lang="en-US" dirty="0" smtClean="0"/>
              <a:t>Spring </a:t>
            </a:r>
            <a:r>
              <a:rPr lang="en-US" dirty="0"/>
              <a:t>Expression Language (</a:t>
            </a:r>
            <a:r>
              <a:rPr lang="en-US" dirty="0" err="1"/>
              <a:t>SpEL</a:t>
            </a:r>
            <a:r>
              <a:rPr lang="en-US" dirty="0" smtClean="0"/>
              <a:t>)</a:t>
            </a:r>
          </a:p>
          <a:p>
            <a:r>
              <a:rPr lang="en-US" dirty="0"/>
              <a:t>Aspect Oriented Programming with Spring</a:t>
            </a:r>
            <a:endParaRPr lang="en-US" dirty="0" smtClean="0"/>
          </a:p>
          <a:p>
            <a:r>
              <a:rPr lang="en-US" dirty="0" smtClean="0"/>
              <a:t>Data Access</a:t>
            </a:r>
          </a:p>
          <a:p>
            <a:endParaRPr lang="en-US" dirty="0" smtClean="0"/>
          </a:p>
          <a:p>
            <a:r>
              <a:rPr lang="en-US" dirty="0" smtClean="0"/>
              <a:t>Spring Web Flow</a:t>
            </a:r>
          </a:p>
          <a:p>
            <a:r>
              <a:rPr lang="en-US" dirty="0" smtClean="0"/>
              <a:t>Spring Mobile</a:t>
            </a:r>
          </a:p>
          <a:p>
            <a:r>
              <a:rPr lang="en-US" dirty="0" smtClean="0"/>
              <a:t>Spring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72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Spring Framework Reference Documentation</a:t>
            </a:r>
            <a:br>
              <a:rPr lang="en-US" sz="2400" dirty="0" smtClean="0"/>
            </a:br>
            <a:r>
              <a:rPr lang="en-US" sz="2400" dirty="0" smtClean="0">
                <a:hlinkClick r:id="rId2"/>
              </a:rPr>
              <a:t>http://static.springsource.org/spring/docs/3.1.x/spring-framework-reference/html/</a:t>
            </a:r>
            <a:endParaRPr lang="en-US" sz="2400" dirty="0" smtClean="0"/>
          </a:p>
          <a:p>
            <a:r>
              <a:rPr lang="en-US" sz="2400" dirty="0" smtClean="0"/>
              <a:t>Spring By Example</a:t>
            </a:r>
            <a:br>
              <a:rPr lang="en-US" sz="2400" dirty="0" smtClean="0"/>
            </a:br>
            <a:r>
              <a:rPr lang="en-US" sz="2400" dirty="0" smtClean="0">
                <a:hlinkClick r:id="rId3"/>
              </a:rPr>
              <a:t>http://www.springbyexample.org/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3822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Typical full-fledged Spring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Spring's declarative transaction management features make the web application fully transactional, just as it would be if you used EJB container-managed transactions.</a:t>
            </a:r>
            <a:endParaRPr lang="en-US" sz="2400" dirty="0" smtClean="0"/>
          </a:p>
          <a:p>
            <a:r>
              <a:rPr lang="en-US" sz="2400" dirty="0" smtClean="0"/>
              <a:t>Form </a:t>
            </a:r>
            <a:r>
              <a:rPr lang="en-US" sz="2400" dirty="0"/>
              <a:t>controllers seamlessly integrate the web-layer with the domain model, removing the need for </a:t>
            </a:r>
            <a:r>
              <a:rPr lang="en-US" sz="2400" dirty="0" err="1"/>
              <a:t>ActionForms</a:t>
            </a:r>
            <a:r>
              <a:rPr lang="en-US" sz="2400" dirty="0"/>
              <a:t> or other classes that transform HTTP parameters to values for your domain model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303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 middle-tier using a third-party web framework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0697" r="-2069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573726" y="5998976"/>
            <a:ext cx="7908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Integrating a Struts web tier within a Spring application is deprecated as of Spring 3.0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149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middle-tier using a third-party web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 simply need to wire up your business logic using an </a:t>
            </a:r>
            <a:r>
              <a:rPr lang="en-US" sz="2400" dirty="0" err="1" smtClean="0"/>
              <a:t>ApplicationContext</a:t>
            </a:r>
            <a:r>
              <a:rPr lang="en-US" sz="2400" dirty="0" smtClean="0"/>
              <a:t> and use a </a:t>
            </a:r>
            <a:r>
              <a:rPr lang="en-US" sz="2400" dirty="0" err="1" smtClean="0"/>
              <a:t>WebApplicationContext</a:t>
            </a:r>
            <a:r>
              <a:rPr lang="en-US" sz="2400" dirty="0" smtClean="0"/>
              <a:t> to integrate your web layer.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630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 </a:t>
            </a:r>
            <a:r>
              <a:rPr lang="en-US" dirty="0" smtClean="0"/>
              <a:t>or Dependency Injection (DI)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process whereby objects define their </a:t>
            </a:r>
            <a:r>
              <a:rPr lang="en-US" sz="2400" b="1" dirty="0"/>
              <a:t>dependencies</a:t>
            </a:r>
            <a:r>
              <a:rPr lang="en-US" sz="2400" dirty="0"/>
              <a:t>, that is, the other objects they work with, only through constructor arguments, arguments to a factory method, or properties that are set on the object instance after it is constructed or returned from a factory </a:t>
            </a:r>
            <a:r>
              <a:rPr lang="en-US" sz="2400" dirty="0" smtClean="0"/>
              <a:t>method.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container then </a:t>
            </a:r>
            <a:r>
              <a:rPr lang="en-US" sz="2400" b="1" dirty="0"/>
              <a:t>injects</a:t>
            </a:r>
            <a:r>
              <a:rPr lang="en-US" sz="2400" dirty="0"/>
              <a:t> those dependencies when it creates the bean. This process is fundamentally the </a:t>
            </a:r>
            <a:r>
              <a:rPr lang="en-US" sz="2400" dirty="0" smtClean="0"/>
              <a:t>inverse </a:t>
            </a:r>
            <a:r>
              <a:rPr lang="en-US" sz="2400" dirty="0"/>
              <a:t>of the bean itself controlling the instantiation or location of its dependencies by using direct construction of classes, or a mechanism such as the </a:t>
            </a:r>
            <a:r>
              <a:rPr lang="en-US" sz="2400" b="1" dirty="0" smtClean="0"/>
              <a:t>Service Locator</a:t>
            </a:r>
            <a:r>
              <a:rPr lang="en-US" sz="2400" dirty="0" smtClean="0"/>
              <a:t> </a:t>
            </a:r>
            <a:r>
              <a:rPr lang="en-US" sz="2400" dirty="0"/>
              <a:t>pattern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977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Inversion of Control (</a:t>
            </a:r>
            <a:r>
              <a:rPr lang="en-US" dirty="0" err="1" smtClean="0"/>
              <a:t>IoC</a:t>
            </a:r>
            <a:r>
              <a:rPr lang="en-US" dirty="0" smtClean="0"/>
              <a:t>) or Dependency Injection (DI)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Aims to make your code more manageable, more testable, and more portable.</a:t>
            </a:r>
            <a:endParaRPr lang="en-US" dirty="0" smtClean="0"/>
          </a:p>
          <a:p>
            <a:r>
              <a:rPr lang="en-US" dirty="0" smtClean="0"/>
              <a:t>Aspects </a:t>
            </a:r>
            <a:r>
              <a:rPr lang="en-US" dirty="0"/>
              <a:t>of Spring </a:t>
            </a:r>
            <a:r>
              <a:rPr lang="en-US" dirty="0" err="1"/>
              <a:t>IoC</a:t>
            </a:r>
            <a:r>
              <a:rPr lang="en-US" dirty="0"/>
              <a:t> resemble and include the </a:t>
            </a:r>
            <a:r>
              <a:rPr lang="en-US" b="1" dirty="0"/>
              <a:t>Factory</a:t>
            </a:r>
            <a:r>
              <a:rPr lang="en-US" dirty="0"/>
              <a:t> and </a:t>
            </a:r>
            <a:r>
              <a:rPr lang="en-US" b="1" dirty="0"/>
              <a:t>Observer</a:t>
            </a:r>
            <a:r>
              <a:rPr lang="en-US" dirty="0"/>
              <a:t> </a:t>
            </a:r>
            <a:r>
              <a:rPr lang="en-US" dirty="0" smtClean="0"/>
              <a:t>patterns.</a:t>
            </a:r>
          </a:p>
          <a:p>
            <a:r>
              <a:rPr lang="en-US" dirty="0" smtClean="0"/>
              <a:t>Types of dependency injection:</a:t>
            </a:r>
          </a:p>
          <a:p>
            <a:pPr lvl="1"/>
            <a:r>
              <a:rPr lang="en-US" dirty="0" smtClean="0"/>
              <a:t>Constructor Injection</a:t>
            </a:r>
          </a:p>
          <a:p>
            <a:pPr lvl="1"/>
            <a:r>
              <a:rPr lang="en-US" dirty="0" smtClean="0"/>
              <a:t>Setter Injection (most common)</a:t>
            </a:r>
          </a:p>
          <a:p>
            <a:pPr lvl="1"/>
            <a:r>
              <a:rPr lang="en-US" dirty="0" smtClean="0"/>
              <a:t>Interface Injection (not used)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4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public </a:t>
            </a:r>
            <a:r>
              <a:rPr lang="en-US" sz="1400" dirty="0"/>
              <a:t>class </a:t>
            </a:r>
            <a:r>
              <a:rPr lang="en-US" sz="1400" dirty="0" err="1"/>
              <a:t>VotingBooth</a:t>
            </a:r>
            <a:r>
              <a:rPr lang="en-US" sz="1400" dirty="0"/>
              <a:t> </a:t>
            </a:r>
            <a:r>
              <a:rPr lang="en-US" sz="1400" dirty="0" smtClean="0"/>
              <a:t>{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VoteRecorder</a:t>
            </a:r>
            <a:r>
              <a:rPr lang="en-US" sz="1400" dirty="0"/>
              <a:t> </a:t>
            </a:r>
            <a:r>
              <a:rPr lang="en-US" sz="1400" dirty="0" err="1"/>
              <a:t>voteRecorder</a:t>
            </a:r>
            <a:r>
              <a:rPr lang="en-US" sz="1400" dirty="0"/>
              <a:t> = new </a:t>
            </a:r>
            <a:r>
              <a:rPr lang="en-US" sz="1400" dirty="0" err="1"/>
              <a:t>VoteRecorder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</a:p>
          <a:p>
            <a:pPr marL="0" indent="0">
              <a:buNone/>
            </a:pPr>
            <a:r>
              <a:rPr lang="en-US" sz="1400" dirty="0"/>
              <a:t>    public void vote(Candidate candidate) {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voteRecorder.record</a:t>
            </a:r>
            <a:r>
              <a:rPr lang="en-US" sz="1400" dirty="0"/>
              <a:t>(candidate);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    </a:t>
            </a:r>
          </a:p>
          <a:p>
            <a:pPr marL="0" indent="0">
              <a:buNone/>
            </a:pPr>
            <a:r>
              <a:rPr lang="en-US" sz="1400" dirty="0"/>
              <a:t>    class </a:t>
            </a:r>
            <a:r>
              <a:rPr lang="en-US" sz="1400" dirty="0" err="1"/>
              <a:t>VoteRecorder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r>
              <a:rPr lang="en-US" sz="1400" dirty="0"/>
              <a:t>        Map </a:t>
            </a:r>
            <a:r>
              <a:rPr lang="en-US" sz="1400" dirty="0" err="1"/>
              <a:t>hVotes</a:t>
            </a:r>
            <a:r>
              <a:rPr lang="en-US" sz="1400" dirty="0"/>
              <a:t> = new </a:t>
            </a:r>
            <a:r>
              <a:rPr lang="en-US" sz="1400" dirty="0" err="1"/>
              <a:t>HashMap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</a:p>
          <a:p>
            <a:pPr marL="0" indent="0">
              <a:buNone/>
            </a:pPr>
            <a:r>
              <a:rPr lang="en-US" sz="1400" dirty="0"/>
              <a:t>        public void record(Candidate candidate) {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int</a:t>
            </a:r>
            <a:r>
              <a:rPr lang="en-US" sz="1400" dirty="0"/>
              <a:t> count = 0;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</a:p>
          <a:p>
            <a:pPr marL="0" indent="0">
              <a:buNone/>
            </a:pPr>
            <a:r>
              <a:rPr lang="en-US" sz="1400" dirty="0"/>
              <a:t>            if (!</a:t>
            </a:r>
            <a:r>
              <a:rPr lang="en-US" sz="1400" dirty="0" err="1"/>
              <a:t>hVotes.containsKey</a:t>
            </a:r>
            <a:r>
              <a:rPr lang="en-US" sz="1400" dirty="0"/>
              <a:t>(candidate)</a:t>
            </a:r>
            <a:r>
              <a:rPr lang="en-US" sz="1400" dirty="0" smtClean="0"/>
              <a:t>) </a:t>
            </a:r>
            <a:r>
              <a:rPr lang="en-US" sz="1400" dirty="0" err="1" smtClean="0"/>
              <a:t>hVotes.put</a:t>
            </a:r>
            <a:r>
              <a:rPr lang="en-US" sz="1400" dirty="0"/>
              <a:t>(candidate, count);</a:t>
            </a:r>
          </a:p>
          <a:p>
            <a:pPr marL="0" indent="0">
              <a:buNone/>
            </a:pPr>
            <a:r>
              <a:rPr lang="da-DK" sz="1400" dirty="0"/>
              <a:t>            </a:t>
            </a:r>
            <a:r>
              <a:rPr lang="da-DK" sz="1400" dirty="0" err="1" smtClean="0"/>
              <a:t>else</a:t>
            </a:r>
            <a:r>
              <a:rPr lang="da-DK" sz="1400" dirty="0" smtClean="0"/>
              <a:t>    </a:t>
            </a:r>
            <a:r>
              <a:rPr lang="en-US" sz="1400" dirty="0" smtClean="0"/>
              <a:t>count </a:t>
            </a:r>
            <a:r>
              <a:rPr lang="en-US" sz="1400" dirty="0"/>
              <a:t>= </a:t>
            </a:r>
            <a:r>
              <a:rPr lang="en-US" sz="1400" dirty="0" err="1"/>
              <a:t>hVotes.get</a:t>
            </a:r>
            <a:r>
              <a:rPr lang="en-US" sz="1400" dirty="0"/>
              <a:t>(candidate)</a:t>
            </a:r>
            <a:r>
              <a:rPr lang="en-US" sz="1400" dirty="0" smtClean="0"/>
              <a:t>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count++; </a:t>
            </a:r>
          </a:p>
          <a:p>
            <a:pPr marL="0" indent="0"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hVotes.put</a:t>
            </a:r>
            <a:r>
              <a:rPr lang="en-US" sz="1400" dirty="0"/>
              <a:t>(candidate, count)</a:t>
            </a:r>
            <a:r>
              <a:rPr lang="en-US" sz="1400" dirty="0" smtClean="0"/>
              <a:t>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452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3102</TotalTime>
  <Words>2219</Words>
  <Application>Microsoft Macintosh PowerPoint</Application>
  <PresentationFormat>On-screen Show (4:3)</PresentationFormat>
  <Paragraphs>278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Spring / FORWARD</vt:lpstr>
      <vt:lpstr>Architecture</vt:lpstr>
      <vt:lpstr>Typical full-fledged Spring web application</vt:lpstr>
      <vt:lpstr>Typical full-fledged Spring web application</vt:lpstr>
      <vt:lpstr>Spring middle-tier using a third-party web framework</vt:lpstr>
      <vt:lpstr>Spring middle-tier using a third-party web framework</vt:lpstr>
      <vt:lpstr>Inversion of Control (IoC) or Dependency Injection (DI)</vt:lpstr>
      <vt:lpstr>Inversion of Control (IoC) or Dependency Injection (DI) (cont’d)</vt:lpstr>
      <vt:lpstr>Non-DI Example</vt:lpstr>
      <vt:lpstr>Non-DI Example (cont’d)</vt:lpstr>
      <vt:lpstr>DI Example</vt:lpstr>
      <vt:lpstr>DI Example (cont’d)</vt:lpstr>
      <vt:lpstr>Spring IoC container</vt:lpstr>
      <vt:lpstr>Example Configuration</vt:lpstr>
      <vt:lpstr>Example Application</vt:lpstr>
      <vt:lpstr>Bean configuration</vt:lpstr>
      <vt:lpstr>Bean scopes</vt:lpstr>
      <vt:lpstr>Scoped beans as dependencies</vt:lpstr>
      <vt:lpstr>Spring’s Own Web MVC</vt:lpstr>
      <vt:lpstr>Spring’s Own Web MVC (cont’d)</vt:lpstr>
      <vt:lpstr>DispatcherServlet Front Controller design pattern</vt:lpstr>
      <vt:lpstr>DispatcherServlet (cont’d)</vt:lpstr>
      <vt:lpstr>DispatcherServlet (cont’d)</vt:lpstr>
      <vt:lpstr>Special bean types in WebApplicationContext</vt:lpstr>
      <vt:lpstr>Controllers</vt:lpstr>
      <vt:lpstr>Controllers (cont’d)</vt:lpstr>
      <vt:lpstr>Models</vt:lpstr>
      <vt:lpstr>Views</vt:lpstr>
      <vt:lpstr>Spring / Servlet Containers</vt:lpstr>
      <vt:lpstr>Spring / Servlet Containers (cont’d)</vt:lpstr>
      <vt:lpstr>Spring / Servlet Containers (cont’d)</vt:lpstr>
      <vt:lpstr>Spring / FORWARD</vt:lpstr>
      <vt:lpstr>Spring / FORWARD 1</vt:lpstr>
      <vt:lpstr>Spring / FORWARD 2</vt:lpstr>
      <vt:lpstr>Spring / FORWARD 2 (cont’d)</vt:lpstr>
      <vt:lpstr>Not Covered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Spring/FORWARD</dc:title>
  <dc:creator>Michalis Petropoulos</dc:creator>
  <cp:lastModifiedBy>Michalis Petropoulos</cp:lastModifiedBy>
  <cp:revision>118</cp:revision>
  <dcterms:created xsi:type="dcterms:W3CDTF">2012-02-08T22:12:55Z</dcterms:created>
  <dcterms:modified xsi:type="dcterms:W3CDTF">2012-02-11T01:55:02Z</dcterms:modified>
</cp:coreProperties>
</file>