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88" r:id="rId4"/>
    <p:sldId id="282" r:id="rId5"/>
    <p:sldId id="279" r:id="rId6"/>
    <p:sldId id="283" r:id="rId7"/>
    <p:sldId id="280" r:id="rId8"/>
    <p:sldId id="284" r:id="rId9"/>
    <p:sldId id="285" r:id="rId10"/>
    <p:sldId id="286" r:id="rId11"/>
    <p:sldId id="287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Examples for</a:t>
            </a:r>
            <a:br>
              <a:rPr lang="en-US" sz="4400" dirty="0" smtClean="0"/>
            </a:br>
            <a:r>
              <a:rPr lang="en-US" sz="4400" dirty="0" smtClean="0"/>
              <a:t>User Input Attributes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</a:t>
            </a:r>
            <a:r>
              <a:rPr lang="en-US" sz="2000" dirty="0"/>
              <a:t>. CRUD + </a:t>
            </a:r>
            <a:r>
              <a:rPr lang="en-US" sz="2000" dirty="0" smtClean="0"/>
              <a:t>manual validation </a:t>
            </a:r>
            <a:r>
              <a:rPr lang="en-US" sz="2000" dirty="0"/>
              <a:t>over single database table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45" y="837693"/>
            <a:ext cx="8830747" cy="96070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student()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display('student');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145" y="521352"/>
            <a:ext cx="102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student.sql</a:t>
            </a:r>
            <a:endParaRPr lang="en-US" sz="1400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0145" y="2635076"/>
            <a:ext cx="8830747" cy="2811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integer,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string, age integer)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</a:t>
            </a:r>
            <a:r>
              <a:rPr lang="en-US" sz="1200" dirty="0" err="1">
                <a:latin typeface="Consolas"/>
                <a:cs typeface="Consolas"/>
              </a:rPr>
              <a:t>page.complete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 =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      =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full_name_error</a:t>
            </a:r>
            <a:r>
              <a:rPr lang="en-US" sz="1200" dirty="0">
                <a:latin typeface="Consolas"/>
                <a:cs typeface="Consolas"/>
              </a:rPr>
              <a:t> = '',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age             = age,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 = '';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display('student')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145" y="2318735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edit_student.sql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650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</a:t>
            </a:r>
            <a:r>
              <a:rPr lang="en-US" sz="2000" dirty="0"/>
              <a:t>. CRUD </a:t>
            </a:r>
            <a:r>
              <a:rPr lang="en-US" sz="2000" dirty="0" smtClean="0"/>
              <a:t>+ manual </a:t>
            </a:r>
            <a:r>
              <a:rPr lang="en-US" sz="2000" dirty="0"/>
              <a:t>validation over single database table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59467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page.complete.full_name_error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</a:t>
            </a:r>
            <a:r>
              <a:rPr lang="en-US" sz="1200" dirty="0" err="1">
                <a:latin typeface="Consolas"/>
                <a:cs typeface="Consolas"/>
              </a:rPr>
              <a:t>character_length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page.complete.full_name</a:t>
            </a:r>
            <a:r>
              <a:rPr lang="en-US" sz="1200" dirty="0">
                <a:latin typeface="Consolas"/>
                <a:cs typeface="Consolas"/>
              </a:rPr>
              <a:t>) &lt; 3 then 'Full name must be at least 3 chars'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page.complete.age_error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age &lt; 16 then 'Age must be at least 16'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page.complete.full_name_error</a:t>
            </a:r>
            <a:r>
              <a:rPr lang="en-US" sz="1200" dirty="0">
                <a:latin typeface="Consolas"/>
                <a:cs typeface="Consolas"/>
              </a:rPr>
              <a:t> = '' and </a:t>
            </a:r>
            <a:r>
              <a:rPr lang="en-US" sz="1200" dirty="0" err="1">
                <a:latin typeface="Consolas"/>
                <a:cs typeface="Consolas"/>
              </a:rPr>
              <a:t>page.complete.age_error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page.complete.dialog_visible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  = </a:t>
            </a:r>
            <a:r>
              <a:rPr lang="en-US" sz="1200" dirty="0" err="1">
                <a:latin typeface="Consolas"/>
                <a:cs typeface="Consolas"/>
              </a:rPr>
              <a:t>page.complete.full_name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age         = </a:t>
            </a:r>
            <a:r>
              <a:rPr lang="en-US" sz="1200" dirty="0" err="1">
                <a:latin typeface="Consolas"/>
                <a:cs typeface="Consolas"/>
              </a:rPr>
              <a:t>page.complete.age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= </a:t>
            </a:r>
            <a:r>
              <a:rPr lang="en-US" sz="1200" dirty="0" err="1">
                <a:latin typeface="Consolas"/>
                <a:cs typeface="Consolas"/>
              </a:rPr>
              <a:t>page.complete.student_id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display('student');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44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save_student.sql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655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Logical representation of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59467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&lt;?</a:t>
            </a:r>
            <a:r>
              <a:rPr lang="en-US" sz="1200" dirty="0" err="1">
                <a:latin typeface="Consolas"/>
                <a:cs typeface="Consolas"/>
              </a:rPr>
              <a:t>data_object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DDL for "logical" representation of user input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create data object </a:t>
            </a:r>
            <a:r>
              <a:rPr lang="en-US" sz="1200" dirty="0" err="1">
                <a:latin typeface="Consolas"/>
                <a:cs typeface="Consolas"/>
              </a:rPr>
              <a:t>page.complete.selected_countries</a:t>
            </a:r>
            <a:r>
              <a:rPr lang="en-US" sz="1200" dirty="0">
                <a:latin typeface="Consolas"/>
                <a:cs typeface="Consolas"/>
              </a:rPr>
              <a:t> collection(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 smtClean="0">
                <a:latin typeface="Consolas"/>
                <a:cs typeface="Consolas"/>
              </a:rPr>
              <a:t>// DDL to re-use expressions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create view </a:t>
            </a:r>
            <a:r>
              <a:rPr lang="en-US" sz="1200" dirty="0" err="1">
                <a:latin typeface="Consolas"/>
                <a:cs typeface="Consolas"/>
              </a:rPr>
              <a:t>page.complete.max_countries.error</a:t>
            </a:r>
            <a:r>
              <a:rPr lang="en-US" sz="12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(select count(*) from </a:t>
            </a:r>
            <a:r>
              <a:rPr lang="en-US" sz="1200" dirty="0" err="1">
                <a:latin typeface="Consolas"/>
                <a:cs typeface="Consolas"/>
              </a:rPr>
              <a:t>page.complete.selected_countries</a:t>
            </a:r>
            <a:r>
              <a:rPr lang="en-US" sz="1200" dirty="0">
                <a:latin typeface="Consolas"/>
                <a:cs typeface="Consolas"/>
              </a:rPr>
              <a:t>) &gt; 5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'At most 5 countries can be selected'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smtClean="0">
                <a:latin typeface="Consolas"/>
                <a:cs typeface="Consolas"/>
              </a:rPr>
              <a:t>else '' end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?&gt;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{ </a:t>
            </a:r>
            <a:r>
              <a:rPr lang="en-US" sz="1200" dirty="0" err="1">
                <a:latin typeface="Consolas"/>
                <a:cs typeface="Consolas"/>
              </a:rPr>
              <a:t>page.complete.max_countries.error</a:t>
            </a:r>
            <a:r>
              <a:rPr lang="en-US" sz="12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 name="countries"&gt;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 select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>
                <a:latin typeface="Consolas"/>
                <a:cs typeface="Consolas"/>
              </a:rPr>
              <a:t>db.countries</a:t>
            </a:r>
            <a:r>
              <a:rPr lang="en-US" sz="1200" dirty="0">
                <a:latin typeface="Consolas"/>
                <a:cs typeface="Consolas"/>
              </a:rPr>
              <a:t> &lt;/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Improvement: Projection list of enclosing query should go into </a:t>
            </a:r>
            <a:r>
              <a:rPr lang="en-US" sz="1200" b="1" i="1" dirty="0" err="1">
                <a:latin typeface="Consolas"/>
                <a:cs typeface="Consolas"/>
              </a:rPr>
              <a:t>page.complete</a:t>
            </a:r>
            <a:r>
              <a:rPr lang="en-US" sz="1200" b="1" i="1" dirty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{ hidden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: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hunit:Checkbox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&lt;checked name="checked" value="{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exists (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smtClean="0">
                <a:latin typeface="Consolas"/>
                <a:cs typeface="Consolas"/>
              </a:rPr>
              <a:t>select </a:t>
            </a:r>
            <a:r>
              <a:rPr lang="en-US" sz="1200" dirty="0">
                <a:latin typeface="Consolas"/>
                <a:cs typeface="Consolas"/>
              </a:rPr>
              <a:t>* </a:t>
            </a:r>
            <a:r>
              <a:rPr lang="en-US" sz="1200" dirty="0" smtClean="0">
                <a:latin typeface="Consolas"/>
                <a:cs typeface="Consolas"/>
              </a:rPr>
              <a:t>from </a:t>
            </a:r>
            <a:r>
              <a:rPr lang="en-US" sz="1200" dirty="0" err="1" smtClean="0">
                <a:latin typeface="Consolas"/>
                <a:cs typeface="Consolas"/>
              </a:rPr>
              <a:t>page.complete.selected_countries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 </a:t>
            </a:r>
            <a:r>
              <a:rPr lang="en-US" sz="1200" dirty="0" smtClean="0">
                <a:latin typeface="Consolas"/>
                <a:cs typeface="Consolas"/>
              </a:rPr>
              <a:t>p where </a:t>
            </a:r>
            <a:r>
              <a:rPr lang="en-US" sz="1200" dirty="0" err="1" smtClean="0">
                <a:latin typeface="Consolas"/>
                <a:cs typeface="Consolas"/>
              </a:rPr>
              <a:t>p.country_name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=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smtClean="0">
                <a:latin typeface="Consolas"/>
                <a:cs typeface="Consolas"/>
              </a:rPr>
              <a:t>)}</a:t>
            </a:r>
            <a:r>
              <a:rPr lang="en-US" sz="1200" dirty="0">
                <a:latin typeface="Consolas"/>
                <a:cs typeface="Consolas"/>
              </a:rPr>
              <a:t>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hunit:Checkbox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hunit:Button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onclick</a:t>
            </a:r>
            <a:r>
              <a:rPr lang="en-US" sz="1200" dirty="0">
                <a:latin typeface="Consolas"/>
                <a:cs typeface="Consolas"/>
              </a:rPr>
              <a:t>="AJAX </a:t>
            </a:r>
            <a:r>
              <a:rPr lang="en-US" sz="1200" dirty="0" err="1">
                <a:latin typeface="Consolas"/>
                <a:cs typeface="Consolas"/>
              </a:rPr>
              <a:t>save_countries</a:t>
            </a:r>
            <a:r>
              <a:rPr lang="en-US" sz="1200" dirty="0">
                <a:latin typeface="Consolas"/>
                <a:cs typeface="Consolas"/>
              </a:rPr>
              <a:t>()" value="Save" /&gt;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201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countries.xml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242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Logical representation of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255474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countries()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Initialize defaults from database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page.complete.selected_countries</a:t>
            </a:r>
            <a:r>
              <a:rPr lang="en-US" sz="1200" dirty="0">
                <a:latin typeface="Consolas"/>
                <a:cs typeface="Consolas"/>
              </a:rPr>
              <a:t> =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db.selected_countries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user_id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session.user_id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display('countries');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141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countries.sql</a:t>
            </a:r>
            <a:endParaRPr lang="en-US" sz="1400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287" y="3835924"/>
            <a:ext cx="8958605" cy="2932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</a:t>
            </a:r>
            <a:r>
              <a:rPr lang="en-US" sz="1200" dirty="0" err="1">
                <a:latin typeface="Consolas"/>
                <a:cs typeface="Consolas"/>
              </a:rPr>
              <a:t>toggle_country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Transform from visual to </a:t>
            </a:r>
            <a:r>
              <a:rPr lang="en-US" sz="1200" b="1" i="1" dirty="0" smtClean="0">
                <a:latin typeface="Consolas"/>
                <a:cs typeface="Consolas"/>
              </a:rPr>
              <a:t>logical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page.complete.selected_countries</a:t>
            </a:r>
            <a:r>
              <a:rPr lang="en-US" sz="1200" dirty="0">
                <a:latin typeface="Consolas"/>
                <a:cs typeface="Consolas"/>
              </a:rPr>
              <a:t> =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page.complete.countries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checked = true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en-US" sz="1200" b="1" i="1" dirty="0" smtClean="0">
                <a:latin typeface="Consolas"/>
                <a:cs typeface="Consolas"/>
              </a:rPr>
              <a:t>/</a:t>
            </a:r>
            <a:r>
              <a:rPr lang="en-US" sz="1200" b="1" i="1" dirty="0">
                <a:latin typeface="Consolas"/>
                <a:cs typeface="Consolas"/>
              </a:rPr>
              <a:t>/ FIXME: Can transform be specified </a:t>
            </a:r>
            <a:r>
              <a:rPr lang="en-US" sz="1200" b="1" i="1" dirty="0" smtClean="0">
                <a:latin typeface="Consolas"/>
                <a:cs typeface="Consolas"/>
              </a:rPr>
              <a:t>as a view in the page </a:t>
            </a:r>
            <a:r>
              <a:rPr lang="en-US" sz="1200" b="1" i="1" dirty="0" err="1" smtClean="0">
                <a:latin typeface="Consolas"/>
                <a:cs typeface="Consolas"/>
              </a:rPr>
              <a:t>config</a:t>
            </a:r>
            <a:r>
              <a:rPr lang="en-US" sz="1200" b="1" i="1" dirty="0" smtClean="0">
                <a:latin typeface="Consolas"/>
                <a:cs typeface="Consolas"/>
              </a:rPr>
              <a:t>?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display('countries');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7" y="3508117"/>
            <a:ext cx="157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toggle_country.sql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748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Logical representation of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25213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</a:t>
            </a:r>
            <a:r>
              <a:rPr lang="en-US" sz="1200" dirty="0" err="1">
                <a:latin typeface="Consolas"/>
                <a:cs typeface="Consolas"/>
              </a:rPr>
              <a:t>save_countries</a:t>
            </a:r>
            <a:r>
              <a:rPr lang="en-US" sz="1200" dirty="0">
                <a:latin typeface="Consolas"/>
                <a:cs typeface="Consolas"/>
              </a:rPr>
              <a:t>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>
                <a:latin typeface="Consolas"/>
                <a:cs typeface="Consolas"/>
              </a:rPr>
              <a:t>if (</a:t>
            </a:r>
            <a:r>
              <a:rPr lang="en-US" sz="1200" dirty="0" err="1">
                <a:latin typeface="Consolas"/>
                <a:cs typeface="Consolas"/>
              </a:rPr>
              <a:t>page.complete.max_countries.error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insert  into </a:t>
            </a:r>
            <a:r>
              <a:rPr lang="en-US" sz="1200" dirty="0" err="1">
                <a:latin typeface="Consolas"/>
                <a:cs typeface="Consolas"/>
              </a:rPr>
              <a:t>db.selected_countries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session.user_id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page.complete_countries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display('countries');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566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save_countries.sql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703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Semantics should not require manual carryover to maintain user input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Semantics should not overwrite user input in asynchronous scenario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Developer need not manually define page objects in common </a:t>
            </a:r>
            <a:r>
              <a:rPr lang="en-US" sz="2000" dirty="0" smtClean="0"/>
              <a:t>cases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89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Proposal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Reads/writes on </a:t>
            </a:r>
            <a:r>
              <a:rPr lang="en-US" sz="2000" dirty="0" err="1" smtClean="0"/>
              <a:t>page.complete</a:t>
            </a:r>
            <a:r>
              <a:rPr lang="en-US" sz="2000" dirty="0" smtClean="0"/>
              <a:t> corresponds to reads/writes on the </a:t>
            </a:r>
            <a:r>
              <a:rPr lang="en-US" sz="2000" dirty="0"/>
              <a:t>visual </a:t>
            </a:r>
            <a:r>
              <a:rPr lang="en-US" sz="2000" dirty="0" smtClean="0"/>
              <a:t>page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In addition to named attributes on the visual page, the developer can also declare additional attributes for </a:t>
            </a:r>
            <a:r>
              <a:rPr lang="en-US" sz="2000" dirty="0" err="1"/>
              <a:t>page.complete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It is possible to write to </a:t>
            </a:r>
            <a:r>
              <a:rPr lang="en-US" sz="2000" dirty="0" err="1"/>
              <a:t>page.complete</a:t>
            </a:r>
            <a:r>
              <a:rPr lang="en-US" sz="2000" dirty="0"/>
              <a:t> after page </a:t>
            </a:r>
            <a:r>
              <a:rPr lang="en-US" sz="2000" dirty="0" smtClean="0"/>
              <a:t>rendering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If an expression is named, its value will be either obtained from the rendered view, or written by DML (not both).</a:t>
            </a:r>
          </a:p>
        </p:txBody>
      </p:sp>
    </p:spTree>
    <p:extLst>
      <p:ext uri="{BB962C8B-B14F-4D97-AF65-F5344CB8AC3E}">
        <p14:creationId xmlns:p14="http://schemas.microsoft.com/office/powerpoint/2010/main" val="345258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Trivial form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Initialize dependent fields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CRUD + validation over single database </a:t>
            </a:r>
            <a:r>
              <a:rPr lang="en-US" sz="2000" dirty="0" smtClean="0"/>
              <a:t>table</a:t>
            </a:r>
            <a:br>
              <a:rPr lang="en-US" sz="2000" dirty="0" smtClean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Logical representation of user input</a:t>
            </a:r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209429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 smtClean="0">
                <a:latin typeface="Consolas"/>
                <a:cs typeface="Consolas"/>
              </a:rPr>
              <a:t>// Carryover always happens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&lt;value name</a:t>
            </a:r>
            <a:r>
              <a:rPr lang="en-US" sz="1200" dirty="0" smtClean="0">
                <a:latin typeface="Consolas"/>
                <a:cs typeface="Consolas"/>
              </a:rPr>
              <a:t>="</a:t>
            </a:r>
            <a:r>
              <a:rPr lang="en-US" sz="1200" dirty="0" err="1" smtClean="0">
                <a:latin typeface="Consolas"/>
                <a:cs typeface="Consolas"/>
              </a:rPr>
              <a:t>full_name</a:t>
            </a:r>
            <a:r>
              <a:rPr lang="en-US" sz="1200" dirty="0" smtClean="0">
                <a:latin typeface="Consolas"/>
                <a:cs typeface="Consolas"/>
              </a:rPr>
              <a:t>" /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// </a:t>
            </a:r>
            <a:r>
              <a:rPr lang="en-US" sz="1200" b="1" i="1" dirty="0" smtClean="0">
                <a:latin typeface="Consolas"/>
                <a:cs typeface="Consolas"/>
              </a:rPr>
              <a:t>Default values for user input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&lt;value name="age" default="18"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868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form.xml</a:t>
            </a:r>
            <a:endParaRPr lang="en-US" sz="1400" b="1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484" y="3868980"/>
            <a:ext cx="8422637" cy="16540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create action form() as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begin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  display('form');</a:t>
            </a:r>
          </a:p>
          <a:p>
            <a:pPr marL="0" indent="0">
              <a:buFont typeface="Arial"/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en-US" sz="1200" b="1" i="1" dirty="0" smtClean="0">
                <a:latin typeface="Consolas"/>
                <a:cs typeface="Consolas"/>
              </a:rPr>
              <a:t>// Default values on the page is syntax sugar for DML on </a:t>
            </a:r>
            <a:r>
              <a:rPr lang="en-US" sz="1200" b="1" i="1" dirty="0" err="1" smtClean="0">
                <a:latin typeface="Consolas"/>
                <a:cs typeface="Consolas"/>
              </a:rPr>
              <a:t>page.complete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  set </a:t>
            </a:r>
            <a:r>
              <a:rPr lang="en-US" sz="1200" dirty="0" err="1" smtClean="0">
                <a:latin typeface="Consolas"/>
                <a:cs typeface="Consolas"/>
              </a:rPr>
              <a:t>page.complete.age</a:t>
            </a:r>
            <a:r>
              <a:rPr lang="en-US" sz="1200" dirty="0" smtClean="0">
                <a:latin typeface="Consolas"/>
                <a:cs typeface="Consolas"/>
              </a:rPr>
              <a:t> = 18;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484" y="3561203"/>
            <a:ext cx="807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form.sql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</a:t>
            </a:r>
            <a:r>
              <a:rPr lang="en-US" sz="2000" dirty="0" smtClean="0"/>
              <a:t>. Initialize dependent fields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7019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hunit:DropDown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onclick</a:t>
            </a:r>
            <a:r>
              <a:rPr lang="en-US" sz="1200" dirty="0">
                <a:latin typeface="Consolas"/>
                <a:cs typeface="Consolas"/>
              </a:rPr>
              <a:t>="</a:t>
            </a:r>
            <a:r>
              <a:rPr lang="en-US" sz="1200" dirty="0" err="1">
                <a:latin typeface="Consolas"/>
                <a:cs typeface="Consolas"/>
              </a:rPr>
              <a:t>init_us_state</a:t>
            </a:r>
            <a:r>
              <a:rPr lang="en-US" sz="1200" dirty="0">
                <a:latin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&lt;selected name="country"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 select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>
                <a:latin typeface="Consolas"/>
                <a:cs typeface="Consolas"/>
              </a:rPr>
              <a:t>db.countries</a:t>
            </a:r>
            <a:r>
              <a:rPr lang="en-US" sz="1200" dirty="0">
                <a:latin typeface="Consolas"/>
                <a:cs typeface="Consolas"/>
              </a:rPr>
              <a:t> &lt;/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&lt;option value="{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}" label="{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}"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hunit:DropDown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fstmt:switch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fstmt:case</a:t>
            </a:r>
            <a:r>
              <a:rPr lang="en-US" sz="1200" dirty="0">
                <a:latin typeface="Consolas"/>
                <a:cs typeface="Consolas"/>
              </a:rPr>
              <a:t> condition=" </a:t>
            </a:r>
            <a:r>
              <a:rPr lang="en-US" sz="1200" dirty="0" err="1">
                <a:latin typeface="Consolas"/>
                <a:cs typeface="Consolas"/>
              </a:rPr>
              <a:t>page.complete.country</a:t>
            </a:r>
            <a:r>
              <a:rPr lang="en-US" sz="1200" dirty="0">
                <a:latin typeface="Consolas"/>
                <a:cs typeface="Consolas"/>
              </a:rPr>
              <a:t> = 'United States' "&gt;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hunit:DropDown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&lt;selected name="</a:t>
            </a:r>
            <a:r>
              <a:rPr lang="en-US" sz="1200" dirty="0" err="1">
                <a:latin typeface="Consolas"/>
                <a:cs typeface="Consolas"/>
              </a:rPr>
              <a:t>us_state</a:t>
            </a:r>
            <a:r>
              <a:rPr lang="en-US" sz="1200" dirty="0">
                <a:latin typeface="Consolas"/>
                <a:cs typeface="Consolas"/>
              </a:rPr>
              <a:t>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 select </a:t>
            </a:r>
            <a:r>
              <a:rPr lang="en-US" sz="1200" dirty="0" err="1">
                <a:latin typeface="Consolas"/>
                <a:cs typeface="Consolas"/>
              </a:rPr>
              <a:t>us_state_name</a:t>
            </a: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>
                <a:latin typeface="Consolas"/>
                <a:cs typeface="Consolas"/>
              </a:rPr>
              <a:t>db.us_states</a:t>
            </a:r>
            <a:r>
              <a:rPr lang="en-US" sz="1200" dirty="0">
                <a:latin typeface="Consolas"/>
                <a:cs typeface="Consolas"/>
              </a:rPr>
              <a:t> &lt;/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&lt;option value="{</a:t>
            </a:r>
            <a:r>
              <a:rPr lang="en-US" sz="1200" dirty="0" err="1">
                <a:latin typeface="Consolas"/>
                <a:cs typeface="Consolas"/>
              </a:rPr>
              <a:t>us_state_name</a:t>
            </a:r>
            <a:r>
              <a:rPr lang="en-US" sz="1200" dirty="0">
                <a:latin typeface="Consolas"/>
                <a:cs typeface="Consolas"/>
              </a:rPr>
              <a:t>}"&gt; { </a:t>
            </a:r>
            <a:r>
              <a:rPr lang="en-US" sz="1200" dirty="0" err="1">
                <a:latin typeface="Consolas"/>
                <a:cs typeface="Consolas"/>
              </a:rPr>
              <a:t>us_state_name</a:t>
            </a:r>
            <a:r>
              <a:rPr lang="en-US" sz="1200" dirty="0">
                <a:latin typeface="Consolas"/>
                <a:cs typeface="Consolas"/>
              </a:rPr>
              <a:t> } &lt;/option&gt;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hunit:DropDown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fstmt:case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fstmt:else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&lt;value name="state"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hunit:TextInput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fstmt:else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fstmt:switch</a:t>
            </a:r>
            <a:r>
              <a:rPr lang="en-US" sz="1200" dirty="0">
                <a:latin typeface="Consolas"/>
                <a:cs typeface="Consolas"/>
              </a:rPr>
              <a:t>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37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registration.xml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714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</a:t>
            </a:r>
            <a:r>
              <a:rPr lang="en-US" sz="2000" dirty="0" smtClean="0"/>
              <a:t>. Initialize dependent fields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1073362"/>
            <a:ext cx="8422637" cy="95455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registration()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display('registration');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008" y="765585"/>
            <a:ext cx="1312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registration.sql</a:t>
            </a:r>
            <a:endParaRPr lang="en-US" sz="1400" b="1" dirty="0"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2708805"/>
            <a:ext cx="8422637" cy="2984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Override what the user has chosen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page.complete.country</a:t>
            </a:r>
            <a:r>
              <a:rPr lang="en-US" sz="1200" dirty="0">
                <a:latin typeface="Consolas"/>
                <a:cs typeface="Consolas"/>
              </a:rPr>
              <a:t> = 'Puerto Rico'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page.complete.country</a:t>
            </a:r>
            <a:r>
              <a:rPr lang="en-US" sz="1200" dirty="0">
                <a:latin typeface="Consolas"/>
                <a:cs typeface="Consolas"/>
              </a:rPr>
              <a:t> = 'United States';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display('registration'); 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Initialize defaults after page has rendered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page.complete.country</a:t>
            </a:r>
            <a:r>
              <a:rPr lang="en-US" sz="1200" dirty="0">
                <a:latin typeface="Consolas"/>
                <a:cs typeface="Consolas"/>
              </a:rPr>
              <a:t> = 'United States'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page.complete.state</a:t>
            </a:r>
            <a:r>
              <a:rPr lang="en-US" sz="1200" dirty="0">
                <a:latin typeface="Consolas"/>
                <a:cs typeface="Consolas"/>
              </a:rPr>
              <a:t> = 'California';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2401028"/>
            <a:ext cx="141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init_us_state.sql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330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</a:t>
            </a:r>
            <a:r>
              <a:rPr lang="en-US" sz="2000" dirty="0"/>
              <a:t>. CRUD + validation over single database table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45" y="837693"/>
            <a:ext cx="8830747" cy="587860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&lt;?</a:t>
            </a:r>
            <a:r>
              <a:rPr lang="en-US" sz="1200" dirty="0" err="1">
                <a:latin typeface="Consolas"/>
                <a:cs typeface="Consolas"/>
              </a:rPr>
              <a:t>data_object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</a:t>
            </a:r>
            <a:r>
              <a:rPr lang="en-US" sz="1200" b="1" i="1" dirty="0" smtClean="0">
                <a:latin typeface="Consolas"/>
                <a:cs typeface="Consolas"/>
              </a:rPr>
              <a:t>DDL for additional </a:t>
            </a:r>
            <a:r>
              <a:rPr lang="en-US" sz="1200" b="1" i="1" dirty="0">
                <a:latin typeface="Consolas"/>
                <a:cs typeface="Consolas"/>
              </a:rPr>
              <a:t>attributes </a:t>
            </a:r>
            <a:r>
              <a:rPr lang="en-US" sz="1200" b="1" i="1" dirty="0" smtClean="0">
                <a:latin typeface="Consolas"/>
                <a:cs typeface="Consolas"/>
              </a:rPr>
              <a:t>in </a:t>
            </a:r>
            <a:r>
              <a:rPr lang="en-US" sz="1200" b="1" i="1" dirty="0" err="1" smtClean="0">
                <a:latin typeface="Consolas"/>
                <a:cs typeface="Consolas"/>
              </a:rPr>
              <a:t>page.complete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create data object </a:t>
            </a:r>
            <a:r>
              <a:rPr lang="en-US" sz="1200" dirty="0" err="1">
                <a:latin typeface="Consolas"/>
                <a:cs typeface="Consolas"/>
              </a:rPr>
              <a:t>page.complete.student_id</a:t>
            </a:r>
            <a:r>
              <a:rPr lang="en-US" sz="1200" dirty="0">
                <a:latin typeface="Consolas"/>
                <a:cs typeface="Consolas"/>
              </a:rPr>
              <a:t> integer;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create data object </a:t>
            </a:r>
            <a:r>
              <a:rPr lang="en-US" sz="1200" dirty="0" err="1">
                <a:latin typeface="Consolas"/>
                <a:cs typeface="Consolas"/>
              </a:rPr>
              <a:t>page.complete.full_name_error</a:t>
            </a:r>
            <a:r>
              <a:rPr lang="en-US" sz="1200" dirty="0">
                <a:latin typeface="Consolas"/>
                <a:cs typeface="Consolas"/>
              </a:rPr>
              <a:t> string;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create data object </a:t>
            </a:r>
            <a:r>
              <a:rPr lang="en-US" sz="1200" dirty="0" err="1">
                <a:latin typeface="Consolas"/>
                <a:cs typeface="Consolas"/>
              </a:rPr>
              <a:t>page.complete.age_error</a:t>
            </a:r>
            <a:r>
              <a:rPr lang="en-US" sz="1200" dirty="0">
                <a:latin typeface="Consolas"/>
                <a:cs typeface="Consolas"/>
              </a:rPr>
              <a:t> integer;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?&gt;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select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, 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&lt;td&gt;{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}&lt;/td&gt;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&lt;td&gt;{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}&lt;/td&gt;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&lt;td&gt;{age}&lt;/td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b="1" i="1" dirty="0">
                <a:latin typeface="Consolas"/>
                <a:cs typeface="Consolas"/>
              </a:rPr>
              <a:t>// Alternative: Instead of naming rendered attributes, pass them as arguments into action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       &lt;</a:t>
            </a:r>
            <a:r>
              <a:rPr lang="en-US" sz="1200" dirty="0" err="1">
                <a:latin typeface="Consolas"/>
                <a:cs typeface="Consolas"/>
              </a:rPr>
              <a:t>hunit:Button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onclick</a:t>
            </a:r>
            <a:r>
              <a:rPr lang="en-US" sz="1200" dirty="0">
                <a:latin typeface="Consolas"/>
                <a:cs typeface="Consolas"/>
              </a:rPr>
              <a:t>="AJAX 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, age)" value="Edit" /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    &lt;</a:t>
            </a:r>
            <a:r>
              <a:rPr lang="en-US" sz="1200" dirty="0">
                <a:latin typeface="Consolas"/>
                <a:cs typeface="Consolas"/>
              </a:rPr>
              <a:t>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student.xml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957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3</a:t>
            </a:r>
            <a:r>
              <a:rPr lang="en-US" sz="2000" dirty="0"/>
              <a:t>. CRUD + </a:t>
            </a:r>
            <a:r>
              <a:rPr lang="en-US" sz="2000" dirty="0" smtClean="0"/>
              <a:t>manual validation </a:t>
            </a:r>
            <a:r>
              <a:rPr lang="en-US" sz="2000" dirty="0"/>
              <a:t>over single database table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45" y="837693"/>
            <a:ext cx="8830747" cy="61683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&lt;</a:t>
            </a:r>
            <a:r>
              <a:rPr lang="it-IT" sz="1200" dirty="0" err="1">
                <a:latin typeface="Consolas"/>
                <a:cs typeface="Consolas"/>
              </a:rPr>
              <a:t>cunit:Dialog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&lt;</a:t>
            </a:r>
            <a:r>
              <a:rPr lang="it-IT" sz="1200" dirty="0" err="1">
                <a:latin typeface="Consolas"/>
                <a:cs typeface="Consolas"/>
              </a:rPr>
              <a:t>visible</a:t>
            </a:r>
            <a:r>
              <a:rPr lang="it-IT" sz="1200" dirty="0">
                <a:latin typeface="Consolas"/>
                <a:cs typeface="Consolas"/>
              </a:rPr>
              <a:t> </a:t>
            </a:r>
            <a:r>
              <a:rPr lang="it-IT" sz="1200" dirty="0" err="1">
                <a:latin typeface="Consolas"/>
                <a:cs typeface="Consolas"/>
              </a:rPr>
              <a:t>name</a:t>
            </a:r>
            <a:r>
              <a:rPr lang="it-IT" sz="1200" dirty="0">
                <a:latin typeface="Consolas"/>
                <a:cs typeface="Consolas"/>
              </a:rPr>
              <a:t>="</a:t>
            </a:r>
            <a:r>
              <a:rPr lang="it-IT" sz="1200" dirty="0" err="1">
                <a:latin typeface="Consolas"/>
                <a:cs typeface="Consolas"/>
              </a:rPr>
              <a:t>dialog_visible</a:t>
            </a:r>
            <a:r>
              <a:rPr lang="it-IT" sz="1200" dirty="0">
                <a:latin typeface="Consolas"/>
                <a:cs typeface="Consolas"/>
              </a:rPr>
              <a:t>" /&gt;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&lt;</a:t>
            </a:r>
            <a:r>
              <a:rPr lang="it-IT" sz="1200" dirty="0" err="1">
                <a:latin typeface="Consolas"/>
                <a:cs typeface="Consolas"/>
              </a:rPr>
              <a:t>content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&lt;</a:t>
            </a:r>
            <a:r>
              <a:rPr lang="it-IT" sz="1200" dirty="0" err="1">
                <a:latin typeface="Consolas"/>
                <a:cs typeface="Consolas"/>
              </a:rPr>
              <a:t>fesc:html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&lt;</a:t>
            </a:r>
            <a:r>
              <a:rPr lang="it-IT" sz="1200" dirty="0" err="1">
                <a:latin typeface="Consolas"/>
                <a:cs typeface="Consolas"/>
              </a:rPr>
              <a:t>table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&lt;</a:t>
            </a:r>
            <a:r>
              <a:rPr lang="it-IT" sz="1200" dirty="0" err="1">
                <a:latin typeface="Consolas"/>
                <a:cs typeface="Consolas"/>
              </a:rPr>
              <a:t>tr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&gt;ID&lt;/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&gt;{</a:t>
            </a:r>
            <a:r>
              <a:rPr lang="it-IT" sz="1200" dirty="0" err="1">
                <a:latin typeface="Consolas"/>
                <a:cs typeface="Consolas"/>
              </a:rPr>
              <a:t>page.complete.student_id</a:t>
            </a:r>
            <a:r>
              <a:rPr lang="it-IT" sz="1200" dirty="0">
                <a:latin typeface="Consolas"/>
                <a:cs typeface="Consolas"/>
              </a:rPr>
              <a:t>}&lt;/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&lt;/</a:t>
            </a:r>
            <a:r>
              <a:rPr lang="it-IT" sz="1200" dirty="0" err="1">
                <a:latin typeface="Consolas"/>
                <a:cs typeface="Consolas"/>
              </a:rPr>
              <a:t>tr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&lt;</a:t>
            </a:r>
            <a:r>
              <a:rPr lang="it-IT" sz="1200" dirty="0" err="1">
                <a:latin typeface="Consolas"/>
                <a:cs typeface="Consolas"/>
              </a:rPr>
              <a:t>tr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  <a:r>
              <a:rPr lang="it-IT" sz="1200" dirty="0" err="1">
                <a:latin typeface="Consolas"/>
                <a:cs typeface="Consolas"/>
              </a:rPr>
              <a:t>Name</a:t>
            </a:r>
            <a:r>
              <a:rPr lang="it-IT" sz="1200" dirty="0">
                <a:latin typeface="Consolas"/>
                <a:cs typeface="Consolas"/>
              </a:rPr>
              <a:t>&lt;/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    &lt;</a:t>
            </a:r>
            <a:r>
              <a:rPr lang="it-IT" sz="1200" dirty="0" err="1">
                <a:latin typeface="Consolas"/>
                <a:cs typeface="Consolas"/>
              </a:rPr>
              <a:t>span</a:t>
            </a:r>
            <a:r>
              <a:rPr lang="it-IT" sz="1200" dirty="0">
                <a:latin typeface="Consolas"/>
                <a:cs typeface="Consolas"/>
              </a:rPr>
              <a:t> style="</a:t>
            </a:r>
            <a:r>
              <a:rPr lang="it-IT" sz="1200" dirty="0" err="1">
                <a:latin typeface="Consolas"/>
                <a:cs typeface="Consolas"/>
              </a:rPr>
              <a:t>error</a:t>
            </a:r>
            <a:r>
              <a:rPr lang="it-IT" sz="1200" dirty="0">
                <a:latin typeface="Consolas"/>
                <a:cs typeface="Consolas"/>
              </a:rPr>
              <a:t>"&gt;{</a:t>
            </a:r>
            <a:r>
              <a:rPr lang="it-IT" sz="1200" dirty="0" err="1">
                <a:latin typeface="Consolas"/>
                <a:cs typeface="Consolas"/>
              </a:rPr>
              <a:t>page.complete.full_name_error</a:t>
            </a:r>
            <a:r>
              <a:rPr lang="it-IT" sz="1200" dirty="0">
                <a:latin typeface="Consolas"/>
                <a:cs typeface="Consolas"/>
              </a:rPr>
              <a:t>"}&lt;/</a:t>
            </a:r>
            <a:r>
              <a:rPr lang="it-IT" sz="1200" dirty="0" err="1">
                <a:latin typeface="Consolas"/>
                <a:cs typeface="Consolas"/>
              </a:rPr>
              <a:t>span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    &lt;</a:t>
            </a:r>
            <a:r>
              <a:rPr lang="it-IT" sz="1200" dirty="0" err="1">
                <a:latin typeface="Consolas"/>
                <a:cs typeface="Consolas"/>
              </a:rPr>
              <a:t>hunit:TextInput</a:t>
            </a:r>
            <a:r>
              <a:rPr lang="it-IT" sz="1200" dirty="0" smtClean="0">
                <a:latin typeface="Consolas"/>
                <a:cs typeface="Consolas"/>
              </a:rPr>
              <a:t>&gt; &lt;</a:t>
            </a:r>
            <a:r>
              <a:rPr lang="it-IT" sz="1200" dirty="0" err="1">
                <a:latin typeface="Consolas"/>
                <a:cs typeface="Consolas"/>
              </a:rPr>
              <a:t>value</a:t>
            </a:r>
            <a:r>
              <a:rPr lang="it-IT" sz="1200" dirty="0">
                <a:latin typeface="Consolas"/>
                <a:cs typeface="Consolas"/>
              </a:rPr>
              <a:t> </a:t>
            </a:r>
            <a:r>
              <a:rPr lang="it-IT" sz="1200" dirty="0" err="1">
                <a:latin typeface="Consolas"/>
                <a:cs typeface="Consolas"/>
              </a:rPr>
              <a:t>name</a:t>
            </a:r>
            <a:r>
              <a:rPr lang="it-IT" sz="1200" dirty="0">
                <a:latin typeface="Consolas"/>
                <a:cs typeface="Consolas"/>
              </a:rPr>
              <a:t>="</a:t>
            </a:r>
            <a:r>
              <a:rPr lang="it-IT" sz="1200" dirty="0" err="1">
                <a:latin typeface="Consolas"/>
                <a:cs typeface="Consolas"/>
              </a:rPr>
              <a:t>full_name</a:t>
            </a:r>
            <a:r>
              <a:rPr lang="it-IT" sz="1200" dirty="0">
                <a:latin typeface="Consolas"/>
                <a:cs typeface="Consolas"/>
              </a:rPr>
              <a:t>" /</a:t>
            </a:r>
            <a:r>
              <a:rPr lang="it-IT" sz="1200" dirty="0" smtClean="0">
                <a:latin typeface="Consolas"/>
                <a:cs typeface="Consolas"/>
              </a:rPr>
              <a:t>&gt; &lt;</a:t>
            </a:r>
            <a:r>
              <a:rPr lang="it-IT" sz="1200" dirty="0">
                <a:latin typeface="Consolas"/>
                <a:cs typeface="Consolas"/>
              </a:rPr>
              <a:t>/</a:t>
            </a:r>
            <a:r>
              <a:rPr lang="it-IT" sz="1200" dirty="0" err="1">
                <a:latin typeface="Consolas"/>
                <a:cs typeface="Consolas"/>
              </a:rPr>
              <a:t>hunit:TextInput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&lt;/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&lt;/</a:t>
            </a:r>
            <a:r>
              <a:rPr lang="it-IT" sz="1200" dirty="0" err="1">
                <a:latin typeface="Consolas"/>
                <a:cs typeface="Consolas"/>
              </a:rPr>
              <a:t>tr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&lt;</a:t>
            </a:r>
            <a:r>
              <a:rPr lang="it-IT" sz="1200" dirty="0" err="1">
                <a:latin typeface="Consolas"/>
                <a:cs typeface="Consolas"/>
              </a:rPr>
              <a:t>tr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&gt;Age&lt;/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    &lt;</a:t>
            </a:r>
            <a:r>
              <a:rPr lang="it-IT" sz="1200" dirty="0" err="1">
                <a:latin typeface="Consolas"/>
                <a:cs typeface="Consolas"/>
              </a:rPr>
              <a:t>span</a:t>
            </a:r>
            <a:r>
              <a:rPr lang="it-IT" sz="1200" dirty="0">
                <a:latin typeface="Consolas"/>
                <a:cs typeface="Consolas"/>
              </a:rPr>
              <a:t> style="</a:t>
            </a:r>
            <a:r>
              <a:rPr lang="it-IT" sz="1200" dirty="0" err="1">
                <a:latin typeface="Consolas"/>
                <a:cs typeface="Consolas"/>
              </a:rPr>
              <a:t>error</a:t>
            </a:r>
            <a:r>
              <a:rPr lang="it-IT" sz="1200" dirty="0">
                <a:latin typeface="Consolas"/>
                <a:cs typeface="Consolas"/>
              </a:rPr>
              <a:t>"&gt;{</a:t>
            </a:r>
            <a:r>
              <a:rPr lang="it-IT" sz="1200" dirty="0" err="1">
                <a:latin typeface="Consolas"/>
                <a:cs typeface="Consolas"/>
              </a:rPr>
              <a:t>page.complete.age_error</a:t>
            </a:r>
            <a:r>
              <a:rPr lang="it-IT" sz="1200" dirty="0">
                <a:latin typeface="Consolas"/>
                <a:cs typeface="Consolas"/>
              </a:rPr>
              <a:t>"}&lt;/</a:t>
            </a:r>
            <a:r>
              <a:rPr lang="it-IT" sz="1200" dirty="0" err="1">
                <a:latin typeface="Consolas"/>
                <a:cs typeface="Consolas"/>
              </a:rPr>
              <a:t>span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    &lt;</a:t>
            </a:r>
            <a:r>
              <a:rPr lang="it-IT" sz="1200" dirty="0" err="1">
                <a:latin typeface="Consolas"/>
                <a:cs typeface="Consolas"/>
              </a:rPr>
              <a:t>hunit:TextInput</a:t>
            </a:r>
            <a:r>
              <a:rPr lang="it-IT" sz="1200" dirty="0" smtClean="0">
                <a:latin typeface="Consolas"/>
                <a:cs typeface="Consolas"/>
              </a:rPr>
              <a:t>&gt; &lt;</a:t>
            </a:r>
            <a:r>
              <a:rPr lang="it-IT" sz="1200" dirty="0" err="1">
                <a:latin typeface="Consolas"/>
                <a:cs typeface="Consolas"/>
              </a:rPr>
              <a:t>value</a:t>
            </a:r>
            <a:r>
              <a:rPr lang="it-IT" sz="1200" dirty="0">
                <a:latin typeface="Consolas"/>
                <a:cs typeface="Consolas"/>
              </a:rPr>
              <a:t> </a:t>
            </a:r>
            <a:r>
              <a:rPr lang="it-IT" sz="1200" dirty="0" err="1">
                <a:latin typeface="Consolas"/>
                <a:cs typeface="Consolas"/>
              </a:rPr>
              <a:t>name</a:t>
            </a:r>
            <a:r>
              <a:rPr lang="it-IT" sz="1200" dirty="0">
                <a:latin typeface="Consolas"/>
                <a:cs typeface="Consolas"/>
              </a:rPr>
              <a:t>="</a:t>
            </a:r>
            <a:r>
              <a:rPr lang="it-IT" sz="1200" dirty="0" err="1">
                <a:latin typeface="Consolas"/>
                <a:cs typeface="Consolas"/>
              </a:rPr>
              <a:t>age</a:t>
            </a:r>
            <a:r>
              <a:rPr lang="it-IT" sz="1200" dirty="0">
                <a:latin typeface="Consolas"/>
                <a:cs typeface="Consolas"/>
              </a:rPr>
              <a:t>" /</a:t>
            </a:r>
            <a:r>
              <a:rPr lang="it-IT" sz="1200" dirty="0" smtClean="0">
                <a:latin typeface="Consolas"/>
                <a:cs typeface="Consolas"/>
              </a:rPr>
              <a:t>&gt; &lt;</a:t>
            </a:r>
            <a:r>
              <a:rPr lang="it-IT" sz="1200" dirty="0">
                <a:latin typeface="Consolas"/>
                <a:cs typeface="Consolas"/>
              </a:rPr>
              <a:t>/</a:t>
            </a:r>
            <a:r>
              <a:rPr lang="it-IT" sz="1200" dirty="0" err="1">
                <a:latin typeface="Consolas"/>
                <a:cs typeface="Consolas"/>
              </a:rPr>
              <a:t>hunit:TextInput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    &lt;/</a:t>
            </a:r>
            <a:r>
              <a:rPr lang="it-IT" sz="1200" dirty="0" err="1">
                <a:latin typeface="Consolas"/>
                <a:cs typeface="Consolas"/>
              </a:rPr>
              <a:t>td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    &lt;/</a:t>
            </a:r>
            <a:r>
              <a:rPr lang="it-IT" sz="1200" dirty="0" err="1">
                <a:latin typeface="Consolas"/>
                <a:cs typeface="Consolas"/>
              </a:rPr>
              <a:t>tr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&lt;/</a:t>
            </a:r>
            <a:r>
              <a:rPr lang="it-IT" sz="1200" dirty="0" err="1">
                <a:latin typeface="Consolas"/>
                <a:cs typeface="Consolas"/>
              </a:rPr>
              <a:t>table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    &lt;</a:t>
            </a:r>
            <a:r>
              <a:rPr lang="it-IT" sz="1200" dirty="0" err="1">
                <a:latin typeface="Consolas"/>
                <a:cs typeface="Consolas"/>
              </a:rPr>
              <a:t>hunit:Button</a:t>
            </a:r>
            <a:r>
              <a:rPr lang="it-IT" sz="1200" dirty="0">
                <a:latin typeface="Consolas"/>
                <a:cs typeface="Consolas"/>
              </a:rPr>
              <a:t> </a:t>
            </a:r>
            <a:r>
              <a:rPr lang="it-IT" sz="1200" dirty="0" err="1">
                <a:latin typeface="Consolas"/>
                <a:cs typeface="Consolas"/>
              </a:rPr>
              <a:t>onclick</a:t>
            </a:r>
            <a:r>
              <a:rPr lang="it-IT" sz="1200" dirty="0">
                <a:latin typeface="Consolas"/>
                <a:cs typeface="Consolas"/>
              </a:rPr>
              <a:t>="AJAX </a:t>
            </a:r>
            <a:r>
              <a:rPr lang="it-IT" sz="1200" dirty="0" err="1">
                <a:latin typeface="Consolas"/>
                <a:cs typeface="Consolas"/>
              </a:rPr>
              <a:t>save_student</a:t>
            </a:r>
            <a:r>
              <a:rPr lang="it-IT" sz="1200" dirty="0">
                <a:latin typeface="Consolas"/>
                <a:cs typeface="Consolas"/>
              </a:rPr>
              <a:t>()" </a:t>
            </a:r>
            <a:r>
              <a:rPr lang="it-IT" sz="1200" dirty="0" err="1">
                <a:latin typeface="Consolas"/>
                <a:cs typeface="Consolas"/>
              </a:rPr>
              <a:t>value</a:t>
            </a:r>
            <a:r>
              <a:rPr lang="it-IT" sz="1200" dirty="0">
                <a:latin typeface="Consolas"/>
                <a:cs typeface="Consolas"/>
              </a:rPr>
              <a:t>="Save" /&gt;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    &lt;/</a:t>
            </a:r>
            <a:r>
              <a:rPr lang="it-IT" sz="1200" dirty="0" err="1">
                <a:latin typeface="Consolas"/>
                <a:cs typeface="Consolas"/>
              </a:rPr>
              <a:t>fesc:html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    &lt;/</a:t>
            </a:r>
            <a:r>
              <a:rPr lang="it-IT" sz="1200" dirty="0" err="1">
                <a:latin typeface="Consolas"/>
                <a:cs typeface="Consolas"/>
              </a:rPr>
              <a:t>content</a:t>
            </a:r>
            <a:r>
              <a:rPr lang="it-IT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it-IT" sz="1200" dirty="0">
                <a:latin typeface="Consolas"/>
                <a:cs typeface="Consolas"/>
              </a:rPr>
              <a:t>&lt;/</a:t>
            </a:r>
            <a:r>
              <a:rPr lang="it-IT" sz="1200" dirty="0" err="1">
                <a:latin typeface="Consolas"/>
                <a:cs typeface="Consolas"/>
              </a:rPr>
              <a:t>cunit:Dialog</a:t>
            </a:r>
            <a:r>
              <a:rPr lang="it-IT" sz="1200" dirty="0">
                <a:latin typeface="Consolas"/>
                <a:cs typeface="Consolas"/>
              </a:rPr>
              <a:t>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66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student.xml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2)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782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1383</Words>
  <Application>Microsoft Macintosh PowerPoint</Application>
  <PresentationFormat>On-screen Show (4:3)</PresentationFormat>
  <Paragraphs>256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Examples for User Input Attributes</vt:lpstr>
      <vt:lpstr>Goals</vt:lpstr>
      <vt:lpstr>Proposal</vt:lpstr>
      <vt:lpstr>Examples</vt:lpstr>
      <vt:lpstr>1. Trivial form</vt:lpstr>
      <vt:lpstr>2. Initialize dependent fields</vt:lpstr>
      <vt:lpstr>2. Initialize dependent fields</vt:lpstr>
      <vt:lpstr>3. CRUD + validation over single database table</vt:lpstr>
      <vt:lpstr>3. CRUD + manual validation over single database table</vt:lpstr>
      <vt:lpstr>3. CRUD + manual validation over single database table</vt:lpstr>
      <vt:lpstr>3. CRUD + manual validation over single database table</vt:lpstr>
      <vt:lpstr>4. Logical representation of user input</vt:lpstr>
      <vt:lpstr>4. Logical representation of user input</vt:lpstr>
      <vt:lpstr>4. Logical representation of user input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110</cp:revision>
  <dcterms:created xsi:type="dcterms:W3CDTF">2011-10-26T17:05:44Z</dcterms:created>
  <dcterms:modified xsi:type="dcterms:W3CDTF">2013-01-12T01:30:32Z</dcterms:modified>
</cp:coreProperties>
</file>