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1" r:id="rId3"/>
    <p:sldId id="288" r:id="rId4"/>
    <p:sldId id="293" r:id="rId5"/>
    <p:sldId id="294" r:id="rId6"/>
    <p:sldId id="282" r:id="rId7"/>
    <p:sldId id="295" r:id="rId8"/>
    <p:sldId id="279" r:id="rId9"/>
    <p:sldId id="283" r:id="rId10"/>
    <p:sldId id="280" r:id="rId11"/>
    <p:sldId id="284" r:id="rId12"/>
    <p:sldId id="296" r:id="rId13"/>
    <p:sldId id="285" r:id="rId14"/>
    <p:sldId id="286" r:id="rId15"/>
    <p:sldId id="287" r:id="rId16"/>
    <p:sldId id="290" r:id="rId17"/>
    <p:sldId id="291" r:id="rId18"/>
    <p:sldId id="292" r:id="rId19"/>
    <p:sldId id="29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-1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44FE0-BC55-1247-9A77-EEE2ED4A336E}" type="datetimeFigureOut">
              <a:rPr lang="en-US" smtClean="0"/>
              <a:t>1/24/13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66CDC-E0C6-244C-9BDE-66C167FD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3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4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6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4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0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0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7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7036"/>
            <a:ext cx="8229600" cy="39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58220"/>
            <a:ext cx="8229600" cy="5467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24EE-E837-0D41-85CD-FF612ABC96F9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5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Examples for</a:t>
            </a:r>
            <a:br>
              <a:rPr lang="en-US" sz="4400" dirty="0" smtClean="0"/>
            </a:br>
            <a:r>
              <a:rPr lang="en-US" sz="4400" dirty="0" smtClean="0"/>
              <a:t>User Input Attributes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(Draft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6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2</a:t>
            </a:r>
            <a:r>
              <a:rPr lang="en-US" sz="2000" dirty="0" smtClean="0"/>
              <a:t>. Initialize dependent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08" y="1073362"/>
            <a:ext cx="8422637" cy="95455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create action registration() on page registration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008" y="765585"/>
            <a:ext cx="1312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registration.sql</a:t>
            </a:r>
            <a:endParaRPr lang="en-US" sz="1400" b="1" dirty="0"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008" y="2708805"/>
            <a:ext cx="8422637" cy="29847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create action </a:t>
            </a:r>
            <a:r>
              <a:rPr lang="en-US" sz="1200" dirty="0" err="1">
                <a:latin typeface="Consolas"/>
                <a:cs typeface="Consolas"/>
              </a:rPr>
              <a:t>init_us_state</a:t>
            </a:r>
            <a:r>
              <a:rPr lang="en-US" sz="1200" dirty="0">
                <a:latin typeface="Consolas"/>
                <a:cs typeface="Consolas"/>
              </a:rPr>
              <a:t>() on page registration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Override what the user has chosen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if </a:t>
            </a:r>
            <a:r>
              <a:rPr lang="en-US" sz="1200" dirty="0" err="1">
                <a:latin typeface="Consolas"/>
                <a:cs typeface="Consolas"/>
              </a:rPr>
              <a:t>page.country</a:t>
            </a:r>
            <a:r>
              <a:rPr lang="en-US" sz="1200" dirty="0">
                <a:latin typeface="Consolas"/>
                <a:cs typeface="Consolas"/>
              </a:rPr>
              <a:t> = 'Puerto Rico' then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update </a:t>
            </a:r>
            <a:r>
              <a:rPr lang="en-US" sz="1200" dirty="0" err="1">
                <a:latin typeface="Consolas"/>
                <a:cs typeface="Consolas"/>
              </a:rPr>
              <a:t>page.country</a:t>
            </a:r>
            <a:r>
              <a:rPr lang="en-US" sz="1200" dirty="0">
                <a:latin typeface="Consolas"/>
                <a:cs typeface="Consolas"/>
              </a:rPr>
              <a:t> = 'United States';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end if;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Initialize dependent field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if </a:t>
            </a:r>
            <a:r>
              <a:rPr lang="en-US" sz="1200" dirty="0" err="1">
                <a:latin typeface="Consolas"/>
                <a:cs typeface="Consolas"/>
              </a:rPr>
              <a:t>page.country</a:t>
            </a:r>
            <a:r>
              <a:rPr lang="en-US" sz="1200" dirty="0">
                <a:latin typeface="Consolas"/>
                <a:cs typeface="Consolas"/>
              </a:rPr>
              <a:t> = 'United States' then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update </a:t>
            </a:r>
            <a:r>
              <a:rPr lang="en-US" sz="1200" dirty="0" err="1">
                <a:latin typeface="Consolas"/>
                <a:cs typeface="Consolas"/>
              </a:rPr>
              <a:t>page.state</a:t>
            </a:r>
            <a:r>
              <a:rPr lang="en-US" sz="1200" dirty="0">
                <a:latin typeface="Consolas"/>
                <a:cs typeface="Consolas"/>
              </a:rPr>
              <a:t> = 'California';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end if;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9008" y="2401028"/>
            <a:ext cx="1413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init_us_state.sql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3306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3</a:t>
            </a:r>
            <a:r>
              <a:rPr lang="en-US" sz="2000" dirty="0"/>
              <a:t>. CRUD + </a:t>
            </a:r>
            <a:r>
              <a:rPr lang="en-US" sz="2000" dirty="0" smtClean="0"/>
              <a:t>manual validation </a:t>
            </a:r>
            <a:r>
              <a:rPr lang="en-US" sz="2000" dirty="0"/>
              <a:t>over single database table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45" y="837694"/>
            <a:ext cx="8830747" cy="351815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&lt;?</a:t>
            </a:r>
            <a:r>
              <a:rPr lang="en-US" sz="1200" dirty="0" err="1">
                <a:latin typeface="Consolas"/>
                <a:cs typeface="Consolas"/>
              </a:rPr>
              <a:t>data_object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Declare page state schema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create data object page tuple 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      integer,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full_name_error</a:t>
            </a:r>
            <a:r>
              <a:rPr lang="en-US" sz="1200" dirty="0">
                <a:latin typeface="Consolas"/>
                <a:cs typeface="Consolas"/>
              </a:rPr>
              <a:t>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age_error</a:t>
            </a:r>
            <a:r>
              <a:rPr lang="en-US" sz="1200" dirty="0">
                <a:latin typeface="Consolas"/>
                <a:cs typeface="Consolas"/>
              </a:rPr>
              <a:t>     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b="1" i="1" dirty="0">
                <a:latin typeface="Consolas"/>
                <a:cs typeface="Consolas"/>
              </a:rPr>
              <a:t>    // Additional attributes inferred: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// __1.student_id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// __1.full_name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// __1.age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// </a:t>
            </a:r>
            <a:r>
              <a:rPr lang="en-US" sz="1200" dirty="0" err="1">
                <a:latin typeface="Consolas"/>
                <a:cs typeface="Consolas"/>
              </a:rPr>
              <a:t>full_name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// age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?&gt;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484" y="521352"/>
            <a:ext cx="1675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student.xml</a:t>
            </a:r>
            <a:r>
              <a:rPr lang="en-US" sz="1400" b="1" dirty="0" smtClean="0">
                <a:cs typeface="Consolas"/>
              </a:rPr>
              <a:t> </a:t>
            </a:r>
            <a:r>
              <a:rPr lang="en-US" sz="1400" dirty="0" smtClean="0">
                <a:cs typeface="Consolas"/>
              </a:rPr>
              <a:t>(Part 1)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1957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3</a:t>
            </a:r>
            <a:r>
              <a:rPr lang="en-US" sz="2000" dirty="0"/>
              <a:t>. CRUD + </a:t>
            </a:r>
            <a:r>
              <a:rPr lang="en-US" sz="2000" dirty="0" smtClean="0"/>
              <a:t>manual validation </a:t>
            </a:r>
            <a:r>
              <a:rPr lang="en-US" sz="2000" dirty="0"/>
              <a:t>over single database table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45" y="837693"/>
            <a:ext cx="8830747" cy="411741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&lt;table&gt;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&lt;</a:t>
            </a:r>
            <a:r>
              <a:rPr lang="en-US" sz="1200" dirty="0" err="1" smtClean="0">
                <a:latin typeface="Consolas"/>
                <a:cs typeface="Consolas"/>
              </a:rPr>
              <a:t>fstmt:for</a:t>
            </a:r>
            <a:r>
              <a:rPr lang="en-US" sz="12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    &lt;</a:t>
            </a:r>
            <a:r>
              <a:rPr lang="en-US" sz="1200" dirty="0" err="1" smtClean="0">
                <a:latin typeface="Consolas"/>
                <a:cs typeface="Consolas"/>
              </a:rPr>
              <a:t>fstmt:query</a:t>
            </a:r>
            <a:r>
              <a:rPr lang="en-US" sz="12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        select  </a:t>
            </a:r>
            <a:r>
              <a:rPr lang="en-US" sz="1200" dirty="0" err="1" smtClean="0">
                <a:latin typeface="Consolas"/>
                <a:cs typeface="Consolas"/>
              </a:rPr>
              <a:t>student_id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full_name</a:t>
            </a:r>
            <a:r>
              <a:rPr lang="en-US" sz="1200" dirty="0" smtClean="0">
                <a:latin typeface="Consolas"/>
                <a:cs typeface="Consolas"/>
              </a:rPr>
              <a:t>, age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        from    </a:t>
            </a:r>
            <a:r>
              <a:rPr lang="en-US" sz="1200" dirty="0" err="1" smtClean="0">
                <a:latin typeface="Consolas"/>
                <a:cs typeface="Consolas"/>
              </a:rPr>
              <a:t>db.students</a:t>
            </a: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    &lt;/</a:t>
            </a:r>
            <a:r>
              <a:rPr lang="en-US" sz="1200" dirty="0" err="1" smtClean="0">
                <a:latin typeface="Consolas"/>
                <a:cs typeface="Consolas"/>
              </a:rPr>
              <a:t>fstmt:query</a:t>
            </a:r>
            <a:r>
              <a:rPr lang="en-US" sz="12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    &lt;</a:t>
            </a:r>
            <a:r>
              <a:rPr lang="en-US" sz="1200" dirty="0" err="1" smtClean="0">
                <a:latin typeface="Consolas"/>
                <a:cs typeface="Consolas"/>
              </a:rPr>
              <a:t>tr</a:t>
            </a:r>
            <a:r>
              <a:rPr lang="en-US" sz="12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        </a:t>
            </a:r>
            <a:r>
              <a:rPr lang="en-US" sz="1200" b="1" i="1" dirty="0" smtClean="0">
                <a:latin typeface="Consolas"/>
                <a:cs typeface="Consolas"/>
              </a:rPr>
              <a:t>// New syntax sugar for named expressions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        &lt;td name="</a:t>
            </a:r>
            <a:r>
              <a:rPr lang="en-US" sz="1200" dirty="0" err="1" smtClean="0">
                <a:latin typeface="Consolas"/>
                <a:cs typeface="Consolas"/>
              </a:rPr>
              <a:t>student_id</a:t>
            </a:r>
            <a:r>
              <a:rPr lang="en-US" sz="1200" dirty="0" smtClean="0">
                <a:latin typeface="Consolas"/>
                <a:cs typeface="Consolas"/>
              </a:rPr>
              <a:t>"&gt;{</a:t>
            </a:r>
            <a:r>
              <a:rPr lang="en-US" sz="1200" dirty="0" err="1" smtClean="0">
                <a:latin typeface="Consolas"/>
                <a:cs typeface="Consolas"/>
              </a:rPr>
              <a:t>student_id</a:t>
            </a:r>
            <a:r>
              <a:rPr lang="en-US" sz="1200" dirty="0" smtClean="0">
                <a:latin typeface="Consolas"/>
                <a:cs typeface="Consolas"/>
              </a:rPr>
              <a:t>}&lt;/td&gt;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        &lt;td name="</a:t>
            </a:r>
            <a:r>
              <a:rPr lang="en-US" sz="1200" dirty="0" err="1" smtClean="0">
                <a:latin typeface="Consolas"/>
                <a:cs typeface="Consolas"/>
              </a:rPr>
              <a:t>full_name</a:t>
            </a:r>
            <a:r>
              <a:rPr lang="en-US" sz="1200" dirty="0" smtClean="0">
                <a:latin typeface="Consolas"/>
                <a:cs typeface="Consolas"/>
              </a:rPr>
              <a:t>"&gt;{</a:t>
            </a:r>
            <a:r>
              <a:rPr lang="en-US" sz="1200" dirty="0" err="1" smtClean="0">
                <a:latin typeface="Consolas"/>
                <a:cs typeface="Consolas"/>
              </a:rPr>
              <a:t>full_name</a:t>
            </a:r>
            <a:r>
              <a:rPr lang="en-US" sz="1200" dirty="0" smtClean="0">
                <a:latin typeface="Consolas"/>
                <a:cs typeface="Consolas"/>
              </a:rPr>
              <a:t>}&lt;/td&gt;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        &lt;td name="age"&gt;{age}&lt;/td&gt;</a:t>
            </a:r>
          </a:p>
          <a:p>
            <a:pPr marL="0" indent="0">
              <a:buNone/>
            </a:pP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        &lt;td&gt;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            &lt;</a:t>
            </a:r>
            <a:r>
              <a:rPr lang="en-US" sz="1200" dirty="0" err="1" smtClean="0">
                <a:latin typeface="Consolas"/>
                <a:cs typeface="Consolas"/>
              </a:rPr>
              <a:t>hunit:Button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 smtClean="0">
                <a:latin typeface="Consolas"/>
                <a:cs typeface="Consolas"/>
              </a:rPr>
              <a:t>onclick</a:t>
            </a:r>
            <a:r>
              <a:rPr lang="en-US" sz="1200" dirty="0" smtClean="0">
                <a:latin typeface="Consolas"/>
                <a:cs typeface="Consolas"/>
              </a:rPr>
              <a:t>="AJAX </a:t>
            </a:r>
            <a:r>
              <a:rPr lang="en-US" sz="1200" dirty="0" err="1" smtClean="0">
                <a:latin typeface="Consolas"/>
                <a:cs typeface="Consolas"/>
              </a:rPr>
              <a:t>edit_student</a:t>
            </a:r>
            <a:r>
              <a:rPr lang="en-US" sz="1200" dirty="0" smtClean="0">
                <a:latin typeface="Consolas"/>
                <a:cs typeface="Consolas"/>
              </a:rPr>
              <a:t>()" value="Edit" /&gt;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        &lt;/td&gt;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    &lt;/</a:t>
            </a:r>
            <a:r>
              <a:rPr lang="en-US" sz="1200" dirty="0" err="1" smtClean="0">
                <a:latin typeface="Consolas"/>
                <a:cs typeface="Consolas"/>
              </a:rPr>
              <a:t>tr</a:t>
            </a:r>
            <a:r>
              <a:rPr lang="en-US" sz="12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&lt;/</a:t>
            </a:r>
            <a:r>
              <a:rPr lang="en-US" sz="1200" dirty="0" err="1" smtClean="0">
                <a:latin typeface="Consolas"/>
                <a:cs typeface="Consolas"/>
              </a:rPr>
              <a:t>fstmt:for</a:t>
            </a:r>
            <a:r>
              <a:rPr lang="en-US" sz="12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&lt;/table&gt;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484" y="521352"/>
            <a:ext cx="166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student.xml</a:t>
            </a:r>
            <a:r>
              <a:rPr lang="en-US" sz="1400" b="1" dirty="0" smtClean="0">
                <a:cs typeface="Consolas"/>
              </a:rPr>
              <a:t> </a:t>
            </a:r>
            <a:r>
              <a:rPr lang="en-US" sz="1400" dirty="0" smtClean="0">
                <a:cs typeface="Consolas"/>
              </a:rPr>
              <a:t>(Part </a:t>
            </a:r>
            <a:r>
              <a:rPr lang="en-US" sz="1400" dirty="0">
                <a:cs typeface="Consolas"/>
              </a:rPr>
              <a:t>2</a:t>
            </a:r>
            <a:r>
              <a:rPr lang="en-US" sz="1400" dirty="0" smtClean="0">
                <a:cs typeface="Consolas"/>
              </a:rPr>
              <a:t>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88940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3</a:t>
            </a:r>
            <a:r>
              <a:rPr lang="en-US" sz="2000" dirty="0"/>
              <a:t>. CRUD + </a:t>
            </a:r>
            <a:r>
              <a:rPr lang="en-US" sz="2000" dirty="0" smtClean="0"/>
              <a:t>manual validation </a:t>
            </a:r>
            <a:r>
              <a:rPr lang="en-US" sz="2000" dirty="0"/>
              <a:t>over single database table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45" y="837693"/>
            <a:ext cx="8830747" cy="620142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&lt;</a:t>
            </a:r>
            <a:r>
              <a:rPr lang="it-IT" sz="1200" dirty="0" err="1">
                <a:latin typeface="Consolas"/>
                <a:cs typeface="Consolas"/>
              </a:rPr>
              <a:t>cunit:Dialog</a:t>
            </a:r>
            <a:r>
              <a:rPr lang="it-IT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&lt;</a:t>
            </a:r>
            <a:r>
              <a:rPr lang="it-IT" sz="1200" dirty="0" err="1">
                <a:latin typeface="Consolas"/>
                <a:cs typeface="Consolas"/>
              </a:rPr>
              <a:t>visible</a:t>
            </a:r>
            <a:r>
              <a:rPr lang="it-IT" sz="1200" dirty="0">
                <a:latin typeface="Consolas"/>
                <a:cs typeface="Consolas"/>
              </a:rPr>
              <a:t> </a:t>
            </a:r>
            <a:r>
              <a:rPr lang="it-IT" sz="1200" dirty="0" err="1">
                <a:latin typeface="Consolas"/>
                <a:cs typeface="Consolas"/>
              </a:rPr>
              <a:t>name</a:t>
            </a:r>
            <a:r>
              <a:rPr lang="it-IT" sz="1200" dirty="0">
                <a:latin typeface="Consolas"/>
                <a:cs typeface="Consolas"/>
              </a:rPr>
              <a:t>="</a:t>
            </a:r>
            <a:r>
              <a:rPr lang="it-IT" sz="1200" dirty="0" err="1">
                <a:latin typeface="Consolas"/>
                <a:cs typeface="Consolas"/>
              </a:rPr>
              <a:t>dialog_visible</a:t>
            </a:r>
            <a:r>
              <a:rPr lang="it-IT" sz="1200" dirty="0">
                <a:latin typeface="Consolas"/>
                <a:cs typeface="Consolas"/>
              </a:rPr>
              <a:t>" /&gt;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&lt;</a:t>
            </a:r>
            <a:r>
              <a:rPr lang="it-IT" sz="1200" dirty="0" err="1">
                <a:latin typeface="Consolas"/>
                <a:cs typeface="Consolas"/>
              </a:rPr>
              <a:t>content</a:t>
            </a:r>
            <a:r>
              <a:rPr lang="it-IT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    &lt;</a:t>
            </a:r>
            <a:r>
              <a:rPr lang="it-IT" sz="1200" dirty="0" err="1">
                <a:latin typeface="Consolas"/>
                <a:cs typeface="Consolas"/>
              </a:rPr>
              <a:t>fesc:html</a:t>
            </a:r>
            <a:r>
              <a:rPr lang="it-IT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        &lt;</a:t>
            </a:r>
            <a:r>
              <a:rPr lang="it-IT" sz="1200" dirty="0" err="1">
                <a:latin typeface="Consolas"/>
                <a:cs typeface="Consolas"/>
              </a:rPr>
              <a:t>table</a:t>
            </a:r>
            <a:r>
              <a:rPr lang="it-IT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            &lt;</a:t>
            </a:r>
            <a:r>
              <a:rPr lang="it-IT" sz="1200" dirty="0" err="1">
                <a:latin typeface="Consolas"/>
                <a:cs typeface="Consolas"/>
              </a:rPr>
              <a:t>tr</a:t>
            </a:r>
            <a:r>
              <a:rPr lang="it-IT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                &lt;</a:t>
            </a:r>
            <a:r>
              <a:rPr lang="it-IT" sz="1200" dirty="0" err="1">
                <a:latin typeface="Consolas"/>
                <a:cs typeface="Consolas"/>
              </a:rPr>
              <a:t>td</a:t>
            </a:r>
            <a:r>
              <a:rPr lang="it-IT" sz="1200" dirty="0">
                <a:latin typeface="Consolas"/>
                <a:cs typeface="Consolas"/>
              </a:rPr>
              <a:t>&gt;ID&lt;/</a:t>
            </a:r>
            <a:r>
              <a:rPr lang="it-IT" sz="1200" dirty="0" err="1">
                <a:latin typeface="Consolas"/>
                <a:cs typeface="Consolas"/>
              </a:rPr>
              <a:t>td</a:t>
            </a:r>
            <a:r>
              <a:rPr lang="it-IT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                &lt;</a:t>
            </a:r>
            <a:r>
              <a:rPr lang="it-IT" sz="1200" dirty="0" err="1">
                <a:latin typeface="Consolas"/>
                <a:cs typeface="Consolas"/>
              </a:rPr>
              <a:t>td</a:t>
            </a:r>
            <a:r>
              <a:rPr lang="it-IT" sz="1200" dirty="0">
                <a:latin typeface="Consolas"/>
                <a:cs typeface="Consolas"/>
              </a:rPr>
              <a:t>&gt;{</a:t>
            </a:r>
            <a:r>
              <a:rPr lang="it-IT" sz="1200" dirty="0" err="1">
                <a:latin typeface="Consolas"/>
                <a:cs typeface="Consolas"/>
              </a:rPr>
              <a:t>page.student_id</a:t>
            </a:r>
            <a:r>
              <a:rPr lang="it-IT" sz="1200" dirty="0">
                <a:latin typeface="Consolas"/>
                <a:cs typeface="Consolas"/>
              </a:rPr>
              <a:t>}&lt;/</a:t>
            </a:r>
            <a:r>
              <a:rPr lang="it-IT" sz="1200" dirty="0" err="1">
                <a:latin typeface="Consolas"/>
                <a:cs typeface="Consolas"/>
              </a:rPr>
              <a:t>td</a:t>
            </a:r>
            <a:r>
              <a:rPr lang="it-IT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            &lt;/</a:t>
            </a:r>
            <a:r>
              <a:rPr lang="it-IT" sz="1200" dirty="0" err="1">
                <a:latin typeface="Consolas"/>
                <a:cs typeface="Consolas"/>
              </a:rPr>
              <a:t>tr</a:t>
            </a:r>
            <a:r>
              <a:rPr lang="it-IT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            &lt;</a:t>
            </a:r>
            <a:r>
              <a:rPr lang="it-IT" sz="1200" dirty="0" err="1">
                <a:latin typeface="Consolas"/>
                <a:cs typeface="Consolas"/>
              </a:rPr>
              <a:t>tr</a:t>
            </a:r>
            <a:r>
              <a:rPr lang="it-IT" sz="12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                &lt;</a:t>
            </a:r>
            <a:r>
              <a:rPr lang="en-US" sz="1200" dirty="0">
                <a:latin typeface="Consolas"/>
                <a:cs typeface="Consolas"/>
              </a:rPr>
              <a:t>td&gt;Name&lt;/td&gt;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    &lt;span style="error"&gt;{</a:t>
            </a:r>
            <a:r>
              <a:rPr lang="en-US" sz="1200" dirty="0" err="1">
                <a:latin typeface="Consolas"/>
                <a:cs typeface="Consolas"/>
              </a:rPr>
              <a:t>page.full_name_error</a:t>
            </a:r>
            <a:r>
              <a:rPr lang="en-US" sz="1200" dirty="0">
                <a:latin typeface="Consolas"/>
                <a:cs typeface="Consolas"/>
              </a:rPr>
              <a:t>"}&lt;/span&gt;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    &lt;</a:t>
            </a:r>
            <a:r>
              <a:rPr lang="en-US" sz="1200" dirty="0" err="1">
                <a:latin typeface="Consolas"/>
                <a:cs typeface="Consolas"/>
              </a:rPr>
              <a:t>hunit:TextInput</a:t>
            </a:r>
            <a:r>
              <a:rPr lang="en-US" sz="1200" dirty="0">
                <a:latin typeface="Consolas"/>
                <a:cs typeface="Consolas"/>
              </a:rPr>
              <a:t>&gt; &lt;value name="</a:t>
            </a:r>
            <a:r>
              <a:rPr lang="en-US" sz="1200" dirty="0" err="1">
                <a:latin typeface="Consolas"/>
                <a:cs typeface="Consolas"/>
              </a:rPr>
              <a:t>full_name</a:t>
            </a:r>
            <a:r>
              <a:rPr lang="en-US" sz="1200" dirty="0">
                <a:latin typeface="Consolas"/>
                <a:cs typeface="Consolas"/>
              </a:rPr>
              <a:t>" /&gt; &lt;/</a:t>
            </a:r>
            <a:r>
              <a:rPr lang="en-US" sz="1200" dirty="0" err="1">
                <a:latin typeface="Consolas"/>
                <a:cs typeface="Consolas"/>
              </a:rPr>
              <a:t>hunit:TextInput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&lt;td&gt;Age&lt;/td&gt;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    &lt;span style="error"&gt;{</a:t>
            </a:r>
            <a:r>
              <a:rPr lang="en-US" sz="1200" dirty="0" err="1">
                <a:latin typeface="Consolas"/>
                <a:cs typeface="Consolas"/>
              </a:rPr>
              <a:t>page.age_error</a:t>
            </a:r>
            <a:r>
              <a:rPr lang="en-US" sz="1200" dirty="0">
                <a:latin typeface="Consolas"/>
                <a:cs typeface="Consolas"/>
              </a:rPr>
              <a:t>"}&lt;/span&gt;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    &lt;</a:t>
            </a:r>
            <a:r>
              <a:rPr lang="en-US" sz="1200" dirty="0" err="1">
                <a:latin typeface="Consolas"/>
                <a:cs typeface="Consolas"/>
              </a:rPr>
              <a:t>hunit:TextInput</a:t>
            </a:r>
            <a:r>
              <a:rPr lang="en-US" sz="1200" dirty="0">
                <a:latin typeface="Consolas"/>
                <a:cs typeface="Consolas"/>
              </a:rPr>
              <a:t>&gt; &lt;value name="age" /&gt; &lt;/</a:t>
            </a:r>
            <a:r>
              <a:rPr lang="en-US" sz="1200" dirty="0" err="1">
                <a:latin typeface="Consolas"/>
                <a:cs typeface="Consolas"/>
              </a:rPr>
              <a:t>hunit:TextInput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&lt;/table&gt;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</a:t>
            </a:r>
            <a:r>
              <a:rPr lang="en-US" sz="1200" dirty="0" err="1">
                <a:latin typeface="Consolas"/>
                <a:cs typeface="Consolas"/>
              </a:rPr>
              <a:t>hunit:Button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onclick</a:t>
            </a:r>
            <a:r>
              <a:rPr lang="en-US" sz="1200" dirty="0">
                <a:latin typeface="Consolas"/>
                <a:cs typeface="Consolas"/>
              </a:rPr>
              <a:t>="AJAX </a:t>
            </a:r>
            <a:r>
              <a:rPr lang="en-US" sz="1200" dirty="0" err="1">
                <a:latin typeface="Consolas"/>
                <a:cs typeface="Consolas"/>
              </a:rPr>
              <a:t>save_student</a:t>
            </a:r>
            <a:r>
              <a:rPr lang="en-US" sz="1200" dirty="0">
                <a:latin typeface="Consolas"/>
                <a:cs typeface="Consolas"/>
              </a:rPr>
              <a:t>()" value="Save" /&gt;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&lt;/</a:t>
            </a:r>
            <a:r>
              <a:rPr lang="en-US" sz="1200" dirty="0" err="1">
                <a:latin typeface="Consolas"/>
                <a:cs typeface="Consolas"/>
              </a:rPr>
              <a:t>fesc:html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&lt;/content&gt;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</a:t>
            </a:r>
            <a:r>
              <a:rPr lang="en-US" sz="1200" dirty="0" err="1">
                <a:latin typeface="Consolas"/>
                <a:cs typeface="Consolas"/>
              </a:rPr>
              <a:t>cunit:Dialog</a:t>
            </a:r>
            <a:r>
              <a:rPr lang="en-US" sz="1200" dirty="0">
                <a:latin typeface="Consolas"/>
                <a:cs typeface="Consolas"/>
              </a:rPr>
              <a:t>&gt;</a:t>
            </a:r>
            <a:endParaRPr lang="it-IT" sz="12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484" y="521352"/>
            <a:ext cx="166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student.xml</a:t>
            </a:r>
            <a:r>
              <a:rPr lang="en-US" sz="1400" b="1" dirty="0" smtClean="0">
                <a:cs typeface="Consolas"/>
              </a:rPr>
              <a:t> </a:t>
            </a:r>
            <a:r>
              <a:rPr lang="en-US" sz="1400" dirty="0" smtClean="0">
                <a:cs typeface="Consolas"/>
              </a:rPr>
              <a:t>(Part </a:t>
            </a:r>
            <a:r>
              <a:rPr lang="en-US" sz="1400" dirty="0" smtClean="0">
                <a:cs typeface="Consolas"/>
              </a:rPr>
              <a:t>3)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87827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3</a:t>
            </a:r>
            <a:r>
              <a:rPr lang="en-US" sz="2000" dirty="0"/>
              <a:t>. CRUD + </a:t>
            </a:r>
            <a:r>
              <a:rPr lang="en-US" sz="2000" dirty="0" smtClean="0"/>
              <a:t>manual validation </a:t>
            </a:r>
            <a:r>
              <a:rPr lang="en-US" sz="2000" dirty="0"/>
              <a:t>over single database table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45" y="837693"/>
            <a:ext cx="8830747" cy="96070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create action student() on page student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145" y="521352"/>
            <a:ext cx="1020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student.sql</a:t>
            </a:r>
            <a:endParaRPr lang="en-US" sz="1400" dirty="0"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0145" y="2635076"/>
            <a:ext cx="8830747" cy="28112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create action </a:t>
            </a:r>
            <a:r>
              <a:rPr lang="en-US" sz="1200" dirty="0" err="1">
                <a:latin typeface="Consolas"/>
                <a:cs typeface="Consolas"/>
              </a:rPr>
              <a:t>edit_student</a:t>
            </a:r>
            <a:r>
              <a:rPr lang="en-US" sz="1200" dirty="0">
                <a:latin typeface="Consolas"/>
                <a:cs typeface="Consolas"/>
              </a:rPr>
              <a:t>() on page student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Context data object resolves to "</a:t>
            </a:r>
            <a:r>
              <a:rPr lang="en-US" sz="1200" b="1" i="1" dirty="0" err="1">
                <a:latin typeface="Consolas"/>
                <a:cs typeface="Consolas"/>
              </a:rPr>
              <a:t>full_name</a:t>
            </a:r>
            <a:r>
              <a:rPr lang="en-US" sz="1200" b="1" i="1" dirty="0">
                <a:latin typeface="Consolas"/>
                <a:cs typeface="Consolas"/>
              </a:rPr>
              <a:t>" attribute of the "for" statement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update page set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dialog_visible</a:t>
            </a:r>
            <a:r>
              <a:rPr lang="en-US" sz="1200" dirty="0">
                <a:latin typeface="Consolas"/>
                <a:cs typeface="Consolas"/>
              </a:rPr>
              <a:t>  = true,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      = </a:t>
            </a:r>
            <a:r>
              <a:rPr lang="en-US" sz="1200" dirty="0" err="1">
                <a:latin typeface="Consolas"/>
                <a:cs typeface="Consolas"/>
              </a:rPr>
              <a:t>context.student_id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full_name</a:t>
            </a:r>
            <a:r>
              <a:rPr lang="en-US" sz="1200" dirty="0">
                <a:latin typeface="Consolas"/>
                <a:cs typeface="Consolas"/>
              </a:rPr>
              <a:t>       = </a:t>
            </a:r>
            <a:r>
              <a:rPr lang="en-US" sz="1200" dirty="0" err="1">
                <a:latin typeface="Consolas"/>
                <a:cs typeface="Consolas"/>
              </a:rPr>
              <a:t>context.full_name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full_name_error</a:t>
            </a:r>
            <a:r>
              <a:rPr lang="en-US" sz="1200" dirty="0">
                <a:latin typeface="Consolas"/>
                <a:cs typeface="Consolas"/>
              </a:rPr>
              <a:t> = '',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age             = </a:t>
            </a:r>
            <a:r>
              <a:rPr lang="en-US" sz="1200" dirty="0" err="1">
                <a:latin typeface="Consolas"/>
                <a:cs typeface="Consolas"/>
              </a:rPr>
              <a:t>context.age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age_error</a:t>
            </a:r>
            <a:r>
              <a:rPr lang="en-US" sz="1200" dirty="0">
                <a:latin typeface="Consolas"/>
                <a:cs typeface="Consolas"/>
              </a:rPr>
              <a:t>       = '';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145" y="2318735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edit_student.sql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66507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3</a:t>
            </a:r>
            <a:r>
              <a:rPr lang="en-US" sz="2000" dirty="0"/>
              <a:t>. CRUD </a:t>
            </a:r>
            <a:r>
              <a:rPr lang="en-US" sz="2000" dirty="0" smtClean="0"/>
              <a:t>+ manual </a:t>
            </a:r>
            <a:r>
              <a:rPr lang="en-US" sz="2000" dirty="0"/>
              <a:t>validation over single database table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87" y="837694"/>
            <a:ext cx="8958605" cy="594679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create action </a:t>
            </a:r>
            <a:r>
              <a:rPr lang="en-US" sz="1200" dirty="0" err="1">
                <a:latin typeface="Consolas"/>
                <a:cs typeface="Consolas"/>
              </a:rPr>
              <a:t>save_student</a:t>
            </a:r>
            <a:r>
              <a:rPr lang="en-US" sz="1200" dirty="0">
                <a:latin typeface="Consolas"/>
                <a:cs typeface="Consolas"/>
              </a:rPr>
              <a:t>() on page student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set </a:t>
            </a:r>
            <a:r>
              <a:rPr lang="en-US" sz="1200" dirty="0" err="1">
                <a:latin typeface="Consolas"/>
                <a:cs typeface="Consolas"/>
              </a:rPr>
              <a:t>page.full_name_error</a:t>
            </a:r>
            <a:r>
              <a:rPr lang="en-US" sz="1200" dirty="0">
                <a:latin typeface="Consolas"/>
                <a:cs typeface="Consolas"/>
              </a:rPr>
              <a:t> =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case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when </a:t>
            </a:r>
            <a:r>
              <a:rPr lang="en-US" sz="1200" dirty="0" err="1">
                <a:latin typeface="Consolas"/>
                <a:cs typeface="Consolas"/>
              </a:rPr>
              <a:t>character_length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page.full_name</a:t>
            </a:r>
            <a:r>
              <a:rPr lang="en-US" sz="1200" dirty="0">
                <a:latin typeface="Consolas"/>
                <a:cs typeface="Consolas"/>
              </a:rPr>
              <a:t>) &lt; 3 then 'Full name must be at least 3 chars'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else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''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end;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set </a:t>
            </a:r>
            <a:r>
              <a:rPr lang="en-US" sz="1200" dirty="0" err="1">
                <a:latin typeface="Consolas"/>
                <a:cs typeface="Consolas"/>
              </a:rPr>
              <a:t>page.age_error</a:t>
            </a:r>
            <a:r>
              <a:rPr lang="en-US" sz="1200" dirty="0">
                <a:latin typeface="Consolas"/>
                <a:cs typeface="Consolas"/>
              </a:rPr>
              <a:t> =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case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when age &lt; 16 then 'Age must be at least 16'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else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''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end;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if (</a:t>
            </a:r>
            <a:r>
              <a:rPr lang="en-US" sz="1200" dirty="0" err="1">
                <a:latin typeface="Consolas"/>
                <a:cs typeface="Consolas"/>
              </a:rPr>
              <a:t>page.full_name_error</a:t>
            </a:r>
            <a:r>
              <a:rPr lang="en-US" sz="1200" dirty="0">
                <a:latin typeface="Consolas"/>
                <a:cs typeface="Consolas"/>
              </a:rPr>
              <a:t> = '' and </a:t>
            </a:r>
            <a:r>
              <a:rPr lang="en-US" sz="1200" dirty="0" err="1">
                <a:latin typeface="Consolas"/>
                <a:cs typeface="Consolas"/>
              </a:rPr>
              <a:t>page.age_error</a:t>
            </a:r>
            <a:r>
              <a:rPr lang="en-US" sz="1200" dirty="0">
                <a:latin typeface="Consolas"/>
                <a:cs typeface="Consolas"/>
              </a:rPr>
              <a:t> = '') then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set </a:t>
            </a:r>
            <a:r>
              <a:rPr lang="en-US" sz="1200" dirty="0" err="1">
                <a:latin typeface="Consolas"/>
                <a:cs typeface="Consolas"/>
              </a:rPr>
              <a:t>page.dialog_visible</a:t>
            </a:r>
            <a:r>
              <a:rPr lang="en-US" sz="1200" dirty="0">
                <a:latin typeface="Consolas"/>
                <a:cs typeface="Consolas"/>
              </a:rPr>
              <a:t> = false;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update </a:t>
            </a:r>
            <a:r>
              <a:rPr lang="en-US" sz="1200" dirty="0" err="1">
                <a:latin typeface="Consolas"/>
                <a:cs typeface="Consolas"/>
              </a:rPr>
              <a:t>db.students</a:t>
            </a:r>
            <a:r>
              <a:rPr lang="en-US" sz="1200" dirty="0">
                <a:latin typeface="Consolas"/>
                <a:cs typeface="Consolas"/>
              </a:rPr>
              <a:t> set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full_name</a:t>
            </a:r>
            <a:r>
              <a:rPr lang="en-US" sz="1200" dirty="0">
                <a:latin typeface="Consolas"/>
                <a:cs typeface="Consolas"/>
              </a:rPr>
              <a:t>   = </a:t>
            </a:r>
            <a:r>
              <a:rPr lang="en-US" sz="1200" dirty="0" err="1">
                <a:latin typeface="Consolas"/>
                <a:cs typeface="Consolas"/>
              </a:rPr>
              <a:t>page.full_name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age         = </a:t>
            </a:r>
            <a:r>
              <a:rPr lang="en-US" sz="1200" dirty="0" err="1">
                <a:latin typeface="Consolas"/>
                <a:cs typeface="Consolas"/>
              </a:rPr>
              <a:t>page.age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where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  = </a:t>
            </a:r>
            <a:r>
              <a:rPr lang="en-US" sz="1200" dirty="0" err="1">
                <a:latin typeface="Consolas"/>
                <a:cs typeface="Consolas"/>
              </a:rPr>
              <a:t>page.student_id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end if;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287" y="509888"/>
            <a:ext cx="1445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save_student.sql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7655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4. Logical representation of user input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87" y="837694"/>
            <a:ext cx="8958605" cy="594679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&lt;?</a:t>
            </a:r>
            <a:r>
              <a:rPr lang="en-US" sz="1200" dirty="0" err="1">
                <a:latin typeface="Consolas"/>
                <a:cs typeface="Consolas"/>
              </a:rPr>
              <a:t>data_object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DDL for "logical" representation of user input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create data object page tuple(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selected_countries</a:t>
            </a:r>
            <a:r>
              <a:rPr lang="en-US" sz="1200" dirty="0">
                <a:latin typeface="Consolas"/>
                <a:cs typeface="Consolas"/>
              </a:rPr>
              <a:t>  collection(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country_name</a:t>
            </a:r>
            <a:r>
              <a:rPr lang="en-US" sz="1200" dirty="0">
                <a:latin typeface="Consolas"/>
                <a:cs typeface="Consolas"/>
              </a:rPr>
              <a:t>  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) default 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select  </a:t>
            </a:r>
            <a:r>
              <a:rPr lang="en-US" sz="1200" dirty="0" err="1">
                <a:latin typeface="Consolas"/>
                <a:cs typeface="Consolas"/>
              </a:rPr>
              <a:t>country_name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from    </a:t>
            </a:r>
            <a:r>
              <a:rPr lang="en-US" sz="1200" dirty="0" err="1">
                <a:latin typeface="Consolas"/>
                <a:cs typeface="Consolas"/>
              </a:rPr>
              <a:t>db.selected_countries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where   </a:t>
            </a:r>
            <a:r>
              <a:rPr lang="en-US" sz="1200" dirty="0" err="1">
                <a:latin typeface="Consolas"/>
                <a:cs typeface="Consolas"/>
              </a:rPr>
              <a:t>user_id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session.user_id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),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max_countries.error</a:t>
            </a:r>
            <a:r>
              <a:rPr lang="en-US" sz="1200" dirty="0">
                <a:latin typeface="Consolas"/>
                <a:cs typeface="Consolas"/>
              </a:rPr>
              <a:t> string default ''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?</a:t>
            </a:r>
            <a:r>
              <a:rPr lang="en-US" sz="12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 </a:t>
            </a:r>
            <a:r>
              <a:rPr lang="en-US" sz="1200" dirty="0" err="1">
                <a:latin typeface="Consolas"/>
                <a:cs typeface="Consolas"/>
              </a:rPr>
              <a:t>page.max_countries.error</a:t>
            </a:r>
            <a:r>
              <a:rPr lang="en-US" sz="1200" dirty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</a:t>
            </a:r>
            <a:r>
              <a:rPr lang="en-US" sz="1200" dirty="0" err="1">
                <a:latin typeface="Consolas"/>
                <a:cs typeface="Consolas"/>
              </a:rPr>
              <a:t>fstmt:for</a:t>
            </a:r>
            <a:r>
              <a:rPr lang="en-US" sz="1200" dirty="0">
                <a:latin typeface="Consolas"/>
                <a:cs typeface="Consolas"/>
              </a:rPr>
              <a:t> name="countries"&gt;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</a:t>
            </a:r>
            <a:r>
              <a:rPr lang="en-US" sz="1200" dirty="0" err="1">
                <a:latin typeface="Consolas"/>
                <a:cs typeface="Consolas"/>
              </a:rPr>
              <a:t>fstmt:query</a:t>
            </a:r>
            <a:r>
              <a:rPr lang="en-US" sz="1200" dirty="0">
                <a:latin typeface="Consolas"/>
                <a:cs typeface="Consolas"/>
              </a:rPr>
              <a:t>&gt; select </a:t>
            </a:r>
            <a:r>
              <a:rPr lang="en-US" sz="1200" dirty="0" err="1">
                <a:latin typeface="Consolas"/>
                <a:cs typeface="Consolas"/>
              </a:rPr>
              <a:t>country_name</a:t>
            </a:r>
            <a:r>
              <a:rPr lang="en-US" sz="1200" dirty="0">
                <a:latin typeface="Consolas"/>
                <a:cs typeface="Consolas"/>
              </a:rPr>
              <a:t> from </a:t>
            </a:r>
            <a:r>
              <a:rPr lang="en-US" sz="1200" dirty="0" err="1">
                <a:latin typeface="Consolas"/>
                <a:cs typeface="Consolas"/>
              </a:rPr>
              <a:t>db.countries</a:t>
            </a:r>
            <a:r>
              <a:rPr lang="en-US" sz="1200" dirty="0">
                <a:latin typeface="Consolas"/>
                <a:cs typeface="Consolas"/>
              </a:rPr>
              <a:t> &lt;/</a:t>
            </a:r>
            <a:r>
              <a:rPr lang="en-US" sz="1200" dirty="0" err="1">
                <a:latin typeface="Consolas"/>
                <a:cs typeface="Consolas"/>
              </a:rPr>
              <a:t>fstmt:query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New syntax sugar for hidden named expressions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</a:t>
            </a:r>
            <a:r>
              <a:rPr lang="en-US" sz="1200" dirty="0" err="1">
                <a:latin typeface="Consolas"/>
                <a:cs typeface="Consolas"/>
              </a:rPr>
              <a:t>fstmt:state</a:t>
            </a:r>
            <a:r>
              <a:rPr lang="en-US" sz="1200" dirty="0">
                <a:latin typeface="Consolas"/>
                <a:cs typeface="Consolas"/>
              </a:rPr>
              <a:t> name="</a:t>
            </a:r>
            <a:r>
              <a:rPr lang="en-US" sz="1200" dirty="0" err="1">
                <a:latin typeface="Consolas"/>
                <a:cs typeface="Consolas"/>
              </a:rPr>
              <a:t>country_name</a:t>
            </a:r>
            <a:r>
              <a:rPr lang="en-US" sz="1200" dirty="0">
                <a:latin typeface="Consolas"/>
                <a:cs typeface="Consolas"/>
              </a:rPr>
              <a:t>"&gt;{ </a:t>
            </a:r>
            <a:r>
              <a:rPr lang="en-US" sz="1200" dirty="0" err="1">
                <a:latin typeface="Consolas"/>
                <a:cs typeface="Consolas"/>
              </a:rPr>
              <a:t>country_name</a:t>
            </a:r>
            <a:r>
              <a:rPr lang="en-US" sz="1200" dirty="0">
                <a:latin typeface="Consolas"/>
                <a:cs typeface="Consolas"/>
              </a:rPr>
              <a:t> }&lt;/</a:t>
            </a:r>
            <a:r>
              <a:rPr lang="en-US" sz="1200" dirty="0" err="1">
                <a:latin typeface="Consolas"/>
                <a:cs typeface="Consolas"/>
              </a:rPr>
              <a:t>fstmt:state</a:t>
            </a:r>
            <a:r>
              <a:rPr lang="en-US" sz="12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dirty="0">
                <a:latin typeface="Consolas"/>
                <a:cs typeface="Consolas"/>
              </a:rPr>
              <a:t>&lt;</a:t>
            </a:r>
            <a:r>
              <a:rPr lang="en-US" sz="1200" dirty="0" err="1">
                <a:latin typeface="Consolas"/>
                <a:cs typeface="Consolas"/>
              </a:rPr>
              <a:t>hunit:Checkbox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&lt;checked name="checked" value="{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exists (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select * from </a:t>
            </a:r>
            <a:r>
              <a:rPr lang="en-US" sz="1200" dirty="0" err="1">
                <a:latin typeface="Consolas"/>
                <a:cs typeface="Consolas"/>
              </a:rPr>
              <a:t>page.selected_countries</a:t>
            </a:r>
            <a:r>
              <a:rPr lang="en-US" sz="1200" dirty="0">
                <a:latin typeface="Consolas"/>
                <a:cs typeface="Consolas"/>
              </a:rPr>
              <a:t> as p where </a:t>
            </a:r>
            <a:r>
              <a:rPr lang="en-US" sz="1200" dirty="0" err="1">
                <a:latin typeface="Consolas"/>
                <a:cs typeface="Consolas"/>
              </a:rPr>
              <a:t>p.country_name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country_name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)}" /&gt;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&lt;/</a:t>
            </a:r>
            <a:r>
              <a:rPr lang="en-US" sz="1200" dirty="0" err="1">
                <a:latin typeface="Consolas"/>
                <a:cs typeface="Consolas"/>
              </a:rPr>
              <a:t>hunit:Checkbox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</a:t>
            </a:r>
            <a:r>
              <a:rPr lang="en-US" sz="1200" dirty="0" err="1">
                <a:latin typeface="Consolas"/>
                <a:cs typeface="Consolas"/>
              </a:rPr>
              <a:t>fstmt:for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</a:t>
            </a:r>
            <a:r>
              <a:rPr lang="en-US" sz="1200" dirty="0" err="1">
                <a:latin typeface="Consolas"/>
                <a:cs typeface="Consolas"/>
              </a:rPr>
              <a:t>hunit:Button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onclick</a:t>
            </a:r>
            <a:r>
              <a:rPr lang="en-US" sz="1200" dirty="0">
                <a:latin typeface="Consolas"/>
                <a:cs typeface="Consolas"/>
              </a:rPr>
              <a:t>="AJAX </a:t>
            </a:r>
            <a:r>
              <a:rPr lang="en-US" sz="1200" dirty="0" err="1">
                <a:latin typeface="Consolas"/>
                <a:cs typeface="Consolas"/>
              </a:rPr>
              <a:t>save_countries</a:t>
            </a:r>
            <a:r>
              <a:rPr lang="en-US" sz="1200" dirty="0">
                <a:latin typeface="Consolas"/>
                <a:cs typeface="Consolas"/>
              </a:rPr>
              <a:t>()" value="Save" /&gt;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287" y="509888"/>
            <a:ext cx="1201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countries.xml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62427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4. Logical representation of user input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87" y="837694"/>
            <a:ext cx="8958605" cy="79910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create action countries() on page countries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287" y="509888"/>
            <a:ext cx="1141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countries.sql</a:t>
            </a:r>
            <a:endParaRPr lang="en-US" sz="1400" dirty="0"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2287" y="2592673"/>
            <a:ext cx="8958605" cy="35609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create </a:t>
            </a:r>
            <a:r>
              <a:rPr lang="en-US" sz="1200" dirty="0" err="1">
                <a:latin typeface="Consolas"/>
                <a:cs typeface="Consolas"/>
              </a:rPr>
              <a:t>state_transform</a:t>
            </a:r>
            <a:r>
              <a:rPr lang="en-US" sz="1200" dirty="0">
                <a:latin typeface="Consolas"/>
                <a:cs typeface="Consolas"/>
              </a:rPr>
              <a:t> on page countries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b="1" i="1" dirty="0">
                <a:latin typeface="Consolas"/>
                <a:cs typeface="Consolas"/>
              </a:rPr>
              <a:t>    // Transform from page state to "logical" </a:t>
            </a:r>
            <a:r>
              <a:rPr lang="en-US" sz="1200" b="1" i="1" dirty="0" smtClean="0">
                <a:latin typeface="Consolas"/>
                <a:cs typeface="Consolas"/>
              </a:rPr>
              <a:t>representation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set </a:t>
            </a:r>
            <a:r>
              <a:rPr lang="en-US" sz="1200" dirty="0" err="1">
                <a:latin typeface="Consolas"/>
                <a:cs typeface="Consolas"/>
              </a:rPr>
              <a:t>page.selected_countries</a:t>
            </a:r>
            <a:r>
              <a:rPr lang="en-US" sz="1200" dirty="0">
                <a:latin typeface="Consolas"/>
                <a:cs typeface="Consolas"/>
              </a:rPr>
              <a:t> = 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select  </a:t>
            </a:r>
            <a:r>
              <a:rPr lang="en-US" sz="1200" dirty="0" err="1">
                <a:latin typeface="Consolas"/>
                <a:cs typeface="Consolas"/>
              </a:rPr>
              <a:t>country_name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from    </a:t>
            </a:r>
            <a:r>
              <a:rPr lang="en-US" sz="1200" dirty="0" err="1">
                <a:latin typeface="Consolas"/>
                <a:cs typeface="Consolas"/>
              </a:rPr>
              <a:t>page.countries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where   checked = true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set </a:t>
            </a:r>
            <a:r>
              <a:rPr lang="en-US" sz="1200" dirty="0" err="1">
                <a:latin typeface="Consolas"/>
                <a:cs typeface="Consolas"/>
              </a:rPr>
              <a:t>page.max_countries.error</a:t>
            </a:r>
            <a:r>
              <a:rPr lang="en-US" sz="1200" dirty="0">
                <a:latin typeface="Consolas"/>
                <a:cs typeface="Consolas"/>
              </a:rPr>
              <a:t> =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case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when (select count(*) from </a:t>
            </a:r>
            <a:r>
              <a:rPr lang="en-US" sz="1200" dirty="0" err="1">
                <a:latin typeface="Consolas"/>
                <a:cs typeface="Consolas"/>
              </a:rPr>
              <a:t>page.selected_countries</a:t>
            </a:r>
            <a:r>
              <a:rPr lang="en-US" sz="1200" dirty="0">
                <a:latin typeface="Consolas"/>
                <a:cs typeface="Consolas"/>
              </a:rPr>
              <a:t>) &gt; 5 then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'At most 5 countries can be selected'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else '' end;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287" y="2264867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countries_state_transform.sql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77488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4. Logical representation of user input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87" y="837694"/>
            <a:ext cx="8958605" cy="195291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create action </a:t>
            </a:r>
            <a:r>
              <a:rPr lang="en-US" sz="1200" dirty="0" err="1">
                <a:latin typeface="Consolas"/>
                <a:cs typeface="Consolas"/>
              </a:rPr>
              <a:t>save_countries</a:t>
            </a:r>
            <a:r>
              <a:rPr lang="en-US" sz="1200" dirty="0">
                <a:latin typeface="Consolas"/>
                <a:cs typeface="Consolas"/>
              </a:rPr>
              <a:t>() on page countries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if (</a:t>
            </a:r>
            <a:r>
              <a:rPr lang="en-US" sz="1200" dirty="0" err="1">
                <a:latin typeface="Consolas"/>
                <a:cs typeface="Consolas"/>
              </a:rPr>
              <a:t>page.max_countries.error</a:t>
            </a:r>
            <a:r>
              <a:rPr lang="en-US" sz="1200" dirty="0">
                <a:latin typeface="Consolas"/>
                <a:cs typeface="Consolas"/>
              </a:rPr>
              <a:t> = '') then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insert  into </a:t>
            </a:r>
            <a:r>
              <a:rPr lang="en-US" sz="1200" dirty="0" err="1">
                <a:latin typeface="Consolas"/>
                <a:cs typeface="Consolas"/>
              </a:rPr>
              <a:t>db.selected_countries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select  </a:t>
            </a:r>
            <a:r>
              <a:rPr lang="en-US" sz="1200" dirty="0" err="1">
                <a:latin typeface="Consolas"/>
                <a:cs typeface="Consolas"/>
              </a:rPr>
              <a:t>session.user_id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dirty="0" err="1">
                <a:latin typeface="Consolas"/>
                <a:cs typeface="Consolas"/>
              </a:rPr>
              <a:t>country_name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from    </a:t>
            </a:r>
            <a:r>
              <a:rPr lang="en-US" sz="1200" dirty="0" err="1">
                <a:latin typeface="Consolas"/>
                <a:cs typeface="Consolas"/>
              </a:rPr>
              <a:t>page.selected_countries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end if;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287" y="509888"/>
            <a:ext cx="1566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save_countries.sql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77032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Discussion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For asynchronous actions, semantics must include minimal diffs to avoid overwriting user input.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Pseudo-code for synchronizing page state schema and visual schema</a:t>
            </a:r>
          </a:p>
          <a:p>
            <a:pPr lvl="1"/>
            <a:r>
              <a:rPr lang="en-US" sz="1600" dirty="0" smtClean="0"/>
              <a:t>After collecting user input (state &lt;= visual)</a:t>
            </a:r>
          </a:p>
          <a:p>
            <a:pPr lvl="2"/>
            <a:r>
              <a:rPr lang="en-US" sz="1200" dirty="0"/>
              <a:t>If there is no corresponding state tuple, create the state tuple with default values. </a:t>
            </a:r>
            <a:r>
              <a:rPr lang="en-US" sz="1200" i="1" dirty="0" smtClean="0"/>
              <a:t>(optional)</a:t>
            </a:r>
          </a:p>
          <a:p>
            <a:pPr lvl="2"/>
            <a:r>
              <a:rPr lang="en-US" sz="1200" dirty="0"/>
              <a:t>If there are redundant state tuples, delete them. </a:t>
            </a:r>
            <a:r>
              <a:rPr lang="en-US" sz="1200" i="1" dirty="0" smtClean="0"/>
              <a:t>(optional)</a:t>
            </a:r>
          </a:p>
          <a:p>
            <a:pPr lvl="2"/>
            <a:r>
              <a:rPr lang="en-US" sz="1200" dirty="0"/>
              <a:t>For each corresponding pair of state and visual tuples, copy </a:t>
            </a:r>
            <a:r>
              <a:rPr lang="en-US" sz="1200" dirty="0" smtClean="0"/>
              <a:t>values </a:t>
            </a:r>
            <a:r>
              <a:rPr lang="en-US" sz="1200" dirty="0"/>
              <a:t>from visual to state</a:t>
            </a:r>
            <a:r>
              <a:rPr lang="en-US" sz="1200" dirty="0" smtClean="0"/>
              <a:t>.</a:t>
            </a:r>
          </a:p>
          <a:p>
            <a:pPr lvl="2"/>
            <a:r>
              <a:rPr lang="en-US" sz="1200" dirty="0"/>
              <a:t>Run state transform</a:t>
            </a:r>
            <a:r>
              <a:rPr lang="en-US" sz="1200" dirty="0" smtClean="0"/>
              <a:t>.</a:t>
            </a:r>
          </a:p>
          <a:p>
            <a:pPr lvl="1"/>
            <a:r>
              <a:rPr lang="en-US" sz="1600" dirty="0" smtClean="0"/>
              <a:t>After evaluating page (state =&gt; visual)</a:t>
            </a:r>
          </a:p>
          <a:p>
            <a:pPr lvl="2"/>
            <a:r>
              <a:rPr lang="en-US" sz="1200" dirty="0"/>
              <a:t>If there is no corresponding state tuple, create the state tuple with default values</a:t>
            </a:r>
            <a:r>
              <a:rPr lang="en-US" sz="1200" dirty="0" smtClean="0"/>
              <a:t>.</a:t>
            </a:r>
          </a:p>
          <a:p>
            <a:pPr lvl="2"/>
            <a:r>
              <a:rPr lang="en-US" sz="1200" dirty="0"/>
              <a:t>If there are redundant state tuples, delete them</a:t>
            </a:r>
            <a:r>
              <a:rPr lang="en-US" sz="1200" dirty="0" smtClean="0"/>
              <a:t>.</a:t>
            </a:r>
          </a:p>
          <a:p>
            <a:pPr lvl="2"/>
            <a:r>
              <a:rPr lang="en-US" sz="1200" dirty="0"/>
              <a:t>For each corresponding pair of state and visual tuples, copy </a:t>
            </a:r>
            <a:r>
              <a:rPr lang="en-US" sz="1200" dirty="0" smtClean="0"/>
              <a:t>values </a:t>
            </a:r>
            <a:r>
              <a:rPr lang="en-US" sz="1200" dirty="0"/>
              <a:t>from state to visual</a:t>
            </a:r>
            <a:r>
              <a:rPr lang="en-US" sz="1200" dirty="0" smtClean="0"/>
              <a:t>.</a:t>
            </a:r>
          </a:p>
          <a:p>
            <a:pPr lvl="2"/>
            <a:r>
              <a:rPr lang="en-US" sz="1200" dirty="0"/>
              <a:t>Run state transform.</a:t>
            </a:r>
            <a:endParaRPr lang="en-US" sz="1200" dirty="0" smtClean="0"/>
          </a:p>
          <a:p>
            <a:pPr marL="914400" lvl="2" indent="0">
              <a:buNone/>
            </a:pPr>
            <a:endParaRPr lang="en-US" sz="1200" dirty="0" smtClean="0"/>
          </a:p>
          <a:p>
            <a:r>
              <a:rPr lang="en-US" sz="2000" dirty="0" smtClean="0"/>
              <a:t>Convention: validation errors are page state attributes (instead of LET variables)</a:t>
            </a:r>
          </a:p>
          <a:p>
            <a:pPr lvl="1"/>
            <a:r>
              <a:rPr lang="en-US" sz="1600" dirty="0" smtClean="0"/>
              <a:t>Validation is typically performed after collecting user input (instead of after evaluating page).</a:t>
            </a:r>
            <a:endParaRPr lang="en-US" sz="1600" dirty="0"/>
          </a:p>
          <a:p>
            <a:pPr lvl="1"/>
            <a:r>
              <a:rPr lang="en-US" sz="1600" dirty="0" smtClean="0"/>
              <a:t>Validation is typically performed through imperative code.</a:t>
            </a:r>
          </a:p>
        </p:txBody>
      </p:sp>
    </p:spTree>
    <p:extLst>
      <p:ext uri="{BB962C8B-B14F-4D97-AF65-F5344CB8AC3E}">
        <p14:creationId xmlns:p14="http://schemas.microsoft.com/office/powerpoint/2010/main" val="1676234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Goals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Semantics should not require manual carryover to maintain user </a:t>
            </a:r>
            <a:r>
              <a:rPr lang="en-US" sz="2000" dirty="0" smtClean="0"/>
              <a:t>input.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Semantics should not overwrite user input in asynchronous </a:t>
            </a:r>
            <a:r>
              <a:rPr lang="en-US" sz="2000" dirty="0" smtClean="0"/>
              <a:t>scenario.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Developer need not manually define page objects in common cases.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8965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Proposal for page state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For each page, reads/writes on </a:t>
            </a:r>
            <a:r>
              <a:rPr lang="en-US" sz="2000" b="1" i="1" dirty="0" smtClean="0"/>
              <a:t>page state</a:t>
            </a:r>
            <a:r>
              <a:rPr lang="en-US" sz="2000" dirty="0" smtClean="0"/>
              <a:t> </a:t>
            </a:r>
            <a:r>
              <a:rPr lang="en-US" sz="2000" dirty="0"/>
              <a:t>corresponds to reads/writes on the visual page.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A page state schema can be explicitly declared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Naming attributes on the visual page creates a mapping between the page state schema and visual page schema. (Primary </a:t>
            </a:r>
            <a:r>
              <a:rPr lang="en-US" sz="2000" dirty="0" smtClean="0"/>
              <a:t>keys </a:t>
            </a:r>
            <a:r>
              <a:rPr lang="en-US" sz="2000" dirty="0"/>
              <a:t>must </a:t>
            </a:r>
            <a:r>
              <a:rPr lang="en-US" sz="2000" dirty="0" smtClean="0"/>
              <a:t>match in schemas.</a:t>
            </a:r>
            <a:r>
              <a:rPr lang="en-US" sz="2000" dirty="0"/>
              <a:t>)</a:t>
            </a:r>
          </a:p>
          <a:p>
            <a:endParaRPr lang="en-US" sz="2000" dirty="0" smtClean="0"/>
          </a:p>
          <a:p>
            <a:r>
              <a:rPr lang="en-US" sz="2000" dirty="0"/>
              <a:t>If a named attribute does not exist in the page state schema, the system infers additional attributes in the page state schema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Page state is synchronized with visual page when (</a:t>
            </a:r>
            <a:r>
              <a:rPr lang="en-US" sz="2000" dirty="0" err="1"/>
              <a:t>i</a:t>
            </a:r>
            <a:r>
              <a:rPr lang="en-US" sz="2000" dirty="0"/>
              <a:t>) user input is collected (ii) page is evaluated</a:t>
            </a:r>
            <a:r>
              <a:rPr lang="en-US" sz="2000" dirty="0" smtClean="0"/>
              <a:t>. </a:t>
            </a:r>
            <a:r>
              <a:rPr lang="en-US" sz="2000" dirty="0" smtClean="0"/>
              <a:t>(Pseudo-code to be presented.)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endParaRPr lang="en-US" sz="2000" dirty="0" smtClean="0"/>
          </a:p>
          <a:p>
            <a:r>
              <a:rPr lang="en-US" sz="2000" dirty="0"/>
              <a:t>If an expression is named, its value is either provided by the rendered view, or writable by DML on the page state (not both).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2589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Common Cases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 action is invoked from only one page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An action displays the page it was invoked from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67945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Proposal for dedicated page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99% case: an action declares a </a:t>
            </a:r>
            <a:r>
              <a:rPr lang="en-US" sz="2000" b="1" i="1" dirty="0" smtClean="0"/>
              <a:t>dedicated page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Such an action can only access the page state of the dedicated page, and renders only the dedicated page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6440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Trivial form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Initialize dependent fields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CRUD + validation over single database </a:t>
            </a:r>
            <a:r>
              <a:rPr lang="en-US" sz="2000" dirty="0" smtClean="0"/>
              <a:t>table</a:t>
            </a:r>
            <a:br>
              <a:rPr lang="en-US" sz="2000" dirty="0" smtClean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Logical representation of user input</a:t>
            </a:r>
          </a:p>
        </p:txBody>
      </p:sp>
    </p:spTree>
    <p:extLst>
      <p:ext uri="{BB962C8B-B14F-4D97-AF65-F5344CB8AC3E}">
        <p14:creationId xmlns:p14="http://schemas.microsoft.com/office/powerpoint/2010/main" val="114581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1. Trivial </a:t>
            </a:r>
            <a:r>
              <a:rPr lang="en-US" sz="2000" dirty="0" smtClean="0"/>
              <a:t>form (with syntax sugar)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3"/>
            <a:ext cx="8569598" cy="209429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</a:t>
            </a:r>
            <a:r>
              <a:rPr lang="en-US" sz="1200" dirty="0" err="1">
                <a:latin typeface="Consolas"/>
                <a:cs typeface="Consolas"/>
              </a:rPr>
              <a:t>hunit:TextInput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Carryover always happens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&lt;value name="</a:t>
            </a:r>
            <a:r>
              <a:rPr lang="en-US" sz="1200" dirty="0" err="1">
                <a:latin typeface="Consolas"/>
                <a:cs typeface="Consolas"/>
              </a:rPr>
              <a:t>full_name</a:t>
            </a:r>
            <a:r>
              <a:rPr lang="en-US" sz="1200" dirty="0">
                <a:latin typeface="Consolas"/>
                <a:cs typeface="Consolas"/>
              </a:rPr>
              <a:t>" /&gt;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</a:t>
            </a:r>
            <a:r>
              <a:rPr lang="en-US" sz="1200" dirty="0" err="1">
                <a:latin typeface="Consolas"/>
                <a:cs typeface="Consolas"/>
              </a:rPr>
              <a:t>hunit:TextInput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</a:t>
            </a:r>
            <a:r>
              <a:rPr lang="en-US" sz="1200" dirty="0" err="1">
                <a:latin typeface="Consolas"/>
                <a:cs typeface="Consolas"/>
              </a:rPr>
              <a:t>hunit:TextInput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Default values for user input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&lt;value name="age" default="18" /&gt;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</a:t>
            </a:r>
            <a:r>
              <a:rPr lang="en-US" sz="1200" dirty="0" err="1">
                <a:latin typeface="Consolas"/>
                <a:cs typeface="Consolas"/>
              </a:rPr>
              <a:t>hunit:TextInput</a:t>
            </a:r>
            <a:r>
              <a:rPr lang="en-US" sz="1200" dirty="0" smtClean="0">
                <a:latin typeface="Consolas"/>
                <a:cs typeface="Consolas"/>
              </a:rPr>
              <a:t>&gt;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484" y="521352"/>
            <a:ext cx="86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form.xml</a:t>
            </a:r>
            <a:endParaRPr lang="en-US" sz="1400" b="1" dirty="0"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0484" y="3868980"/>
            <a:ext cx="8422637" cy="10145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i="1" dirty="0">
                <a:latin typeface="Consolas"/>
                <a:cs typeface="Consolas"/>
              </a:rPr>
              <a:t>// Declare dedicated page for action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create action form() on page form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484" y="3561203"/>
            <a:ext cx="807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form.sql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42264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1. Trivial </a:t>
            </a:r>
            <a:r>
              <a:rPr lang="en-US" sz="2000" dirty="0" smtClean="0"/>
              <a:t>form (without syntax sugar)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3"/>
            <a:ext cx="8569598" cy="319616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&lt;?</a:t>
            </a:r>
            <a:r>
              <a:rPr lang="en-US" sz="1200" dirty="0" err="1">
                <a:latin typeface="Consolas"/>
                <a:cs typeface="Consolas"/>
              </a:rPr>
              <a:t>data_object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Equivalent explicit declaration of page state schema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create data object page tuple 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full_name</a:t>
            </a:r>
            <a:r>
              <a:rPr lang="en-US" sz="1200" dirty="0">
                <a:latin typeface="Consolas"/>
                <a:cs typeface="Consolas"/>
              </a:rPr>
              <a:t>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age         string default 18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?&gt;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</a:t>
            </a:r>
            <a:r>
              <a:rPr lang="en-US" sz="1200" dirty="0" err="1">
                <a:latin typeface="Consolas"/>
                <a:cs typeface="Consolas"/>
              </a:rPr>
              <a:t>hunit:TextInput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&lt;value name="</a:t>
            </a:r>
            <a:r>
              <a:rPr lang="en-US" sz="1200" dirty="0" err="1">
                <a:latin typeface="Consolas"/>
                <a:cs typeface="Consolas"/>
              </a:rPr>
              <a:t>full_name</a:t>
            </a:r>
            <a:r>
              <a:rPr lang="en-US" sz="1200" dirty="0">
                <a:latin typeface="Consolas"/>
                <a:cs typeface="Consolas"/>
              </a:rPr>
              <a:t>" /&gt;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</a:t>
            </a:r>
            <a:r>
              <a:rPr lang="en-US" sz="1200" dirty="0" err="1">
                <a:latin typeface="Consolas"/>
                <a:cs typeface="Consolas"/>
              </a:rPr>
              <a:t>hunit:TextInput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</a:t>
            </a:r>
            <a:r>
              <a:rPr lang="en-US" sz="1200" dirty="0" err="1">
                <a:latin typeface="Consolas"/>
                <a:cs typeface="Consolas"/>
              </a:rPr>
              <a:t>hunit:TextInput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&lt;value name="age" /&gt;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</a:t>
            </a:r>
            <a:r>
              <a:rPr lang="en-US" sz="1200" dirty="0" err="1">
                <a:latin typeface="Consolas"/>
                <a:cs typeface="Consolas"/>
              </a:rPr>
              <a:t>hunit:TextInput</a:t>
            </a:r>
            <a:r>
              <a:rPr lang="en-US" sz="1200" dirty="0">
                <a:latin typeface="Consolas"/>
                <a:cs typeface="Consolas"/>
              </a:rPr>
              <a:t>&gt;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484" y="521352"/>
            <a:ext cx="86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form.xml</a:t>
            </a:r>
            <a:endParaRPr lang="en-US" sz="1400" b="1" dirty="0"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0484" y="4447821"/>
            <a:ext cx="8422637" cy="22871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create </a:t>
            </a:r>
            <a:r>
              <a:rPr lang="en-US" sz="1200" dirty="0">
                <a:latin typeface="Consolas"/>
                <a:cs typeface="Consolas"/>
              </a:rPr>
              <a:t>action form()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Explicitly set the next page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next_page</a:t>
            </a:r>
            <a:r>
              <a:rPr lang="en-US" sz="1200" dirty="0">
                <a:latin typeface="Consolas"/>
                <a:cs typeface="Consolas"/>
              </a:rPr>
              <a:t>('form');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Explicitly evaluate the page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evaluate_page</a:t>
            </a:r>
            <a:r>
              <a:rPr lang="en-US" sz="12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Explicitly render the page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render_page</a:t>
            </a:r>
            <a:r>
              <a:rPr lang="en-US" sz="12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484" y="4140044"/>
            <a:ext cx="807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form.sql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9742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2</a:t>
            </a:r>
            <a:r>
              <a:rPr lang="en-US" sz="2000" dirty="0" smtClean="0"/>
              <a:t>. Initialize dependent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570199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</a:t>
            </a:r>
            <a:r>
              <a:rPr lang="en-US" sz="1200" dirty="0" err="1">
                <a:latin typeface="Consolas"/>
                <a:cs typeface="Consolas"/>
              </a:rPr>
              <a:t>hunit:DropDown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onclick</a:t>
            </a:r>
            <a:r>
              <a:rPr lang="en-US" sz="1200" dirty="0">
                <a:latin typeface="Consolas"/>
                <a:cs typeface="Consolas"/>
              </a:rPr>
              <a:t>="</a:t>
            </a:r>
            <a:r>
              <a:rPr lang="en-US" sz="1200" dirty="0" err="1">
                <a:latin typeface="Consolas"/>
                <a:cs typeface="Consolas"/>
              </a:rPr>
              <a:t>init_us_state</a:t>
            </a:r>
            <a:r>
              <a:rPr lang="en-US" sz="1200" dirty="0">
                <a:latin typeface="Consolas"/>
                <a:cs typeface="Consolas"/>
              </a:rPr>
              <a:t>()"&gt;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&lt;selected name="country" default="'United States'" /&gt;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</a:t>
            </a:r>
            <a:r>
              <a:rPr lang="en-US" sz="1200" dirty="0" err="1">
                <a:latin typeface="Consolas"/>
                <a:cs typeface="Consolas"/>
              </a:rPr>
              <a:t>fstmt:for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</a:t>
            </a:r>
            <a:r>
              <a:rPr lang="en-US" sz="1200" dirty="0" err="1">
                <a:latin typeface="Consolas"/>
                <a:cs typeface="Consolas"/>
              </a:rPr>
              <a:t>fstmt:query</a:t>
            </a:r>
            <a:r>
              <a:rPr lang="en-US" sz="1200" dirty="0">
                <a:latin typeface="Consolas"/>
                <a:cs typeface="Consolas"/>
              </a:rPr>
              <a:t>&gt; select </a:t>
            </a:r>
            <a:r>
              <a:rPr lang="en-US" sz="1200" dirty="0" err="1">
                <a:latin typeface="Consolas"/>
                <a:cs typeface="Consolas"/>
              </a:rPr>
              <a:t>country_name</a:t>
            </a:r>
            <a:r>
              <a:rPr lang="en-US" sz="1200" dirty="0">
                <a:latin typeface="Consolas"/>
                <a:cs typeface="Consolas"/>
              </a:rPr>
              <a:t> from </a:t>
            </a:r>
            <a:r>
              <a:rPr lang="en-US" sz="1200" dirty="0" err="1">
                <a:latin typeface="Consolas"/>
                <a:cs typeface="Consolas"/>
              </a:rPr>
              <a:t>db.countries</a:t>
            </a:r>
            <a:r>
              <a:rPr lang="en-US" sz="1200" dirty="0">
                <a:latin typeface="Consolas"/>
                <a:cs typeface="Consolas"/>
              </a:rPr>
              <a:t> &lt;/</a:t>
            </a:r>
            <a:r>
              <a:rPr lang="en-US" sz="1200" dirty="0" err="1">
                <a:latin typeface="Consolas"/>
                <a:cs typeface="Consolas"/>
              </a:rPr>
              <a:t>fstmt:query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&lt;option value="{</a:t>
            </a:r>
            <a:r>
              <a:rPr lang="en-US" sz="1200" dirty="0" err="1">
                <a:latin typeface="Consolas"/>
                <a:cs typeface="Consolas"/>
              </a:rPr>
              <a:t>country_name</a:t>
            </a:r>
            <a:r>
              <a:rPr lang="en-US" sz="1200" dirty="0">
                <a:latin typeface="Consolas"/>
                <a:cs typeface="Consolas"/>
              </a:rPr>
              <a:t>}" label="{</a:t>
            </a:r>
            <a:r>
              <a:rPr lang="en-US" sz="1200" dirty="0" err="1">
                <a:latin typeface="Consolas"/>
                <a:cs typeface="Consolas"/>
              </a:rPr>
              <a:t>country_name</a:t>
            </a:r>
            <a:r>
              <a:rPr lang="en-US" sz="1200" dirty="0">
                <a:latin typeface="Consolas"/>
                <a:cs typeface="Consolas"/>
              </a:rPr>
              <a:t>}" /&gt;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&lt;/</a:t>
            </a:r>
            <a:r>
              <a:rPr lang="en-US" sz="1200" dirty="0" err="1">
                <a:latin typeface="Consolas"/>
                <a:cs typeface="Consolas"/>
              </a:rPr>
              <a:t>fstmt:for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</a:t>
            </a:r>
            <a:r>
              <a:rPr lang="en-US" sz="1200" dirty="0" err="1">
                <a:latin typeface="Consolas"/>
                <a:cs typeface="Consolas"/>
              </a:rPr>
              <a:t>hunit:DropDown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</a:t>
            </a:r>
            <a:r>
              <a:rPr lang="en-US" sz="1200" dirty="0" err="1">
                <a:latin typeface="Consolas"/>
                <a:cs typeface="Consolas"/>
              </a:rPr>
              <a:t>fstmt:switch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</a:t>
            </a:r>
            <a:r>
              <a:rPr lang="en-US" sz="1200" dirty="0" err="1">
                <a:latin typeface="Consolas"/>
                <a:cs typeface="Consolas"/>
              </a:rPr>
              <a:t>fstmt:case</a:t>
            </a:r>
            <a:r>
              <a:rPr lang="en-US" sz="1200" dirty="0">
                <a:latin typeface="Consolas"/>
                <a:cs typeface="Consolas"/>
              </a:rPr>
              <a:t> condition=" </a:t>
            </a:r>
            <a:r>
              <a:rPr lang="en-US" sz="1200" dirty="0" err="1">
                <a:latin typeface="Consolas"/>
                <a:cs typeface="Consolas"/>
              </a:rPr>
              <a:t>page.country</a:t>
            </a:r>
            <a:r>
              <a:rPr lang="en-US" sz="1200" dirty="0">
                <a:latin typeface="Consolas"/>
                <a:cs typeface="Consolas"/>
              </a:rPr>
              <a:t> = 'United States' "&gt;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</a:t>
            </a:r>
            <a:r>
              <a:rPr lang="en-US" sz="1200" dirty="0" err="1">
                <a:latin typeface="Consolas"/>
                <a:cs typeface="Consolas"/>
              </a:rPr>
              <a:t>hunit:DropDown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&lt;selected name="</a:t>
            </a:r>
            <a:r>
              <a:rPr lang="en-US" sz="1200" dirty="0" err="1">
                <a:latin typeface="Consolas"/>
                <a:cs typeface="Consolas"/>
              </a:rPr>
              <a:t>us_state</a:t>
            </a:r>
            <a:r>
              <a:rPr lang="en-US" sz="1200" dirty="0">
                <a:latin typeface="Consolas"/>
                <a:cs typeface="Consolas"/>
              </a:rPr>
              <a:t>" /&gt;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</a:t>
            </a:r>
            <a:r>
              <a:rPr lang="en-US" sz="1200" dirty="0" err="1">
                <a:latin typeface="Consolas"/>
                <a:cs typeface="Consolas"/>
              </a:rPr>
              <a:t>fstmt:for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</a:t>
            </a:r>
            <a:r>
              <a:rPr lang="en-US" sz="1200" dirty="0" err="1">
                <a:latin typeface="Consolas"/>
                <a:cs typeface="Consolas"/>
              </a:rPr>
              <a:t>fstmt:query</a:t>
            </a:r>
            <a:r>
              <a:rPr lang="en-US" sz="1200" dirty="0">
                <a:latin typeface="Consolas"/>
                <a:cs typeface="Consolas"/>
              </a:rPr>
              <a:t>&gt; select </a:t>
            </a:r>
            <a:r>
              <a:rPr lang="en-US" sz="1200" dirty="0" err="1">
                <a:latin typeface="Consolas"/>
                <a:cs typeface="Consolas"/>
              </a:rPr>
              <a:t>us_state_name</a:t>
            </a:r>
            <a:r>
              <a:rPr lang="en-US" sz="1200" dirty="0">
                <a:latin typeface="Consolas"/>
                <a:cs typeface="Consolas"/>
              </a:rPr>
              <a:t> from </a:t>
            </a:r>
            <a:r>
              <a:rPr lang="en-US" sz="1200" dirty="0" err="1">
                <a:latin typeface="Consolas"/>
                <a:cs typeface="Consolas"/>
              </a:rPr>
              <a:t>db.us_states</a:t>
            </a:r>
            <a:r>
              <a:rPr lang="en-US" sz="1200" dirty="0">
                <a:latin typeface="Consolas"/>
                <a:cs typeface="Consolas"/>
              </a:rPr>
              <a:t> &lt;/</a:t>
            </a:r>
            <a:r>
              <a:rPr lang="en-US" sz="1200" dirty="0" err="1">
                <a:latin typeface="Consolas"/>
                <a:cs typeface="Consolas"/>
              </a:rPr>
              <a:t>fstmt:query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&lt;option value="{</a:t>
            </a:r>
            <a:r>
              <a:rPr lang="en-US" sz="1200" dirty="0" err="1">
                <a:latin typeface="Consolas"/>
                <a:cs typeface="Consolas"/>
              </a:rPr>
              <a:t>us_state_name</a:t>
            </a:r>
            <a:r>
              <a:rPr lang="en-US" sz="1200" dirty="0">
                <a:latin typeface="Consolas"/>
                <a:cs typeface="Consolas"/>
              </a:rPr>
              <a:t>}"&gt; { </a:t>
            </a:r>
            <a:r>
              <a:rPr lang="en-US" sz="1200" dirty="0" err="1">
                <a:latin typeface="Consolas"/>
                <a:cs typeface="Consolas"/>
              </a:rPr>
              <a:t>us_state_name</a:t>
            </a:r>
            <a:r>
              <a:rPr lang="en-US" sz="1200" dirty="0">
                <a:latin typeface="Consolas"/>
                <a:cs typeface="Consolas"/>
              </a:rPr>
              <a:t> } &lt;/option&gt;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&lt;/</a:t>
            </a:r>
            <a:r>
              <a:rPr lang="en-US" sz="1200" dirty="0" err="1">
                <a:latin typeface="Consolas"/>
                <a:cs typeface="Consolas"/>
              </a:rPr>
              <a:t>fstmt:for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&lt;/</a:t>
            </a:r>
            <a:r>
              <a:rPr lang="en-US" sz="1200" dirty="0" err="1">
                <a:latin typeface="Consolas"/>
                <a:cs typeface="Consolas"/>
              </a:rPr>
              <a:t>hunit:DropDown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&lt;/</a:t>
            </a:r>
            <a:r>
              <a:rPr lang="en-US" sz="1200" dirty="0" err="1">
                <a:latin typeface="Consolas"/>
                <a:cs typeface="Consolas"/>
              </a:rPr>
              <a:t>fstmt:case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</a:t>
            </a:r>
            <a:r>
              <a:rPr lang="en-US" sz="1200" dirty="0" err="1">
                <a:latin typeface="Consolas"/>
                <a:cs typeface="Consolas"/>
              </a:rPr>
              <a:t>fstmt:else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</a:t>
            </a:r>
            <a:r>
              <a:rPr lang="en-US" sz="1200" dirty="0" err="1">
                <a:latin typeface="Consolas"/>
                <a:cs typeface="Consolas"/>
              </a:rPr>
              <a:t>hunit:TextInput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&lt;value name="state" /&gt;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&lt;/</a:t>
            </a:r>
            <a:r>
              <a:rPr lang="en-US" sz="1200" dirty="0" err="1">
                <a:latin typeface="Consolas"/>
                <a:cs typeface="Consolas"/>
              </a:rPr>
              <a:t>hunit:TextInput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&lt;/</a:t>
            </a:r>
            <a:r>
              <a:rPr lang="en-US" sz="1200" dirty="0" err="1">
                <a:latin typeface="Consolas"/>
                <a:cs typeface="Consolas"/>
              </a:rPr>
              <a:t>fstmt:else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</a:t>
            </a:r>
            <a:r>
              <a:rPr lang="en-US" sz="1200" dirty="0" err="1">
                <a:latin typeface="Consolas"/>
                <a:cs typeface="Consolas"/>
              </a:rPr>
              <a:t>fstmt:switch</a:t>
            </a:r>
            <a:r>
              <a:rPr lang="en-US" sz="1200" dirty="0">
                <a:latin typeface="Consolas"/>
                <a:cs typeface="Consolas"/>
              </a:rPr>
              <a:t>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484" y="521352"/>
            <a:ext cx="1372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registration.xml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8714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1571</Words>
  <Application>Microsoft Macintosh PowerPoint</Application>
  <PresentationFormat>On-screen Show (4:3)</PresentationFormat>
  <Paragraphs>305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Examples for User Input Attributes</vt:lpstr>
      <vt:lpstr>Goals</vt:lpstr>
      <vt:lpstr>Proposal for page state</vt:lpstr>
      <vt:lpstr>Common Cases</vt:lpstr>
      <vt:lpstr>Proposal for dedicated page</vt:lpstr>
      <vt:lpstr>Examples</vt:lpstr>
      <vt:lpstr>1. Trivial form (with syntax sugar)</vt:lpstr>
      <vt:lpstr>1. Trivial form (without syntax sugar)</vt:lpstr>
      <vt:lpstr>2. Initialize dependent fields</vt:lpstr>
      <vt:lpstr>2. Initialize dependent fields</vt:lpstr>
      <vt:lpstr>3. CRUD + manual validation over single database table</vt:lpstr>
      <vt:lpstr>3. CRUD + manual validation over single database table</vt:lpstr>
      <vt:lpstr>3. CRUD + manual validation over single database table</vt:lpstr>
      <vt:lpstr>3. CRUD + manual validation over single database table</vt:lpstr>
      <vt:lpstr>3. CRUD + manual validation over single database table</vt:lpstr>
      <vt:lpstr>4. Logical representation of user input</vt:lpstr>
      <vt:lpstr>4. Logical representation of user input</vt:lpstr>
      <vt:lpstr>4. Logical representation of user input</vt:lpstr>
      <vt:lpstr>Discussion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BioHeatMap:  Large scale Application Built in FORWARD</dc:title>
  <dc:creator>Kian Win Ong</dc:creator>
  <cp:lastModifiedBy>Kian Win Ong</cp:lastModifiedBy>
  <cp:revision>153</cp:revision>
  <dcterms:created xsi:type="dcterms:W3CDTF">2011-10-26T17:05:44Z</dcterms:created>
  <dcterms:modified xsi:type="dcterms:W3CDTF">2013-01-24T20:00:14Z</dcterms:modified>
</cp:coreProperties>
</file>