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88" r:id="rId3"/>
    <p:sldId id="305" r:id="rId4"/>
    <p:sldId id="304" r:id="rId5"/>
    <p:sldId id="306" r:id="rId6"/>
    <p:sldId id="303" r:id="rId7"/>
    <p:sldId id="298" r:id="rId8"/>
    <p:sldId id="299" r:id="rId9"/>
    <p:sldId id="300" r:id="rId10"/>
    <p:sldId id="307" r:id="rId11"/>
    <p:sldId id="301" r:id="rId12"/>
    <p:sldId id="30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23" d="100"/>
          <a:sy n="23" d="100"/>
        </p:scale>
        <p:origin x="-104" y="-9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44FE0-BC55-1247-9A77-EEE2ED4A336E}" type="datetimeFigureOut">
              <a:rPr lang="en-US" smtClean="0"/>
              <a:pPr/>
              <a:t>4/16/13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66CDC-E0C6-244C-9BDE-66C167FD54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34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pPr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4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pPr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9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pPr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6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pPr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76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pPr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4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pPr/>
              <a:t>4/16/13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0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pPr/>
              <a:t>4/16/13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0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pPr/>
              <a:t>4/16/13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pPr/>
              <a:t>4/16/13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5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pPr/>
              <a:t>4/16/13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0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pPr/>
              <a:t>4/16/13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7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7036"/>
            <a:ext cx="8229600" cy="39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58220"/>
            <a:ext cx="8229600" cy="5467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A24EE-E837-0D41-85CD-FF612ABC96F9}" type="datetimeFigureOut">
              <a:rPr lang="en-US" smtClean="0"/>
              <a:pPr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DC9C8-B1B9-2C42-9C13-820B3E90BA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5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TOIT</a:t>
            </a:r>
            <a:br>
              <a:rPr lang="en-US" sz="4400" dirty="0" smtClean="0"/>
            </a:br>
            <a:r>
              <a:rPr lang="en-US" sz="4400" dirty="0" smtClean="0"/>
              <a:t>Introduction + Running Example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66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66928"/>
            <a:ext cx="8229600" cy="59820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 </a:t>
            </a:r>
            <a:r>
              <a:rPr lang="en-US" b="0" dirty="0" err="1" smtClean="0"/>
              <a:t>tuple</a:t>
            </a:r>
            <a:r>
              <a:rPr lang="en-US" b="0" dirty="0" smtClean="0"/>
              <a:t>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…</a:t>
            </a:r>
            <a:br>
              <a:rPr lang="en-US" dirty="0" smtClean="0"/>
            </a:br>
            <a:r>
              <a:rPr lang="en-US" dirty="0" smtClean="0"/>
              <a:t>   map </a:t>
            </a:r>
            <a:r>
              <a:rPr lang="en-US" b="0" dirty="0" err="1" smtClean="0"/>
              <a:t>tuple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markers </a:t>
            </a:r>
            <a:r>
              <a:rPr lang="en-US" b="0" dirty="0" smtClean="0"/>
              <a:t>collection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dirty="0" smtClean="0"/>
              <a:t>         </a:t>
            </a:r>
            <a:r>
              <a:rPr lang="en-US" b="0" dirty="0" err="1" smtClean="0"/>
              <a:t>tuple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            __key </a:t>
            </a:r>
            <a:r>
              <a:rPr lang="en-US" b="0" dirty="0" err="1" smtClean="0"/>
              <a:t>int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            __cid  </a:t>
            </a:r>
            <a:r>
              <a:rPr lang="en-US" b="0" dirty="0" err="1" smtClean="0"/>
              <a:t>int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position </a:t>
            </a:r>
            <a:r>
              <a:rPr lang="en-US" b="0" dirty="0" err="1" smtClean="0"/>
              <a:t>tuple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b="0" dirty="0" smtClean="0"/>
              <a:t>switch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dirty="0" smtClean="0"/>
              <a:t>                  case__1 </a:t>
            </a:r>
            <a:r>
              <a:rPr lang="en-US" b="0" dirty="0" err="1" smtClean="0"/>
              <a:t>tuple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address </a:t>
            </a:r>
            <a:r>
              <a:rPr lang="en-US" b="0" dirty="0" smtClean="0"/>
              <a:t>string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dirty="0" smtClean="0"/>
              <a:t>                  case__2 </a:t>
            </a:r>
            <a:r>
              <a:rPr lang="en-US" b="0" dirty="0" err="1" smtClean="0"/>
              <a:t>tuple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lat </a:t>
            </a:r>
            <a:r>
              <a:rPr lang="en-US" b="0" dirty="0" smtClean="0"/>
              <a:t>double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</a:t>
            </a:r>
            <a:r>
              <a:rPr lang="en-US" dirty="0" err="1" smtClean="0"/>
              <a:t>lng</a:t>
            </a:r>
            <a:r>
              <a:rPr lang="en-US" dirty="0" smtClean="0"/>
              <a:t> </a:t>
            </a:r>
            <a:r>
              <a:rPr lang="en-US" b="0" dirty="0" smtClean="0"/>
              <a:t>double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color </a:t>
            </a:r>
            <a:r>
              <a:rPr lang="en-US" b="0" dirty="0" smtClean="0"/>
              <a:t>string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err="1" smtClean="0"/>
              <a:t>infowindow</a:t>
            </a:r>
            <a:r>
              <a:rPr lang="en-US" dirty="0" smtClean="0"/>
              <a:t> </a:t>
            </a:r>
            <a:r>
              <a:rPr lang="en-US" b="0" dirty="0" err="1" smtClean="0"/>
              <a:t>tuple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template </a:t>
            </a:r>
            <a:r>
              <a:rPr lang="en-US" b="0" dirty="0" err="1" smtClean="0"/>
              <a:t>xhtml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children </a:t>
            </a:r>
            <a:r>
              <a:rPr lang="en-US" dirty="0" err="1" smtClean="0"/>
              <a:t>tuple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dirty="0" smtClean="0"/>
              <a:t>                    switch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</a:t>
            </a:r>
            <a:r>
              <a:rPr lang="en-US" b="0" dirty="0" smtClean="0"/>
              <a:t>case__1 </a:t>
            </a:r>
            <a:r>
              <a:rPr lang="en-US" b="0" dirty="0" err="1" smtClean="0"/>
              <a:t>tuple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 smtClean="0"/>
              <a:t>                        </a:t>
            </a:r>
            <a:r>
              <a:rPr lang="en-US" dirty="0" err="1" smtClean="0"/>
              <a:t>lib_name</a:t>
            </a:r>
            <a:r>
              <a:rPr lang="en-US" dirty="0" smtClean="0"/>
              <a:t> </a:t>
            </a:r>
            <a:r>
              <a:rPr lang="en-US" b="0" dirty="0" smtClean="0"/>
              <a:t>string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err="1" smtClean="0"/>
              <a:t>button_clicked</a:t>
            </a:r>
            <a:r>
              <a:rPr lang="en-US" b="0" dirty="0" smtClean="0"/>
              <a:t> </a:t>
            </a:r>
            <a:r>
              <a:rPr lang="en-US" b="0" dirty="0" err="1" smtClean="0"/>
              <a:t>boolean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br>
              <a:rPr lang="en-US" dirty="0" smtClean="0"/>
            </a:b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48118" y="235494"/>
            <a:ext cx="40325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page</a:t>
            </a:r>
            <a:r>
              <a:rPr lang="en-US" sz="1600" dirty="0" smtClean="0"/>
              <a:t> </a:t>
            </a:r>
            <a:r>
              <a:rPr lang="en-US" sz="1600" dirty="0" err="1" smtClean="0"/>
              <a:t>tuple</a:t>
            </a:r>
            <a:endParaRPr lang="en-US" sz="1600" dirty="0" smtClean="0"/>
          </a:p>
          <a:p>
            <a:r>
              <a:rPr lang="en-US" sz="1600" dirty="0" smtClean="0"/>
              <a:t>    </a:t>
            </a:r>
            <a:r>
              <a:rPr lang="en-US" sz="1600" b="1" dirty="0" err="1" smtClean="0"/>
              <a:t>isbn</a:t>
            </a:r>
            <a:r>
              <a:rPr lang="en-US" sz="1600" dirty="0" smtClean="0"/>
              <a:t> string</a:t>
            </a:r>
          </a:p>
          <a:p>
            <a:r>
              <a:rPr lang="en-US" sz="1600" dirty="0" smtClean="0"/>
              <a:t>    </a:t>
            </a:r>
            <a:r>
              <a:rPr lang="en-US" sz="1600" b="1" dirty="0" err="1" smtClean="0"/>
              <a:t>zipcode</a:t>
            </a:r>
            <a:r>
              <a:rPr lang="en-US" sz="1600" dirty="0" smtClean="0"/>
              <a:t> string</a:t>
            </a:r>
          </a:p>
          <a:p>
            <a:r>
              <a:rPr lang="en-US" sz="1600" dirty="0" smtClean="0"/>
              <a:t>         </a:t>
            </a:r>
            <a:r>
              <a:rPr lang="en-US" sz="1600" b="1" dirty="0" smtClean="0"/>
              <a:t>__1  </a:t>
            </a:r>
            <a:r>
              <a:rPr lang="en-US" sz="1600" dirty="0" smtClean="0"/>
              <a:t>collection</a:t>
            </a:r>
          </a:p>
          <a:p>
            <a:r>
              <a:rPr lang="en-US" sz="1600" dirty="0" smtClean="0"/>
              <a:t>            </a:t>
            </a:r>
            <a:r>
              <a:rPr lang="en-US" sz="1600" dirty="0" err="1" smtClean="0"/>
              <a:t>tuple</a:t>
            </a:r>
            <a:endParaRPr lang="en-US" sz="1600" dirty="0" smtClean="0"/>
          </a:p>
          <a:p>
            <a:r>
              <a:rPr lang="en-US" sz="1600" dirty="0" smtClean="0"/>
              <a:t>               </a:t>
            </a:r>
            <a:r>
              <a:rPr lang="en-US" sz="1600" b="1" dirty="0" err="1" smtClean="0"/>
              <a:t>lib_name</a:t>
            </a:r>
            <a:r>
              <a:rPr lang="en-US" sz="1600" dirty="0" smtClean="0"/>
              <a:t> string</a:t>
            </a:r>
          </a:p>
          <a:p>
            <a:r>
              <a:rPr lang="en-US" sz="1600" dirty="0" smtClean="0"/>
              <a:t>               __cid </a:t>
            </a:r>
            <a:r>
              <a:rPr lang="en-US" sz="1600" dirty="0" err="1" smtClean="0"/>
              <a:t>int</a:t>
            </a:r>
            <a:endParaRPr lang="en-US" sz="1600" dirty="0" smtClean="0"/>
          </a:p>
          <a:p>
            <a:r>
              <a:rPr lang="en-US" sz="1600" dirty="0" smtClean="0"/>
              <a:t>     </a:t>
            </a:r>
            <a:r>
              <a:rPr lang="en-US" sz="1600" b="1" dirty="0" err="1" smtClean="0"/>
              <a:t>user_lat</a:t>
            </a:r>
            <a:r>
              <a:rPr lang="en-US" sz="1600" dirty="0" smtClean="0"/>
              <a:t> double</a:t>
            </a:r>
          </a:p>
          <a:p>
            <a:r>
              <a:rPr lang="en-US" sz="1600" b="1" dirty="0" smtClean="0"/>
              <a:t>     </a:t>
            </a:r>
            <a:r>
              <a:rPr lang="en-US" sz="1600" b="1" dirty="0" err="1" smtClean="0"/>
              <a:t>user_lng</a:t>
            </a:r>
            <a:r>
              <a:rPr lang="en-US" sz="1600" dirty="0" smtClean="0"/>
              <a:t> double</a:t>
            </a:r>
          </a:p>
          <a:p>
            <a:r>
              <a:rPr lang="en-US" sz="1600" dirty="0" smtClean="0"/>
              <a:t>     __cid </a:t>
            </a:r>
            <a:r>
              <a:rPr lang="en-US" sz="1600" dirty="0" err="1" smtClean="0"/>
              <a:t>int</a:t>
            </a:r>
            <a:endParaRPr lang="en-US" sz="1600" dirty="0"/>
          </a:p>
        </p:txBody>
      </p:sp>
      <p:sp>
        <p:nvSpPr>
          <p:cNvPr id="3" name="文本框 2"/>
          <p:cNvSpPr txBox="1"/>
          <p:nvPr/>
        </p:nvSpPr>
        <p:spPr>
          <a:xfrm>
            <a:off x="4296752" y="3141919"/>
            <a:ext cx="45276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 smtClean="0"/>
              <a:t>context</a:t>
            </a:r>
            <a:r>
              <a:rPr kumimoji="1" lang="en-US" altLang="zh-CN" sz="1600" dirty="0" smtClean="0"/>
              <a:t> tuple</a:t>
            </a:r>
          </a:p>
          <a:p>
            <a:r>
              <a:rPr kumimoji="1" lang="en-US" altLang="zh-CN" sz="1600" dirty="0"/>
              <a:t> </a:t>
            </a:r>
            <a:r>
              <a:rPr kumimoji="1" lang="en-US" altLang="zh-CN" sz="1600" dirty="0" smtClean="0"/>
              <a:t>    </a:t>
            </a:r>
            <a:r>
              <a:rPr kumimoji="1" lang="en-US" altLang="zh-CN" sz="1600" b="1" dirty="0" err="1" smtClean="0"/>
              <a:t>isbn</a:t>
            </a:r>
            <a:r>
              <a:rPr kumimoji="1" lang="en-US" altLang="zh-CN" sz="1600" dirty="0" smtClean="0"/>
              <a:t> string</a:t>
            </a:r>
          </a:p>
          <a:p>
            <a:r>
              <a:rPr kumimoji="1" lang="en-US" altLang="zh-CN" sz="1600" dirty="0"/>
              <a:t> </a:t>
            </a:r>
            <a:r>
              <a:rPr kumimoji="1" lang="en-US" altLang="zh-CN" sz="1600" dirty="0" smtClean="0"/>
              <a:t>    </a:t>
            </a:r>
            <a:r>
              <a:rPr kumimoji="1" lang="en-US" altLang="zh-CN" sz="1600" b="1" dirty="0" err="1" smtClean="0"/>
              <a:t>zipcode</a:t>
            </a:r>
            <a:r>
              <a:rPr kumimoji="1" lang="en-US" altLang="zh-CN" sz="1600" dirty="0" smtClean="0"/>
              <a:t> string</a:t>
            </a:r>
          </a:p>
          <a:p>
            <a:r>
              <a:rPr kumimoji="1" lang="en-US" altLang="zh-CN" sz="1600" dirty="0"/>
              <a:t> </a:t>
            </a:r>
            <a:r>
              <a:rPr kumimoji="1" lang="en-US" altLang="zh-CN" sz="1600" dirty="0" smtClean="0"/>
              <a:t>    __key</a:t>
            </a:r>
          </a:p>
          <a:p>
            <a:r>
              <a:rPr kumimoji="1" lang="en-US" altLang="zh-CN" sz="1600" dirty="0"/>
              <a:t> </a:t>
            </a:r>
            <a:r>
              <a:rPr kumimoji="1" lang="en-US" altLang="zh-CN" sz="1600" dirty="0" smtClean="0"/>
              <a:t>    </a:t>
            </a:r>
            <a:r>
              <a:rPr kumimoji="1" lang="en-US" altLang="zh-CN" sz="1600" b="1" dirty="0" err="1" smtClean="0"/>
              <a:t>lib_name</a:t>
            </a:r>
            <a:r>
              <a:rPr kumimoji="1" lang="en-US" altLang="zh-CN" sz="1600" b="1" dirty="0" smtClean="0"/>
              <a:t> </a:t>
            </a:r>
            <a:r>
              <a:rPr kumimoji="1" lang="en-US" altLang="zh-CN" sz="1600" dirty="0" smtClean="0"/>
              <a:t>string</a:t>
            </a:r>
          </a:p>
          <a:p>
            <a:r>
              <a:rPr kumimoji="1" lang="en-US" altLang="zh-CN" sz="1600" dirty="0"/>
              <a:t> </a:t>
            </a:r>
            <a:r>
              <a:rPr kumimoji="1" lang="en-US" altLang="zh-CN" sz="1600" dirty="0" smtClean="0"/>
              <a:t>    </a:t>
            </a:r>
            <a:r>
              <a:rPr kumimoji="1" lang="en-US" altLang="zh-CN" sz="1600" b="1" dirty="0" err="1" smtClean="0"/>
              <a:t>button_clicked</a:t>
            </a:r>
            <a:r>
              <a:rPr kumimoji="1" lang="en-US" altLang="zh-CN" sz="1600" dirty="0" smtClean="0"/>
              <a:t> </a:t>
            </a:r>
            <a:r>
              <a:rPr kumimoji="1" lang="en-US" altLang="zh-CN" sz="1600" dirty="0" err="1" smtClean="0"/>
              <a:t>boolean</a:t>
            </a:r>
            <a:endParaRPr kumimoji="1" lang="zh-CN" alt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b="1" dirty="0" smtClean="0"/>
              <a:t>Book Search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516171"/>
            <a:ext cx="8569598" cy="662423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define action </a:t>
            </a:r>
            <a:r>
              <a:rPr lang="en-US" sz="1000" dirty="0" smtClean="0">
                <a:latin typeface="Consolas"/>
                <a:cs typeface="Consolas"/>
              </a:rPr>
              <a:t>/</a:t>
            </a:r>
            <a:r>
              <a:rPr lang="en-US" sz="1000" dirty="0" err="1" smtClean="0">
                <a:latin typeface="Consolas"/>
                <a:cs typeface="Consolas"/>
              </a:rPr>
              <a:t>book_search</a:t>
            </a:r>
            <a:r>
              <a:rPr lang="en-US" sz="1000" dirty="0">
                <a:latin typeface="Consolas"/>
                <a:cs typeface="Consolas"/>
              </a:rPr>
              <a:t>() on page </a:t>
            </a:r>
            <a:r>
              <a:rPr lang="en-US" sz="1000" dirty="0" err="1">
                <a:latin typeface="Consolas"/>
                <a:cs typeface="Consolas"/>
              </a:rPr>
              <a:t>book_search</a:t>
            </a:r>
            <a:r>
              <a:rPr lang="en-US" sz="1000" dirty="0">
                <a:latin typeface="Consolas"/>
                <a:cs typeface="Consolas"/>
              </a:rPr>
              <a:t> as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begin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end;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0484" y="1250381"/>
            <a:ext cx="8569598" cy="9730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000" dirty="0" smtClean="0">
                <a:latin typeface="Consolas"/>
                <a:cs typeface="Consolas"/>
              </a:rPr>
              <a:t>define action </a:t>
            </a:r>
            <a:r>
              <a:rPr lang="en-US" sz="1000" dirty="0" smtClean="0">
                <a:latin typeface="Consolas"/>
                <a:cs typeface="Consolas"/>
              </a:rPr>
              <a:t>/</a:t>
            </a:r>
            <a:r>
              <a:rPr lang="en-US" sz="1000" dirty="0" err="1" smtClean="0">
                <a:latin typeface="Consolas"/>
                <a:cs typeface="Consolas"/>
              </a:rPr>
              <a:t>find_books</a:t>
            </a:r>
            <a:r>
              <a:rPr lang="en-US" sz="1000" dirty="0" smtClean="0">
                <a:latin typeface="Consolas"/>
                <a:cs typeface="Consolas"/>
              </a:rPr>
              <a:t>() on page </a:t>
            </a:r>
            <a:r>
              <a:rPr lang="en-US" sz="1000" dirty="0" err="1" smtClean="0">
                <a:latin typeface="Consolas"/>
                <a:cs typeface="Consolas"/>
              </a:rPr>
              <a:t>book_search</a:t>
            </a:r>
            <a:r>
              <a:rPr lang="en-US" sz="1000" dirty="0" smtClean="0">
                <a:latin typeface="Consolas"/>
                <a:cs typeface="Consolas"/>
              </a:rPr>
              <a:t> as</a:t>
            </a:r>
          </a:p>
          <a:p>
            <a:pPr marL="0" indent="0">
              <a:buFont typeface="Arial"/>
              <a:buNone/>
            </a:pPr>
            <a:r>
              <a:rPr lang="en-US" sz="1000" dirty="0" smtClean="0">
                <a:latin typeface="Consolas"/>
                <a:cs typeface="Consolas"/>
              </a:rPr>
              <a:t>begin</a:t>
            </a:r>
          </a:p>
          <a:p>
            <a:pPr marL="0" indent="0">
              <a:buFont typeface="Arial"/>
              <a:buNone/>
            </a:pPr>
            <a:r>
              <a:rPr lang="en-US" sz="1000" dirty="0" smtClean="0">
                <a:latin typeface="Consolas"/>
                <a:cs typeface="Consolas"/>
              </a:rPr>
              <a:t>    insert into </a:t>
            </a:r>
            <a:r>
              <a:rPr lang="en-US" sz="1000" dirty="0" err="1" smtClean="0">
                <a:latin typeface="Consolas"/>
                <a:cs typeface="Consolas"/>
              </a:rPr>
              <a:t>db.searches</a:t>
            </a:r>
            <a:r>
              <a:rPr lang="en-US" sz="1000" dirty="0" smtClean="0">
                <a:latin typeface="Consolas"/>
                <a:cs typeface="Consolas"/>
              </a:rPr>
              <a:t>(</a:t>
            </a:r>
            <a:r>
              <a:rPr lang="en-US" sz="1000" dirty="0" err="1" smtClean="0">
                <a:latin typeface="Consolas"/>
                <a:cs typeface="Consolas"/>
              </a:rPr>
              <a:t>user_id</a:t>
            </a:r>
            <a:r>
              <a:rPr lang="en-US" sz="1000" dirty="0" smtClean="0">
                <a:latin typeface="Consolas"/>
                <a:cs typeface="Consolas"/>
              </a:rPr>
              <a:t>, title)</a:t>
            </a:r>
          </a:p>
          <a:p>
            <a:pPr marL="0" indent="0">
              <a:buFont typeface="Arial"/>
              <a:buNone/>
            </a:pPr>
            <a:r>
              <a:rPr lang="en-US" sz="1000" dirty="0" smtClean="0">
                <a:latin typeface="Consolas"/>
                <a:cs typeface="Consolas"/>
              </a:rPr>
              <a:t>    values (</a:t>
            </a:r>
            <a:r>
              <a:rPr lang="en-US" sz="1000" dirty="0" err="1" smtClean="0">
                <a:latin typeface="Consolas"/>
                <a:cs typeface="Consolas"/>
              </a:rPr>
              <a:t>session.user_id</a:t>
            </a:r>
            <a:r>
              <a:rPr lang="en-US" sz="1000" dirty="0" smtClean="0">
                <a:latin typeface="Consolas"/>
                <a:cs typeface="Consolas"/>
              </a:rPr>
              <a:t>, </a:t>
            </a:r>
            <a:r>
              <a:rPr lang="en-US" sz="1000" dirty="0" err="1" smtClean="0">
                <a:latin typeface="Consolas"/>
                <a:cs typeface="Consolas"/>
              </a:rPr>
              <a:t>page.title</a:t>
            </a:r>
            <a:r>
              <a:rPr lang="en-US" sz="1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Font typeface="Arial"/>
              <a:buNone/>
            </a:pPr>
            <a:r>
              <a:rPr lang="en-US" sz="1000" dirty="0" smtClean="0">
                <a:latin typeface="Consolas"/>
                <a:cs typeface="Consolas"/>
              </a:rPr>
              <a:t>end;</a:t>
            </a:r>
            <a:endParaRPr lang="en-US" sz="1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80196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b="1" dirty="0" smtClean="0"/>
              <a:t>Book Detail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516171"/>
            <a:ext cx="8569598" cy="79947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define action </a:t>
            </a:r>
            <a:r>
              <a:rPr lang="en-US" sz="1000" dirty="0" smtClean="0">
                <a:latin typeface="Consolas"/>
                <a:cs typeface="Consolas"/>
              </a:rPr>
              <a:t>/</a:t>
            </a:r>
            <a:r>
              <a:rPr lang="en-US" sz="1000" dirty="0" err="1" smtClean="0">
                <a:latin typeface="Consolas"/>
                <a:cs typeface="Consolas"/>
              </a:rPr>
              <a:t>book_detail</a:t>
            </a:r>
            <a:r>
              <a:rPr lang="en-US" sz="1000" dirty="0">
                <a:latin typeface="Consolas"/>
                <a:cs typeface="Consolas"/>
              </a:rPr>
              <a:t>(</a:t>
            </a:r>
            <a:r>
              <a:rPr lang="en-US" sz="1000" dirty="0" err="1">
                <a:latin typeface="Consolas"/>
                <a:cs typeface="Consolas"/>
              </a:rPr>
              <a:t>isbn</a:t>
            </a:r>
            <a:r>
              <a:rPr lang="en-US" sz="1000" dirty="0">
                <a:latin typeface="Consolas"/>
                <a:cs typeface="Consolas"/>
              </a:rPr>
              <a:t>) on page </a:t>
            </a:r>
            <a:r>
              <a:rPr lang="en-US" sz="1000" dirty="0" err="1">
                <a:latin typeface="Consolas"/>
                <a:cs typeface="Consolas"/>
              </a:rPr>
              <a:t>book_detail</a:t>
            </a:r>
            <a:r>
              <a:rPr lang="en-US" sz="1000" dirty="0">
                <a:latin typeface="Consolas"/>
                <a:cs typeface="Consolas"/>
              </a:rPr>
              <a:t> as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begin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set </a:t>
            </a:r>
            <a:r>
              <a:rPr lang="en-US" sz="1000" dirty="0" err="1">
                <a:latin typeface="Consolas"/>
                <a:cs typeface="Consolas"/>
              </a:rPr>
              <a:t>page.isbn</a:t>
            </a:r>
            <a:r>
              <a:rPr lang="en-US" sz="1000" dirty="0">
                <a:latin typeface="Consolas"/>
                <a:cs typeface="Consolas"/>
              </a:rPr>
              <a:t> = </a:t>
            </a:r>
            <a:r>
              <a:rPr lang="en-US" sz="1000" dirty="0" err="1">
                <a:latin typeface="Consolas"/>
                <a:cs typeface="Consolas"/>
              </a:rPr>
              <a:t>isbn</a:t>
            </a:r>
            <a:r>
              <a:rPr lang="en-US" sz="1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end;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0484" y="1353801"/>
            <a:ext cx="8569598" cy="42559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define action </a:t>
            </a:r>
            <a:r>
              <a:rPr lang="en-US" sz="1000" dirty="0" smtClean="0">
                <a:latin typeface="Consolas"/>
                <a:cs typeface="Consolas"/>
              </a:rPr>
              <a:t>/</a:t>
            </a:r>
            <a:r>
              <a:rPr lang="en-US" sz="1000" dirty="0" err="1" smtClean="0">
                <a:latin typeface="Consolas"/>
                <a:cs typeface="Consolas"/>
              </a:rPr>
              <a:t>add_libraries</a:t>
            </a:r>
            <a:r>
              <a:rPr lang="en-US" sz="1000" dirty="0">
                <a:latin typeface="Consolas"/>
                <a:cs typeface="Consolas"/>
              </a:rPr>
              <a:t>() on page </a:t>
            </a:r>
            <a:r>
              <a:rPr lang="en-US" sz="1000" dirty="0" err="1">
                <a:latin typeface="Consolas"/>
                <a:cs typeface="Consolas"/>
              </a:rPr>
              <a:t>book_detail</a:t>
            </a:r>
            <a:r>
              <a:rPr lang="en-US" sz="1000" dirty="0">
                <a:latin typeface="Consolas"/>
                <a:cs typeface="Consolas"/>
              </a:rPr>
              <a:t> as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begin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if not exists (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    select * from </a:t>
            </a:r>
            <a:r>
              <a:rPr lang="en-US" sz="1000" dirty="0" err="1">
                <a:latin typeface="Consolas"/>
                <a:cs typeface="Consolas"/>
              </a:rPr>
              <a:t>session.book_locations</a:t>
            </a:r>
            <a:r>
              <a:rPr lang="en-US" sz="1000" dirty="0">
                <a:latin typeface="Consolas"/>
                <a:cs typeface="Consolas"/>
              </a:rPr>
              <a:t> </a:t>
            </a:r>
            <a:r>
              <a:rPr lang="en-US" sz="1000" dirty="0" smtClean="0">
                <a:latin typeface="Consolas"/>
                <a:cs typeface="Consolas"/>
              </a:rPr>
              <a:t>as </a:t>
            </a:r>
            <a:r>
              <a:rPr lang="en-US" sz="1000" dirty="0" err="1" smtClean="0">
                <a:latin typeface="Consolas"/>
                <a:cs typeface="Consolas"/>
              </a:rPr>
              <a:t>bl</a:t>
            </a:r>
            <a:r>
              <a:rPr lang="en-US" sz="1000" dirty="0" smtClean="0">
                <a:latin typeface="Consolas"/>
                <a:cs typeface="Consolas"/>
              </a:rPr>
              <a:t> where </a:t>
            </a:r>
            <a:r>
              <a:rPr lang="en-US" sz="1000" dirty="0" err="1" smtClean="0">
                <a:latin typeface="Consolas"/>
                <a:cs typeface="Consolas"/>
              </a:rPr>
              <a:t>bl.isbn</a:t>
            </a:r>
            <a:r>
              <a:rPr lang="en-US" sz="1000" dirty="0" smtClean="0">
                <a:latin typeface="Consolas"/>
                <a:cs typeface="Consolas"/>
              </a:rPr>
              <a:t> </a:t>
            </a:r>
            <a:r>
              <a:rPr lang="en-US" sz="1000" dirty="0">
                <a:latin typeface="Consolas"/>
                <a:cs typeface="Consolas"/>
              </a:rPr>
              <a:t>= </a:t>
            </a:r>
            <a:r>
              <a:rPr lang="en-US" sz="1000" dirty="0" err="1">
                <a:latin typeface="Consolas"/>
                <a:cs typeface="Consolas"/>
              </a:rPr>
              <a:t>page.isbn</a:t>
            </a:r>
            <a:endParaRPr lang="en-US" sz="1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) then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    insert into </a:t>
            </a:r>
            <a:r>
              <a:rPr lang="en-US" sz="1000" dirty="0" err="1">
                <a:latin typeface="Consolas"/>
                <a:cs typeface="Consolas"/>
              </a:rPr>
              <a:t>session.book_locations</a:t>
            </a:r>
            <a:endParaRPr lang="en-US" sz="1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    select  </a:t>
            </a:r>
            <a:r>
              <a:rPr lang="en-US" sz="1000" dirty="0" err="1">
                <a:latin typeface="Consolas"/>
                <a:cs typeface="Consolas"/>
              </a:rPr>
              <a:t>page.isbn</a:t>
            </a:r>
            <a:r>
              <a:rPr lang="en-US" sz="1000" dirty="0">
                <a:latin typeface="Consolas"/>
                <a:cs typeface="Consolas"/>
              </a:rPr>
              <a:t> as </a:t>
            </a:r>
            <a:r>
              <a:rPr lang="en-US" sz="1000" dirty="0" err="1">
                <a:latin typeface="Consolas"/>
                <a:cs typeface="Consolas"/>
              </a:rPr>
              <a:t>book_isbn</a:t>
            </a:r>
            <a:r>
              <a:rPr lang="en-US" sz="1000" dirty="0"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            </a:t>
            </a:r>
            <a:r>
              <a:rPr lang="en-US" sz="1000" dirty="0" err="1">
                <a:latin typeface="Consolas"/>
                <a:cs typeface="Consolas"/>
              </a:rPr>
              <a:t>page.title</a:t>
            </a:r>
            <a:r>
              <a:rPr lang="en-US" sz="1000" dirty="0">
                <a:latin typeface="Consolas"/>
                <a:cs typeface="Consolas"/>
              </a:rPr>
              <a:t> as </a:t>
            </a:r>
            <a:r>
              <a:rPr lang="en-US" sz="1000" dirty="0" err="1">
                <a:latin typeface="Consolas"/>
                <a:cs typeface="Consolas"/>
              </a:rPr>
              <a:t>book_title</a:t>
            </a:r>
            <a:r>
              <a:rPr lang="en-US" sz="1000" dirty="0"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            </a:t>
            </a:r>
            <a:r>
              <a:rPr lang="en-US" sz="1000" dirty="0" err="1">
                <a:latin typeface="Consolas"/>
                <a:cs typeface="Consolas"/>
              </a:rPr>
              <a:t>w.oclcSymbol</a:t>
            </a:r>
            <a:r>
              <a:rPr lang="en-US" sz="1000" dirty="0">
                <a:latin typeface="Consolas"/>
                <a:cs typeface="Consolas"/>
              </a:rPr>
              <a:t> as </a:t>
            </a:r>
            <a:r>
              <a:rPr lang="en-US" sz="1000" dirty="0" err="1">
                <a:latin typeface="Consolas"/>
                <a:cs typeface="Consolas"/>
              </a:rPr>
              <a:t>library_id</a:t>
            </a:r>
            <a:r>
              <a:rPr lang="en-US" sz="1000" dirty="0"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            </a:t>
            </a:r>
            <a:r>
              <a:rPr lang="en-US" sz="1000" dirty="0" err="1">
                <a:latin typeface="Consolas"/>
                <a:cs typeface="Consolas"/>
              </a:rPr>
              <a:t>w.institutionName</a:t>
            </a:r>
            <a:r>
              <a:rPr lang="en-US" sz="1000" dirty="0">
                <a:latin typeface="Consolas"/>
                <a:cs typeface="Consolas"/>
              </a:rPr>
              <a:t> as </a:t>
            </a:r>
            <a:r>
              <a:rPr lang="en-US" sz="1000" dirty="0" err="1">
                <a:latin typeface="Consolas"/>
                <a:cs typeface="Consolas"/>
              </a:rPr>
              <a:t>library_name</a:t>
            </a:r>
            <a:r>
              <a:rPr lang="en-US" sz="1000" dirty="0"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            (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                w.streetAddress1 || ' ' || w.streetAddress2 || ' ' || 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                </a:t>
            </a:r>
            <a:r>
              <a:rPr lang="en-US" sz="1000" dirty="0" err="1">
                <a:latin typeface="Consolas"/>
                <a:cs typeface="Consolas"/>
              </a:rPr>
              <a:t>w.city</a:t>
            </a:r>
            <a:r>
              <a:rPr lang="en-US" sz="1000" dirty="0">
                <a:latin typeface="Consolas"/>
                <a:cs typeface="Consolas"/>
              </a:rPr>
              <a:t> || ' ' || </a:t>
            </a:r>
            <a:r>
              <a:rPr lang="en-US" sz="1000" dirty="0" err="1">
                <a:latin typeface="Consolas"/>
                <a:cs typeface="Consolas"/>
              </a:rPr>
              <a:t>w.postalCode</a:t>
            </a:r>
            <a:r>
              <a:rPr lang="en-US" sz="1000" dirty="0">
                <a:latin typeface="Consolas"/>
                <a:cs typeface="Consolas"/>
              </a:rPr>
              <a:t> || ' ' || 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                </a:t>
            </a:r>
            <a:r>
              <a:rPr lang="en-US" sz="1000" dirty="0" err="1">
                <a:latin typeface="Consolas"/>
                <a:cs typeface="Consolas"/>
              </a:rPr>
              <a:t>w.state</a:t>
            </a:r>
            <a:r>
              <a:rPr lang="en-US" sz="1000" dirty="0">
                <a:latin typeface="Consolas"/>
                <a:cs typeface="Consolas"/>
              </a:rPr>
              <a:t> || ' ' || </a:t>
            </a:r>
            <a:r>
              <a:rPr lang="en-US" sz="1000" dirty="0" err="1">
                <a:latin typeface="Consolas"/>
                <a:cs typeface="Consolas"/>
              </a:rPr>
              <a:t>w.country</a:t>
            </a:r>
            <a:r>
              <a:rPr lang="en-US" sz="1000" dirty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            ) as </a:t>
            </a:r>
            <a:r>
              <a:rPr lang="en-US" sz="1000" dirty="0" err="1">
                <a:latin typeface="Consolas"/>
                <a:cs typeface="Consolas"/>
              </a:rPr>
              <a:t>library_address</a:t>
            </a:r>
            <a:endParaRPr lang="en-US" sz="1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    from    </a:t>
            </a:r>
            <a:r>
              <a:rPr lang="en-US" sz="1000" dirty="0" err="1">
                <a:latin typeface="Consolas"/>
                <a:cs typeface="Consolas"/>
              </a:rPr>
              <a:t>http_get</a:t>
            </a:r>
            <a:r>
              <a:rPr lang="en-US" sz="1000" dirty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                'http://</a:t>
            </a:r>
            <a:r>
              <a:rPr lang="en-US" sz="1000" dirty="0" err="1">
                <a:latin typeface="Consolas"/>
                <a:cs typeface="Consolas"/>
              </a:rPr>
              <a:t>www.worldcat.org</a:t>
            </a:r>
            <a:r>
              <a:rPr lang="en-US" sz="1000" dirty="0">
                <a:latin typeface="Consolas"/>
                <a:cs typeface="Consolas"/>
              </a:rPr>
              <a:t>/</a:t>
            </a:r>
            <a:r>
              <a:rPr lang="en-US" sz="1000" dirty="0" err="1">
                <a:latin typeface="Consolas"/>
                <a:cs typeface="Consolas"/>
              </a:rPr>
              <a:t>webservices</a:t>
            </a:r>
            <a:r>
              <a:rPr lang="en-US" sz="1000" dirty="0">
                <a:latin typeface="Consolas"/>
                <a:cs typeface="Consolas"/>
              </a:rPr>
              <a:t>/catalog/content/libraries/</a:t>
            </a:r>
            <a:r>
              <a:rPr lang="en-US" sz="1000" dirty="0" err="1">
                <a:latin typeface="Consolas"/>
                <a:cs typeface="Consolas"/>
              </a:rPr>
              <a:t>isbn</a:t>
            </a:r>
            <a:r>
              <a:rPr lang="en-US" sz="1000" dirty="0">
                <a:latin typeface="Consolas"/>
                <a:cs typeface="Consolas"/>
              </a:rPr>
              <a:t>/' ||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                </a:t>
            </a:r>
            <a:r>
              <a:rPr lang="en-US" sz="1000" dirty="0" err="1">
                <a:latin typeface="Consolas"/>
                <a:cs typeface="Consolas"/>
              </a:rPr>
              <a:t>page.isbn</a:t>
            </a:r>
            <a:r>
              <a:rPr lang="en-US" sz="1000" dirty="0">
                <a:latin typeface="Consolas"/>
                <a:cs typeface="Consolas"/>
              </a:rPr>
              <a:t> || 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                '?location=' || </a:t>
            </a:r>
            <a:r>
              <a:rPr lang="en-US" sz="1000" dirty="0" err="1">
                <a:latin typeface="Consolas"/>
                <a:cs typeface="Consolas"/>
              </a:rPr>
              <a:t>page.zip_code</a:t>
            </a:r>
            <a:endParaRPr lang="en-US" sz="1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            ) as w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    ;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end if;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end;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0484" y="5657039"/>
            <a:ext cx="8569598" cy="11312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define action </a:t>
            </a:r>
            <a:r>
              <a:rPr lang="en-US" sz="1000" dirty="0" smtClean="0">
                <a:latin typeface="Consolas"/>
                <a:cs typeface="Consolas"/>
              </a:rPr>
              <a:t>/</a:t>
            </a:r>
            <a:r>
              <a:rPr lang="en-US" sz="1000" dirty="0" err="1" smtClean="0">
                <a:latin typeface="Consolas"/>
                <a:cs typeface="Consolas"/>
              </a:rPr>
              <a:t>remove_libraries</a:t>
            </a:r>
            <a:r>
              <a:rPr lang="en-US" sz="1000" dirty="0">
                <a:latin typeface="Consolas"/>
                <a:cs typeface="Consolas"/>
              </a:rPr>
              <a:t>() on page </a:t>
            </a:r>
            <a:r>
              <a:rPr lang="en-US" sz="1000" dirty="0" err="1">
                <a:latin typeface="Consolas"/>
                <a:cs typeface="Consolas"/>
              </a:rPr>
              <a:t>book_detail</a:t>
            </a:r>
            <a:r>
              <a:rPr lang="en-US" sz="1000" dirty="0">
                <a:latin typeface="Consolas"/>
                <a:cs typeface="Consolas"/>
              </a:rPr>
              <a:t> as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begin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delete 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from    </a:t>
            </a:r>
            <a:r>
              <a:rPr lang="en-US" sz="1000" dirty="0" err="1" smtClean="0">
                <a:latin typeface="Consolas"/>
                <a:cs typeface="Consolas"/>
              </a:rPr>
              <a:t>session.book_locations</a:t>
            </a:r>
            <a:r>
              <a:rPr lang="en-US" sz="1000" dirty="0" smtClean="0">
                <a:latin typeface="Consolas"/>
                <a:cs typeface="Consolas"/>
              </a:rPr>
              <a:t> as </a:t>
            </a:r>
            <a:r>
              <a:rPr lang="en-US" sz="1000" dirty="0" err="1" smtClean="0">
                <a:latin typeface="Consolas"/>
                <a:cs typeface="Consolas"/>
              </a:rPr>
              <a:t>bl</a:t>
            </a:r>
            <a:endParaRPr lang="en-US" sz="1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where   </a:t>
            </a:r>
            <a:r>
              <a:rPr lang="en-US" sz="1000" dirty="0" err="1" smtClean="0">
                <a:latin typeface="Consolas"/>
                <a:cs typeface="Consolas"/>
              </a:rPr>
              <a:t>bl.book_isbn</a:t>
            </a:r>
            <a:r>
              <a:rPr lang="en-US" sz="1000" dirty="0" smtClean="0">
                <a:latin typeface="Consolas"/>
                <a:cs typeface="Consolas"/>
              </a:rPr>
              <a:t> </a:t>
            </a:r>
            <a:r>
              <a:rPr lang="en-US" sz="1000" dirty="0">
                <a:latin typeface="Consolas"/>
                <a:cs typeface="Consolas"/>
              </a:rPr>
              <a:t>= </a:t>
            </a:r>
            <a:r>
              <a:rPr lang="en-US" sz="1000" dirty="0" err="1">
                <a:latin typeface="Consolas"/>
                <a:cs typeface="Consolas"/>
              </a:rPr>
              <a:t>page.isbn</a:t>
            </a:r>
            <a:r>
              <a:rPr lang="en-US" sz="1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051112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Challenges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Primary Challenges (from CIDR camera-ready)</a:t>
            </a:r>
          </a:p>
          <a:p>
            <a:pPr lvl="1"/>
            <a:r>
              <a:rPr lang="en-US" sz="1600" dirty="0" smtClean="0"/>
              <a:t>Language heterogeneities (solved by single language)</a:t>
            </a:r>
          </a:p>
          <a:p>
            <a:pPr lvl="1"/>
            <a:r>
              <a:rPr lang="en-US" sz="1600" dirty="0" smtClean="0"/>
              <a:t>Event-driven imperative code for partial updates (solved by declarative page)</a:t>
            </a:r>
          </a:p>
          <a:p>
            <a:pPr lvl="1"/>
            <a:r>
              <a:rPr lang="en-US" sz="1600" dirty="0" smtClean="0"/>
              <a:t>Distributed programming (solved by UAS and server-side mirror)</a:t>
            </a:r>
          </a:p>
          <a:p>
            <a:pPr lvl="1"/>
            <a:endParaRPr lang="en-US" sz="1200" dirty="0" smtClean="0"/>
          </a:p>
          <a:p>
            <a:r>
              <a:rPr lang="en-US" sz="2000" dirty="0" smtClean="0"/>
              <a:t>Secondary Challenge (from CIDR submission)</a:t>
            </a:r>
          </a:p>
          <a:p>
            <a:pPr lvl="1"/>
            <a:r>
              <a:rPr lang="en-US" sz="1600" dirty="0"/>
              <a:t>Data structure </a:t>
            </a:r>
            <a:r>
              <a:rPr lang="en-US" sz="1600" dirty="0" smtClean="0"/>
              <a:t>heterogeneities (solved by queries for easy transformation)</a:t>
            </a:r>
          </a:p>
          <a:p>
            <a:pPr lvl="1"/>
            <a:endParaRPr lang="en-US" sz="1600" dirty="0" smtClean="0"/>
          </a:p>
          <a:p>
            <a:r>
              <a:rPr lang="en-US" sz="2000" dirty="0" smtClean="0"/>
              <a:t>Secondary Challenge (from SIGMOD)</a:t>
            </a:r>
          </a:p>
          <a:p>
            <a:pPr lvl="1"/>
            <a:r>
              <a:rPr lang="en-US" sz="1600" dirty="0"/>
              <a:t>Heterogeneous JavaScript component </a:t>
            </a:r>
            <a:r>
              <a:rPr lang="en-US" sz="1600" dirty="0" smtClean="0"/>
              <a:t>APIs (solved by unit library, state-based units)</a:t>
            </a:r>
          </a:p>
        </p:txBody>
      </p:sp>
    </p:spTree>
    <p:extLst>
      <p:ext uri="{BB962C8B-B14F-4D97-AF65-F5344CB8AC3E}">
        <p14:creationId xmlns:p14="http://schemas.microsoft.com/office/powerpoint/2010/main" val="3452589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Requirements for Running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Form</a:t>
            </a:r>
          </a:p>
          <a:p>
            <a:pPr lvl="1"/>
            <a:r>
              <a:rPr lang="en-US" sz="1600" dirty="0" smtClean="0"/>
              <a:t>Query form</a:t>
            </a:r>
          </a:p>
          <a:p>
            <a:pPr lvl="1"/>
            <a:r>
              <a:rPr lang="en-US" sz="1600" dirty="0" smtClean="0"/>
              <a:t>Annotation form</a:t>
            </a:r>
          </a:p>
          <a:p>
            <a:r>
              <a:rPr lang="en-US" sz="2000" dirty="0" smtClean="0"/>
              <a:t>Report</a:t>
            </a:r>
          </a:p>
          <a:p>
            <a:r>
              <a:rPr lang="en-US" sz="2000" dirty="0" smtClean="0"/>
              <a:t>Action</a:t>
            </a:r>
          </a:p>
          <a:p>
            <a:r>
              <a:rPr lang="en-US" sz="2000" dirty="0" smtClean="0"/>
              <a:t>Nested data</a:t>
            </a:r>
          </a:p>
          <a:p>
            <a:r>
              <a:rPr lang="en-US" sz="2000" dirty="0" smtClean="0"/>
              <a:t>Database</a:t>
            </a:r>
          </a:p>
          <a:p>
            <a:pPr lvl="1"/>
            <a:r>
              <a:rPr lang="en-US" sz="1600" dirty="0" smtClean="0"/>
              <a:t>Moderately large data</a:t>
            </a:r>
          </a:p>
          <a:p>
            <a:r>
              <a:rPr lang="en-US" sz="2000" dirty="0" smtClean="0"/>
              <a:t>Web service</a:t>
            </a:r>
          </a:p>
          <a:p>
            <a:pPr lvl="1"/>
            <a:r>
              <a:rPr lang="en-US" sz="1600" dirty="0" smtClean="0"/>
              <a:t>GET method with JSON data</a:t>
            </a:r>
          </a:p>
          <a:p>
            <a:r>
              <a:rPr lang="en-US" sz="2000" dirty="0" smtClean="0"/>
              <a:t>Visualization units</a:t>
            </a:r>
          </a:p>
          <a:p>
            <a:pPr lvl="1"/>
            <a:r>
              <a:rPr lang="en-US" sz="1600" dirty="0" smtClean="0"/>
              <a:t>Map</a:t>
            </a:r>
          </a:p>
          <a:p>
            <a:pPr lvl="1"/>
            <a:r>
              <a:rPr lang="en-US" sz="1600" dirty="0" smtClean="0"/>
              <a:t>Charts</a:t>
            </a:r>
          </a:p>
        </p:txBody>
      </p:sp>
    </p:spTree>
    <p:extLst>
      <p:ext uri="{BB962C8B-B14F-4D97-AF65-F5344CB8AC3E}">
        <p14:creationId xmlns:p14="http://schemas.microsoft.com/office/powerpoint/2010/main" val="219682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Features To Introduce in Running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Data Sources</a:t>
            </a:r>
          </a:p>
          <a:p>
            <a:pPr lvl="1"/>
            <a:r>
              <a:rPr lang="en-US" sz="1600" dirty="0" smtClean="0"/>
              <a:t>Database</a:t>
            </a:r>
          </a:p>
          <a:p>
            <a:pPr lvl="1"/>
            <a:r>
              <a:rPr lang="en-US" sz="1600" dirty="0" smtClean="0"/>
              <a:t>Session</a:t>
            </a:r>
          </a:p>
          <a:p>
            <a:pPr lvl="1"/>
            <a:r>
              <a:rPr lang="en-US" sz="1600" dirty="0" smtClean="0"/>
              <a:t>Page</a:t>
            </a:r>
          </a:p>
          <a:p>
            <a:pPr lvl="1"/>
            <a:r>
              <a:rPr lang="en-US" sz="1600" dirty="0" smtClean="0"/>
              <a:t>Request [x]</a:t>
            </a:r>
          </a:p>
          <a:p>
            <a:pPr lvl="1"/>
            <a:r>
              <a:rPr lang="en-US" sz="1600" dirty="0" err="1" smtClean="0"/>
              <a:t>Schemaless</a:t>
            </a:r>
            <a:endParaRPr lang="en-US" sz="1600" dirty="0" smtClean="0"/>
          </a:p>
          <a:p>
            <a:pPr lvl="1"/>
            <a:endParaRPr lang="en-US" sz="1200" dirty="0" smtClean="0"/>
          </a:p>
          <a:p>
            <a:r>
              <a:rPr lang="en-US" sz="2000" dirty="0" smtClean="0"/>
              <a:t>Page</a:t>
            </a:r>
          </a:p>
          <a:p>
            <a:pPr lvl="1"/>
            <a:r>
              <a:rPr lang="en-US" sz="1600" dirty="0" err="1" smtClean="0"/>
              <a:t>fstmt:for</a:t>
            </a:r>
            <a:endParaRPr lang="en-US" sz="1600" dirty="0" smtClean="0"/>
          </a:p>
          <a:p>
            <a:pPr lvl="1"/>
            <a:r>
              <a:rPr lang="en-US" sz="1600" dirty="0" err="1" smtClean="0"/>
              <a:t>fstmt:let</a:t>
            </a:r>
            <a:endParaRPr lang="en-US" sz="1600" dirty="0" smtClean="0"/>
          </a:p>
          <a:p>
            <a:pPr lvl="1"/>
            <a:r>
              <a:rPr lang="en-US" sz="1600" dirty="0" smtClean="0"/>
              <a:t>refresh [x]</a:t>
            </a:r>
          </a:p>
          <a:p>
            <a:pPr lvl="1"/>
            <a:r>
              <a:rPr lang="en-US" sz="1600" dirty="0" smtClean="0"/>
              <a:t>name="..."</a:t>
            </a:r>
          </a:p>
          <a:p>
            <a:pPr lvl="1"/>
            <a:r>
              <a:rPr lang="en-US" sz="1600" dirty="0" smtClean="0"/>
              <a:t>HTML</a:t>
            </a:r>
          </a:p>
          <a:p>
            <a:pPr lvl="1"/>
            <a:r>
              <a:rPr lang="en-US" sz="1600" dirty="0" smtClean="0"/>
              <a:t>Units</a:t>
            </a:r>
          </a:p>
          <a:p>
            <a:pPr lvl="1"/>
            <a:r>
              <a:rPr lang="en-US" sz="1600" dirty="0" smtClean="0"/>
              <a:t>JSON [x]</a:t>
            </a:r>
          </a:p>
          <a:p>
            <a:pPr lvl="1"/>
            <a:endParaRPr lang="en-US" sz="1600" dirty="0" smtClean="0"/>
          </a:p>
          <a:p>
            <a:r>
              <a:rPr lang="en-US" sz="2000" dirty="0" smtClean="0"/>
              <a:t>Action</a:t>
            </a:r>
          </a:p>
          <a:p>
            <a:pPr lvl="1"/>
            <a:r>
              <a:rPr lang="en-US" sz="1600" dirty="0" smtClean="0"/>
              <a:t>Page/request</a:t>
            </a:r>
          </a:p>
          <a:p>
            <a:pPr lvl="1"/>
            <a:r>
              <a:rPr lang="en-US" sz="1600" dirty="0" smtClean="0"/>
              <a:t>DML</a:t>
            </a:r>
          </a:p>
          <a:p>
            <a:pPr lvl="1"/>
            <a:r>
              <a:rPr lang="en-US" sz="1600" dirty="0" smtClean="0"/>
              <a:t>if/then/else (imperative)</a:t>
            </a:r>
          </a:p>
        </p:txBody>
      </p:sp>
    </p:spTree>
    <p:extLst>
      <p:ext uri="{BB962C8B-B14F-4D97-AF65-F5344CB8AC3E}">
        <p14:creationId xmlns:p14="http://schemas.microsoft.com/office/powerpoint/2010/main" val="219682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Restrictions Caused by Web </a:t>
            </a:r>
            <a:r>
              <a:rPr lang="en-US" dirty="0"/>
              <a:t>S</a:t>
            </a:r>
            <a:r>
              <a:rPr lang="en-US" dirty="0" smtClean="0"/>
              <a:t>ervice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Parameters to web service must use “well-known” IDs</a:t>
            </a:r>
          </a:p>
          <a:p>
            <a:pPr lvl="1"/>
            <a:r>
              <a:rPr lang="en-US" sz="1600" dirty="0" smtClean="0"/>
              <a:t>Zip code</a:t>
            </a:r>
          </a:p>
          <a:p>
            <a:pPr lvl="1"/>
            <a:r>
              <a:rPr lang="en-US" sz="1600" dirty="0" smtClean="0"/>
              <a:t>ISBN</a:t>
            </a:r>
          </a:p>
          <a:p>
            <a:pPr lvl="1"/>
            <a:r>
              <a:rPr lang="en-US" sz="1600" dirty="0" smtClean="0"/>
              <a:t>PubMed ID</a:t>
            </a:r>
          </a:p>
          <a:p>
            <a:pPr lvl="1"/>
            <a:r>
              <a:rPr lang="en-US" sz="1600" dirty="0" smtClean="0"/>
              <a:t>Countries</a:t>
            </a:r>
          </a:p>
          <a:p>
            <a:pPr lvl="1"/>
            <a:r>
              <a:rPr lang="en-US" sz="1600" dirty="0" smtClean="0"/>
              <a:t>IMDB ID</a:t>
            </a:r>
          </a:p>
          <a:p>
            <a:endParaRPr lang="en-US" sz="1600" dirty="0" smtClean="0"/>
          </a:p>
          <a:p>
            <a:r>
              <a:rPr lang="en-US" sz="2000" dirty="0" smtClean="0"/>
              <a:t>Combining database data with web service data</a:t>
            </a:r>
          </a:p>
          <a:p>
            <a:pPr lvl="1"/>
            <a:r>
              <a:rPr lang="en-US" sz="1600" dirty="0"/>
              <a:t>Union database tuples with web service </a:t>
            </a:r>
            <a:r>
              <a:rPr lang="en-US" sz="1600" dirty="0" smtClean="0"/>
              <a:t>tuples</a:t>
            </a:r>
          </a:p>
          <a:p>
            <a:pPr lvl="1"/>
            <a:r>
              <a:rPr lang="en-US" sz="1600" dirty="0"/>
              <a:t>Join database tuples with web service tuples (selectivity optional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/>
              <a:t>Join group-by attributes with web service </a:t>
            </a:r>
            <a:r>
              <a:rPr lang="en-US" sz="1600" dirty="0" smtClean="0"/>
              <a:t>tuples</a:t>
            </a:r>
          </a:p>
          <a:p>
            <a:pPr lvl="1"/>
            <a:r>
              <a:rPr lang="en-US" sz="1600" dirty="0"/>
              <a:t>Database records annotations on web service tuples</a:t>
            </a:r>
            <a:endParaRPr lang="en-US" sz="1600" dirty="0" smtClean="0"/>
          </a:p>
          <a:p>
            <a:pPr lvl="1"/>
            <a:endParaRPr lang="en-US" sz="1600" dirty="0" smtClean="0"/>
          </a:p>
          <a:p>
            <a:r>
              <a:rPr lang="en-US" sz="2000" dirty="0"/>
              <a:t>Web service efficiency</a:t>
            </a:r>
          </a:p>
          <a:p>
            <a:pPr lvl="1"/>
            <a:r>
              <a:rPr lang="en-US" sz="1600" dirty="0"/>
              <a:t>Web service accepts 2 or more ids</a:t>
            </a:r>
          </a:p>
          <a:p>
            <a:pPr lvl="1"/>
            <a:r>
              <a:rPr lang="en-US" sz="1600" dirty="0"/>
              <a:t>Master/detail view where selected tuple issues one API call</a:t>
            </a:r>
          </a:p>
          <a:p>
            <a:endParaRPr lang="en-US" sz="2000" dirty="0" smtClean="0"/>
          </a:p>
          <a:p>
            <a:r>
              <a:rPr lang="en-US" sz="2000" dirty="0" smtClean="0"/>
              <a:t>FORWARD currently only supports JSON</a:t>
            </a:r>
          </a:p>
          <a:p>
            <a:pPr lvl="1"/>
            <a:r>
              <a:rPr lang="en-US" sz="1600" dirty="0" smtClean="0"/>
              <a:t>WSDL web services (e.g. Zillow) returns XML</a:t>
            </a:r>
          </a:p>
        </p:txBody>
      </p:sp>
    </p:spTree>
    <p:extLst>
      <p:ext uri="{BB962C8B-B14F-4D97-AF65-F5344CB8AC3E}">
        <p14:creationId xmlns:p14="http://schemas.microsoft.com/office/powerpoint/2010/main" val="219682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Example (Mock Screens)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776591"/>
            <a:ext cx="3681928" cy="375505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71398" y="776591"/>
            <a:ext cx="3681928" cy="373970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9465" y="886229"/>
            <a:ext cx="499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Title: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069046" y="886229"/>
            <a:ext cx="1708647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latin typeface="Courier New"/>
              </a:rPr>
              <a:t>databases</a:t>
            </a:r>
            <a:endParaRPr lang="en-US" sz="1200" dirty="0">
              <a:latin typeface="Courier New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896475" y="877094"/>
            <a:ext cx="520818" cy="28613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Find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12189" y="1521004"/>
            <a:ext cx="3472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 smtClean="0"/>
              <a:t>Database Systems - The Complete Book</a:t>
            </a:r>
          </a:p>
          <a:p>
            <a:pPr marL="228600" indent="-228600">
              <a:buAutoNum type="arabicPeriod"/>
            </a:pPr>
            <a:endParaRPr lang="en-US" sz="1200" dirty="0" smtClean="0"/>
          </a:p>
          <a:p>
            <a:pPr marL="228600" indent="-228600">
              <a:buAutoNum type="arabicPeriod"/>
            </a:pPr>
            <a:endParaRPr lang="en-US" sz="1200" dirty="0" smtClean="0"/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endParaRPr lang="en-US" sz="1200" dirty="0" smtClean="0"/>
          </a:p>
          <a:p>
            <a:pPr marL="228600" indent="-228600">
              <a:buAutoNum type="arabicPeriod"/>
            </a:pPr>
            <a:r>
              <a:rPr lang="en-US" sz="1200" dirty="0" smtClean="0"/>
              <a:t>Database Management Systems</a:t>
            </a:r>
            <a:endParaRPr lang="en-US" sz="1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319971"/>
              </p:ext>
            </p:extLst>
          </p:nvPr>
        </p:nvGraphicFramePr>
        <p:xfrm>
          <a:off x="900124" y="1766821"/>
          <a:ext cx="3047124" cy="5494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632"/>
                <a:gridCol w="548229"/>
                <a:gridCol w="950263"/>
              </a:tblGrid>
              <a:tr h="27495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Pearson Prentice Hall</a:t>
                      </a:r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2009</a:t>
                      </a:r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0131873253</a:t>
                      </a:r>
                      <a:endParaRPr lang="en-US" sz="1200" u="sng" dirty="0"/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2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Pearson Education</a:t>
                      </a:r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2002</a:t>
                      </a:r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0130980439</a:t>
                      </a:r>
                      <a:endParaRPr lang="en-US" sz="1200" u="sng" dirty="0"/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116765"/>
              </p:ext>
            </p:extLst>
          </p:nvPr>
        </p:nvGraphicFramePr>
        <p:xfrm>
          <a:off x="877166" y="2721333"/>
          <a:ext cx="3047124" cy="5494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632"/>
                <a:gridCol w="548229"/>
                <a:gridCol w="950263"/>
              </a:tblGrid>
              <a:tr h="27495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McGraw Hill</a:t>
                      </a:r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2000</a:t>
                      </a:r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0072322063</a:t>
                      </a:r>
                      <a:endParaRPr lang="en-US" sz="1200" u="sng" dirty="0"/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WCB/McGraw Hill</a:t>
                      </a: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1998</a:t>
                      </a:r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0070507759</a:t>
                      </a:r>
                      <a:endParaRPr lang="en-US" sz="1200" u="sng" dirty="0"/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97526" y="886229"/>
            <a:ext cx="3271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ISBN</a:t>
            </a:r>
            <a:r>
              <a:rPr lang="en-US" sz="1200" dirty="0"/>
              <a:t>: </a:t>
            </a:r>
            <a:r>
              <a:rPr lang="en-US" sz="1200" dirty="0" smtClean="0"/>
              <a:t>0131873253</a:t>
            </a:r>
          </a:p>
          <a:p>
            <a:r>
              <a:rPr lang="en-US" sz="1200" dirty="0"/>
              <a:t>Title: Database Systems - The Complete </a:t>
            </a:r>
            <a:r>
              <a:rPr lang="en-US" sz="1200" dirty="0" smtClean="0"/>
              <a:t>Book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810283" y="1664923"/>
            <a:ext cx="769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Zip Code: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5574842" y="1675517"/>
            <a:ext cx="697354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latin typeface="Courier New"/>
              </a:rPr>
              <a:t>10001</a:t>
            </a:r>
            <a:endParaRPr lang="en-US" sz="1200" dirty="0">
              <a:latin typeface="Courier New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51496" y="1667839"/>
            <a:ext cx="1190763" cy="28613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Libraries</a:t>
            </a:r>
            <a:endParaRPr lang="en-US" sz="1200" dirty="0"/>
          </a:p>
        </p:txBody>
      </p:sp>
      <p:pic>
        <p:nvPicPr>
          <p:cNvPr id="18" name="Picture 17" descr="Screen shot 2013-03-18 at 6.06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946" y="2162283"/>
            <a:ext cx="2676068" cy="2217067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7618628" y="1655787"/>
            <a:ext cx="760136" cy="298185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Remove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38615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b="1" dirty="0" smtClean="0"/>
              <a:t>Session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516170"/>
            <a:ext cx="3349495" cy="2139113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000" dirty="0" smtClean="0">
                <a:latin typeface="Consolas"/>
                <a:cs typeface="Consolas"/>
              </a:rPr>
              <a:t>&lt;</a:t>
            </a:r>
            <a:r>
              <a:rPr lang="en-US" altLang="zh-CN" sz="1000" dirty="0" err="1" smtClean="0">
                <a:latin typeface="Consolas"/>
                <a:cs typeface="Consolas"/>
              </a:rPr>
              <a:t>data_source</a:t>
            </a:r>
            <a:r>
              <a:rPr lang="en-US" altLang="zh-CN" sz="1000" dirty="0" smtClean="0">
                <a:latin typeface="Consolas"/>
                <a:cs typeface="Consolas"/>
              </a:rPr>
              <a:t> name=</a:t>
            </a:r>
            <a:r>
              <a:rPr lang="en-US" altLang="zh-CN" sz="1000" dirty="0">
                <a:latin typeface="Consolas"/>
                <a:cs typeface="Consolas"/>
              </a:rPr>
              <a:t>"</a:t>
            </a:r>
            <a:r>
              <a:rPr lang="en-US" altLang="zh-CN" sz="1000" dirty="0" smtClean="0">
                <a:latin typeface="Consolas"/>
                <a:cs typeface="Consolas"/>
              </a:rPr>
              <a:t>session”&gt;</a:t>
            </a:r>
            <a:endParaRPr lang="en-US" sz="1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 smtClean="0">
                <a:latin typeface="Consolas"/>
                <a:cs typeface="Consolas"/>
              </a:rPr>
              <a:t>  define </a:t>
            </a:r>
            <a:r>
              <a:rPr lang="en-US" sz="1000" dirty="0">
                <a:latin typeface="Consolas"/>
                <a:cs typeface="Consolas"/>
              </a:rPr>
              <a:t>data object session tuple(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</a:t>
            </a:r>
            <a:r>
              <a:rPr lang="en-US" sz="1000" dirty="0" err="1">
                <a:latin typeface="Consolas"/>
                <a:cs typeface="Consolas"/>
              </a:rPr>
              <a:t>book_locations</a:t>
            </a:r>
            <a:r>
              <a:rPr lang="en-US" sz="1000" dirty="0">
                <a:latin typeface="Consolas"/>
                <a:cs typeface="Consolas"/>
              </a:rPr>
              <a:t>  table (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    </a:t>
            </a:r>
            <a:r>
              <a:rPr lang="en-US" sz="1000" dirty="0" err="1">
                <a:latin typeface="Consolas"/>
                <a:cs typeface="Consolas"/>
              </a:rPr>
              <a:t>book_isbn</a:t>
            </a:r>
            <a:r>
              <a:rPr lang="en-US" sz="1000" dirty="0">
                <a:latin typeface="Consolas"/>
                <a:cs typeface="Consolas"/>
              </a:rPr>
              <a:t>       string,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    </a:t>
            </a:r>
            <a:r>
              <a:rPr lang="en-US" sz="1000" dirty="0" err="1">
                <a:latin typeface="Consolas"/>
                <a:cs typeface="Consolas"/>
              </a:rPr>
              <a:t>book_title</a:t>
            </a:r>
            <a:r>
              <a:rPr lang="en-US" sz="1000" dirty="0">
                <a:latin typeface="Consolas"/>
                <a:cs typeface="Consolas"/>
              </a:rPr>
              <a:t>      string,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    </a:t>
            </a:r>
            <a:r>
              <a:rPr lang="en-US" sz="1000" dirty="0" err="1">
                <a:latin typeface="Consolas"/>
                <a:cs typeface="Consolas"/>
              </a:rPr>
              <a:t>library_id</a:t>
            </a:r>
            <a:r>
              <a:rPr lang="en-US" sz="1000" dirty="0">
                <a:latin typeface="Consolas"/>
                <a:cs typeface="Consolas"/>
              </a:rPr>
              <a:t>      string,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    </a:t>
            </a:r>
            <a:r>
              <a:rPr lang="en-US" sz="1000" dirty="0" err="1">
                <a:latin typeface="Consolas"/>
                <a:cs typeface="Consolas"/>
              </a:rPr>
              <a:t>library_name</a:t>
            </a:r>
            <a:r>
              <a:rPr lang="en-US" sz="1000" dirty="0">
                <a:latin typeface="Consolas"/>
                <a:cs typeface="Consolas"/>
              </a:rPr>
              <a:t>    string,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    </a:t>
            </a:r>
            <a:r>
              <a:rPr lang="en-US" sz="1000" dirty="0" err="1">
                <a:latin typeface="Consolas"/>
                <a:cs typeface="Consolas"/>
              </a:rPr>
              <a:t>library_address</a:t>
            </a:r>
            <a:r>
              <a:rPr lang="en-US" sz="1000" dirty="0">
                <a:latin typeface="Consolas"/>
                <a:cs typeface="Consolas"/>
              </a:rPr>
              <a:t> string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) primary key (</a:t>
            </a:r>
            <a:r>
              <a:rPr lang="en-US" sz="1000" dirty="0" err="1">
                <a:latin typeface="Consolas"/>
                <a:cs typeface="Consolas"/>
              </a:rPr>
              <a:t>book_isbn</a:t>
            </a:r>
            <a:r>
              <a:rPr lang="en-US" sz="1000" dirty="0">
                <a:latin typeface="Consolas"/>
                <a:cs typeface="Consolas"/>
              </a:rPr>
              <a:t>, </a:t>
            </a:r>
            <a:r>
              <a:rPr lang="en-US" sz="1000" dirty="0" err="1">
                <a:latin typeface="Consolas"/>
                <a:cs typeface="Consolas"/>
              </a:rPr>
              <a:t>library_id</a:t>
            </a:r>
            <a:r>
              <a:rPr lang="en-US" sz="10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000" dirty="0" smtClean="0">
                <a:latin typeface="Consolas"/>
                <a:cs typeface="Consolas"/>
              </a:rPr>
              <a:t>  );</a:t>
            </a:r>
          </a:p>
          <a:p>
            <a:pPr marL="0" indent="0">
              <a:buNone/>
            </a:pPr>
            <a:r>
              <a:rPr lang="en-US" sz="1000" dirty="0" smtClean="0">
                <a:latin typeface="Consolas"/>
                <a:cs typeface="Consolas"/>
              </a:rPr>
              <a:t>&lt;/</a:t>
            </a:r>
            <a:r>
              <a:rPr lang="en-US" sz="1000" dirty="0" err="1" smtClean="0">
                <a:latin typeface="Consolas"/>
                <a:cs typeface="Consolas"/>
              </a:rPr>
              <a:t>data_source</a:t>
            </a:r>
            <a:r>
              <a:rPr lang="en-US" sz="1000" dirty="0" smtClean="0">
                <a:latin typeface="Consolas"/>
                <a:cs typeface="Consolas"/>
              </a:rPr>
              <a:t>&gt;</a:t>
            </a:r>
            <a:endParaRPr lang="en-US" sz="1000" dirty="0" smtClean="0">
              <a:latin typeface="Consolas"/>
              <a:cs typeface="Consola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47412" y="494657"/>
            <a:ext cx="3792115" cy="21606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&lt;</a:t>
            </a:r>
            <a:r>
              <a:rPr lang="en-US" sz="1000" dirty="0" err="1">
                <a:latin typeface="Consolas"/>
                <a:cs typeface="Consolas"/>
              </a:rPr>
              <a:t>data_source</a:t>
            </a:r>
            <a:r>
              <a:rPr lang="en-US" sz="1000" dirty="0">
                <a:latin typeface="Consolas"/>
                <a:cs typeface="Consolas"/>
              </a:rPr>
              <a:t> name="</a:t>
            </a:r>
            <a:r>
              <a:rPr lang="en-US" sz="1000" dirty="0" err="1">
                <a:latin typeface="Consolas"/>
                <a:cs typeface="Consolas"/>
              </a:rPr>
              <a:t>groupon_tags</a:t>
            </a:r>
            <a:r>
              <a:rPr lang="en-US" sz="1000" dirty="0">
                <a:latin typeface="Consolas"/>
                <a:cs typeface="Consolas"/>
              </a:rPr>
              <a:t>" </a:t>
            </a:r>
            <a:endParaRPr lang="en-US" sz="1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</a:t>
            </a:r>
            <a:r>
              <a:rPr lang="en-US" sz="1000" dirty="0" smtClean="0">
                <a:latin typeface="Consolas"/>
                <a:cs typeface="Consolas"/>
              </a:rPr>
              <a:t>            </a:t>
            </a:r>
            <a:r>
              <a:rPr lang="en-US" sz="1000" dirty="0" err="1" smtClean="0">
                <a:latin typeface="Consolas"/>
                <a:cs typeface="Consolas"/>
              </a:rPr>
              <a:t>storage_system</a:t>
            </a:r>
            <a:r>
              <a:rPr lang="en-US" sz="1000" dirty="0">
                <a:latin typeface="Consolas"/>
                <a:cs typeface="Consolas"/>
              </a:rPr>
              <a:t>="JDBC" </a:t>
            </a:r>
            <a:endParaRPr lang="en-US" sz="1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</a:t>
            </a:r>
            <a:r>
              <a:rPr lang="en-US" sz="1000" dirty="0" smtClean="0">
                <a:latin typeface="Consolas"/>
                <a:cs typeface="Consolas"/>
              </a:rPr>
              <a:t>            </a:t>
            </a:r>
            <a:r>
              <a:rPr lang="en-US" sz="1000" dirty="0" err="1" smtClean="0">
                <a:latin typeface="Consolas"/>
                <a:cs typeface="Consolas"/>
              </a:rPr>
              <a:t>data_model</a:t>
            </a:r>
            <a:r>
              <a:rPr lang="en-US" sz="1000" dirty="0">
                <a:latin typeface="Consolas"/>
                <a:cs typeface="Consolas"/>
              </a:rPr>
              <a:t>="RELATIONAL"&gt;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&lt;properties driver="</a:t>
            </a:r>
            <a:r>
              <a:rPr lang="en-US" sz="1000" dirty="0" err="1">
                <a:latin typeface="Consolas"/>
                <a:cs typeface="Consolas"/>
              </a:rPr>
              <a:t>postgresql</a:t>
            </a:r>
            <a:r>
              <a:rPr lang="en-US" sz="1000" dirty="0">
                <a:latin typeface="Consolas"/>
                <a:cs typeface="Consolas"/>
              </a:rPr>
              <a:t>" </a:t>
            </a:r>
            <a:r>
              <a:rPr lang="en-US" sz="1000" dirty="0" smtClean="0">
                <a:latin typeface="Consolas"/>
                <a:cs typeface="Consolas"/>
              </a:rPr>
              <a:t>       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</a:t>
            </a:r>
            <a:r>
              <a:rPr lang="en-US" sz="1000" dirty="0" smtClean="0">
                <a:latin typeface="Consolas"/>
                <a:cs typeface="Consolas"/>
              </a:rPr>
              <a:t>               host</a:t>
            </a:r>
            <a:r>
              <a:rPr lang="en-US" sz="1000" dirty="0">
                <a:latin typeface="Consolas"/>
                <a:cs typeface="Consolas"/>
              </a:rPr>
              <a:t>="</a:t>
            </a:r>
            <a:r>
              <a:rPr lang="en-US" sz="1000" dirty="0" err="1">
                <a:latin typeface="Consolas"/>
                <a:cs typeface="Consolas"/>
              </a:rPr>
              <a:t>localhost</a:t>
            </a:r>
            <a:r>
              <a:rPr lang="en-US" sz="1000" dirty="0">
                <a:latin typeface="Consolas"/>
                <a:cs typeface="Consolas"/>
              </a:rPr>
              <a:t>" </a:t>
            </a:r>
            <a:endParaRPr lang="en-US" sz="1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</a:t>
            </a:r>
            <a:r>
              <a:rPr lang="en-US" sz="1000" dirty="0" smtClean="0">
                <a:latin typeface="Consolas"/>
                <a:cs typeface="Consolas"/>
              </a:rPr>
              <a:t>               port</a:t>
            </a:r>
            <a:r>
              <a:rPr lang="en-US" sz="1000" dirty="0">
                <a:latin typeface="Consolas"/>
                <a:cs typeface="Consolas"/>
              </a:rPr>
              <a:t>="5432" </a:t>
            </a:r>
            <a:endParaRPr lang="en-US" sz="1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</a:t>
            </a:r>
            <a:r>
              <a:rPr lang="en-US" sz="1000" dirty="0" smtClean="0">
                <a:latin typeface="Consolas"/>
                <a:cs typeface="Consolas"/>
              </a:rPr>
              <a:t>               database</a:t>
            </a:r>
            <a:r>
              <a:rPr lang="en-US" sz="1000" dirty="0">
                <a:latin typeface="Consolas"/>
                <a:cs typeface="Consolas"/>
              </a:rPr>
              <a:t>="</a:t>
            </a:r>
            <a:r>
              <a:rPr lang="en-US" sz="1000" dirty="0" err="1">
                <a:latin typeface="Consolas"/>
                <a:cs typeface="Consolas"/>
              </a:rPr>
              <a:t>groupon_tags</a:t>
            </a:r>
            <a:r>
              <a:rPr lang="en-US" sz="1000" dirty="0">
                <a:latin typeface="Consolas"/>
                <a:cs typeface="Consolas"/>
              </a:rPr>
              <a:t>" </a:t>
            </a:r>
            <a:endParaRPr lang="en-US" sz="1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</a:t>
            </a:r>
            <a:r>
              <a:rPr lang="en-US" sz="1000" dirty="0" smtClean="0">
                <a:latin typeface="Consolas"/>
                <a:cs typeface="Consolas"/>
              </a:rPr>
              <a:t>               schema</a:t>
            </a:r>
            <a:r>
              <a:rPr lang="en-US" sz="1000" dirty="0">
                <a:latin typeface="Consolas"/>
                <a:cs typeface="Consolas"/>
              </a:rPr>
              <a:t>="</a:t>
            </a:r>
            <a:r>
              <a:rPr lang="en-US" sz="1000" dirty="0" smtClean="0">
                <a:latin typeface="Consolas"/>
                <a:cs typeface="Consolas"/>
              </a:rPr>
              <a:t>public”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</a:t>
            </a:r>
            <a:r>
              <a:rPr lang="en-US" sz="1000" dirty="0" smtClean="0">
                <a:latin typeface="Consolas"/>
                <a:cs typeface="Consolas"/>
              </a:rPr>
              <a:t>               </a:t>
            </a:r>
            <a:r>
              <a:rPr lang="en-US" sz="1000" dirty="0">
                <a:latin typeface="Consolas"/>
                <a:cs typeface="Consolas"/>
              </a:rPr>
              <a:t>user="</a:t>
            </a:r>
            <a:r>
              <a:rPr lang="en-US" sz="1000" dirty="0" err="1">
                <a:latin typeface="Consolas"/>
                <a:cs typeface="Consolas"/>
              </a:rPr>
              <a:t>postgres</a:t>
            </a:r>
            <a:r>
              <a:rPr lang="en-US" sz="1000" dirty="0">
                <a:latin typeface="Consolas"/>
                <a:cs typeface="Consolas"/>
              </a:rPr>
              <a:t>" </a:t>
            </a:r>
            <a:endParaRPr lang="en-US" sz="1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</a:t>
            </a:r>
            <a:r>
              <a:rPr lang="en-US" sz="1000" dirty="0" smtClean="0">
                <a:latin typeface="Consolas"/>
                <a:cs typeface="Consolas"/>
              </a:rPr>
              <a:t>               password</a:t>
            </a:r>
            <a:r>
              <a:rPr lang="en-US" sz="1000" dirty="0">
                <a:latin typeface="Consolas"/>
                <a:cs typeface="Consolas"/>
              </a:rPr>
              <a:t>="</a:t>
            </a:r>
            <a:r>
              <a:rPr lang="en-US" sz="1000" dirty="0" err="1" smtClean="0">
                <a:latin typeface="Consolas"/>
                <a:cs typeface="Consolas"/>
              </a:rPr>
              <a:t>postgres</a:t>
            </a:r>
            <a:r>
              <a:rPr lang="en-US" sz="1000" dirty="0" smtClean="0">
                <a:latin typeface="Consolas"/>
                <a:cs typeface="Consolas"/>
              </a:rPr>
              <a:t>” /&gt;</a:t>
            </a:r>
            <a:br>
              <a:rPr lang="en-US" sz="1000" dirty="0" smtClean="0">
                <a:latin typeface="Consolas"/>
                <a:cs typeface="Consolas"/>
              </a:rPr>
            </a:br>
            <a:r>
              <a:rPr lang="en-US" sz="1000" dirty="0" smtClean="0">
                <a:latin typeface="Consolas"/>
                <a:cs typeface="Consolas"/>
              </a:rPr>
              <a:t>&lt;/</a:t>
            </a:r>
            <a:r>
              <a:rPr lang="en-US" sz="1000" dirty="0" err="1" smtClean="0">
                <a:latin typeface="Consolas"/>
                <a:cs typeface="Consolas"/>
              </a:rPr>
              <a:t>data_source</a:t>
            </a:r>
            <a:r>
              <a:rPr lang="en-US" sz="1000" dirty="0" smtClean="0">
                <a:latin typeface="Consolas"/>
                <a:cs typeface="Consolas"/>
              </a:rPr>
              <a:t>&gt;</a:t>
            </a:r>
            <a:endParaRPr lang="en-US" sz="10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7573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b="1" dirty="0" smtClean="0"/>
              <a:t>Book Search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516170"/>
            <a:ext cx="8569598" cy="625389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&lt;?page name="</a:t>
            </a:r>
            <a:r>
              <a:rPr lang="en-US" sz="1000" dirty="0" err="1">
                <a:latin typeface="Consolas"/>
                <a:cs typeface="Consolas"/>
              </a:rPr>
              <a:t>book_search</a:t>
            </a:r>
            <a:r>
              <a:rPr lang="en-US" sz="1000" dirty="0">
                <a:latin typeface="Consolas"/>
                <a:cs typeface="Consolas"/>
              </a:rPr>
              <a:t>"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define data object </a:t>
            </a:r>
            <a:r>
              <a:rPr lang="en-US" sz="1000" dirty="0" err="1" smtClean="0">
                <a:latin typeface="Consolas"/>
                <a:cs typeface="Consolas"/>
              </a:rPr>
              <a:t>page.title</a:t>
            </a:r>
            <a:r>
              <a:rPr lang="en-US" sz="1000" dirty="0" smtClean="0">
                <a:latin typeface="Consolas"/>
                <a:cs typeface="Consolas"/>
              </a:rPr>
              <a:t> string;</a:t>
            </a:r>
            <a:endParaRPr lang="en-US" sz="1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?</a:t>
            </a:r>
            <a:r>
              <a:rPr lang="en-US" sz="1000" dirty="0" smtClean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000" dirty="0" smtClean="0">
                <a:latin typeface="Consolas"/>
                <a:cs typeface="Consolas"/>
              </a:rPr>
              <a:t>Title</a:t>
            </a:r>
            <a:r>
              <a:rPr lang="en-US" sz="1000" dirty="0">
                <a:latin typeface="Consolas"/>
                <a:cs typeface="Consolas"/>
              </a:rPr>
              <a:t>: &lt;</a:t>
            </a:r>
            <a:r>
              <a:rPr lang="en-US" sz="1000" dirty="0" err="1">
                <a:latin typeface="Consolas"/>
                <a:cs typeface="Consolas"/>
              </a:rPr>
              <a:t>hunit:TextInput</a:t>
            </a:r>
            <a:r>
              <a:rPr lang="en-US" sz="1000" dirty="0">
                <a:latin typeface="Consolas"/>
                <a:cs typeface="Consolas"/>
              </a:rPr>
              <a:t>&gt;&lt;value name="title" /&gt;&lt;/</a:t>
            </a:r>
            <a:r>
              <a:rPr lang="en-US" sz="1000" dirty="0" err="1">
                <a:latin typeface="Consolas"/>
                <a:cs typeface="Consolas"/>
              </a:rPr>
              <a:t>hunit:TextInput</a:t>
            </a:r>
            <a:r>
              <a:rPr lang="en-US" sz="10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&lt;</a:t>
            </a:r>
            <a:r>
              <a:rPr lang="en-US" sz="1000" dirty="0" err="1">
                <a:latin typeface="Consolas"/>
                <a:cs typeface="Consolas"/>
              </a:rPr>
              <a:t>hunit:Button</a:t>
            </a:r>
            <a:r>
              <a:rPr lang="en-US" sz="1000" dirty="0">
                <a:latin typeface="Consolas"/>
                <a:cs typeface="Consolas"/>
              </a:rPr>
              <a:t> label</a:t>
            </a:r>
            <a:r>
              <a:rPr lang="en-US" sz="1000" dirty="0" smtClean="0">
                <a:latin typeface="Consolas"/>
                <a:cs typeface="Consolas"/>
              </a:rPr>
              <a:t>="Find" </a:t>
            </a:r>
            <a:r>
              <a:rPr lang="en-US" sz="1000" dirty="0" err="1">
                <a:latin typeface="Consolas"/>
                <a:cs typeface="Consolas"/>
              </a:rPr>
              <a:t>onclick</a:t>
            </a:r>
            <a:r>
              <a:rPr lang="en-US" sz="1000" dirty="0">
                <a:latin typeface="Consolas"/>
                <a:cs typeface="Consolas"/>
              </a:rPr>
              <a:t>="AJAX </a:t>
            </a:r>
            <a:r>
              <a:rPr lang="en-US" sz="1000" dirty="0" smtClean="0">
                <a:latin typeface="Consolas"/>
                <a:cs typeface="Consolas"/>
              </a:rPr>
              <a:t>/</a:t>
            </a:r>
            <a:r>
              <a:rPr lang="en-US" sz="1000" dirty="0" err="1" smtClean="0">
                <a:latin typeface="Consolas"/>
                <a:cs typeface="Consolas"/>
              </a:rPr>
              <a:t>find_books</a:t>
            </a:r>
            <a:r>
              <a:rPr lang="en-US" sz="1000" dirty="0">
                <a:latin typeface="Consolas"/>
                <a:cs typeface="Consolas"/>
              </a:rPr>
              <a:t>()" /</a:t>
            </a:r>
            <a:r>
              <a:rPr lang="en-US" sz="1000" dirty="0" smtClean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endParaRPr lang="en-US" sz="1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 smtClean="0">
                <a:latin typeface="Consolas"/>
                <a:cs typeface="Consolas"/>
              </a:rPr>
              <a:t>&lt;</a:t>
            </a:r>
            <a:r>
              <a:rPr lang="en-US" sz="1000" dirty="0" err="1">
                <a:latin typeface="Consolas"/>
                <a:cs typeface="Consolas"/>
              </a:rPr>
              <a:t>fstmt:let</a:t>
            </a:r>
            <a:r>
              <a:rPr lang="en-US" sz="1000" dirty="0">
                <a:latin typeface="Consolas"/>
                <a:cs typeface="Consolas"/>
              </a:rPr>
              <a:t> target</a:t>
            </a:r>
            <a:r>
              <a:rPr lang="en-US" sz="1000" dirty="0" smtClean="0">
                <a:latin typeface="Consolas"/>
                <a:cs typeface="Consolas"/>
              </a:rPr>
              <a:t>="</a:t>
            </a:r>
            <a:r>
              <a:rPr lang="en-US" sz="1000" dirty="0" err="1" smtClean="0">
                <a:latin typeface="Consolas"/>
                <a:cs typeface="Consolas"/>
              </a:rPr>
              <a:t>found_books</a:t>
            </a:r>
            <a:r>
              <a:rPr lang="en-US" sz="1000" dirty="0">
                <a:latin typeface="Consolas"/>
                <a:cs typeface="Consolas"/>
              </a:rPr>
              <a:t>"&gt;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select   </a:t>
            </a:r>
            <a:r>
              <a:rPr lang="en-US" sz="1000" dirty="0" err="1">
                <a:latin typeface="Consolas"/>
                <a:cs typeface="Consolas"/>
              </a:rPr>
              <a:t>b.title</a:t>
            </a:r>
            <a:r>
              <a:rPr lang="en-US" sz="1000" dirty="0" smtClean="0">
                <a:latin typeface="Consolas"/>
                <a:cs typeface="Consolas"/>
              </a:rPr>
              <a:t>, </a:t>
            </a:r>
            <a:r>
              <a:rPr lang="en-US" sz="1000" dirty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             select  </a:t>
            </a:r>
            <a:r>
              <a:rPr lang="en-US" sz="1000" dirty="0" err="1">
                <a:latin typeface="Consolas"/>
                <a:cs typeface="Consolas"/>
              </a:rPr>
              <a:t>e.publisher</a:t>
            </a:r>
            <a:r>
              <a:rPr lang="en-US" sz="1000" dirty="0">
                <a:latin typeface="Consolas"/>
                <a:cs typeface="Consolas"/>
              </a:rPr>
              <a:t>, </a:t>
            </a:r>
            <a:r>
              <a:rPr lang="en-US" sz="1000" dirty="0" err="1">
                <a:latin typeface="Consolas"/>
                <a:cs typeface="Consolas"/>
              </a:rPr>
              <a:t>e.year</a:t>
            </a:r>
            <a:r>
              <a:rPr lang="en-US" sz="1000" dirty="0">
                <a:latin typeface="Consolas"/>
                <a:cs typeface="Consolas"/>
              </a:rPr>
              <a:t>, </a:t>
            </a:r>
            <a:r>
              <a:rPr lang="en-US" sz="1000" dirty="0" err="1">
                <a:latin typeface="Consolas"/>
                <a:cs typeface="Consolas"/>
              </a:rPr>
              <a:t>e.isbn</a:t>
            </a:r>
            <a:endParaRPr lang="en-US" sz="1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             from    </a:t>
            </a:r>
            <a:r>
              <a:rPr lang="en-US" sz="1000" dirty="0" err="1">
                <a:latin typeface="Consolas"/>
                <a:cs typeface="Consolas"/>
              </a:rPr>
              <a:t>db.editions</a:t>
            </a:r>
            <a:r>
              <a:rPr lang="en-US" sz="1000" dirty="0">
                <a:latin typeface="Consolas"/>
                <a:cs typeface="Consolas"/>
              </a:rPr>
              <a:t> as e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             where   </a:t>
            </a:r>
            <a:r>
              <a:rPr lang="en-US" sz="1000" dirty="0" err="1">
                <a:latin typeface="Consolas"/>
                <a:cs typeface="Consolas"/>
              </a:rPr>
              <a:t>e.book_id</a:t>
            </a:r>
            <a:r>
              <a:rPr lang="en-US" sz="1000" dirty="0">
                <a:latin typeface="Consolas"/>
                <a:cs typeface="Consolas"/>
              </a:rPr>
              <a:t> = </a:t>
            </a:r>
            <a:r>
              <a:rPr lang="en-US" sz="1000" dirty="0" err="1">
                <a:latin typeface="Consolas"/>
                <a:cs typeface="Consolas"/>
              </a:rPr>
              <a:t>b.book_id</a:t>
            </a:r>
            <a:endParaRPr lang="en-US" sz="1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         ) as editions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from     </a:t>
            </a:r>
            <a:r>
              <a:rPr lang="en-US" sz="1000" dirty="0" err="1">
                <a:latin typeface="Consolas"/>
                <a:cs typeface="Consolas"/>
              </a:rPr>
              <a:t>db.books</a:t>
            </a:r>
            <a:r>
              <a:rPr lang="en-US" sz="1000" dirty="0">
                <a:latin typeface="Consolas"/>
                <a:cs typeface="Consolas"/>
              </a:rPr>
              <a:t> as b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where    </a:t>
            </a:r>
            <a:r>
              <a:rPr lang="en-US" sz="1000" dirty="0" err="1">
                <a:latin typeface="Consolas"/>
                <a:cs typeface="Consolas"/>
              </a:rPr>
              <a:t>text_search</a:t>
            </a:r>
            <a:r>
              <a:rPr lang="en-US" sz="1000" dirty="0">
                <a:latin typeface="Consolas"/>
                <a:cs typeface="Consolas"/>
              </a:rPr>
              <a:t>(</a:t>
            </a:r>
            <a:r>
              <a:rPr lang="en-US" sz="1000" dirty="0" err="1">
                <a:latin typeface="Consolas"/>
                <a:cs typeface="Consolas"/>
              </a:rPr>
              <a:t>b.title</a:t>
            </a:r>
            <a:r>
              <a:rPr lang="en-US" sz="1000" dirty="0">
                <a:latin typeface="Consolas"/>
                <a:cs typeface="Consolas"/>
              </a:rPr>
              <a:t>, </a:t>
            </a:r>
            <a:r>
              <a:rPr lang="en-US" sz="1000" dirty="0" err="1">
                <a:latin typeface="Consolas"/>
                <a:cs typeface="Consolas"/>
              </a:rPr>
              <a:t>page.title</a:t>
            </a:r>
            <a:r>
              <a:rPr lang="en-US" sz="1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</a:t>
            </a:r>
            <a:r>
              <a:rPr lang="en-US" sz="1000" dirty="0" smtClean="0">
                <a:latin typeface="Consolas"/>
                <a:cs typeface="Consolas"/>
              </a:rPr>
              <a:t>   order by </a:t>
            </a:r>
            <a:r>
              <a:rPr lang="en-US" sz="1000" dirty="0" err="1" smtClean="0">
                <a:latin typeface="Consolas"/>
                <a:cs typeface="Consolas"/>
              </a:rPr>
              <a:t>b.title</a:t>
            </a:r>
            <a:endParaRPr lang="en-US" sz="1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 smtClean="0">
                <a:latin typeface="Consolas"/>
                <a:cs typeface="Consolas"/>
              </a:rPr>
              <a:t>&lt;</a:t>
            </a:r>
            <a:r>
              <a:rPr lang="en-US" sz="1000" dirty="0">
                <a:latin typeface="Consolas"/>
                <a:cs typeface="Consolas"/>
              </a:rPr>
              <a:t>/</a:t>
            </a:r>
            <a:r>
              <a:rPr lang="en-US" sz="1000" dirty="0" err="1">
                <a:latin typeface="Consolas"/>
                <a:cs typeface="Consolas"/>
              </a:rPr>
              <a:t>fstmt:let</a:t>
            </a:r>
            <a:r>
              <a:rPr lang="en-US" sz="1000" dirty="0" smtClean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000" dirty="0" smtClean="0">
                <a:latin typeface="Consolas"/>
                <a:cs typeface="Consolas"/>
              </a:rPr>
              <a:t>&lt;</a:t>
            </a:r>
            <a:r>
              <a:rPr lang="en-US" sz="1000" dirty="0" err="1">
                <a:latin typeface="Consolas"/>
                <a:cs typeface="Consolas"/>
              </a:rPr>
              <a:t>ol</a:t>
            </a:r>
            <a:r>
              <a:rPr lang="en-US" sz="10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&lt;</a:t>
            </a:r>
            <a:r>
              <a:rPr lang="en-US" sz="1000" dirty="0" err="1">
                <a:latin typeface="Consolas"/>
                <a:cs typeface="Consolas"/>
              </a:rPr>
              <a:t>fstmt:for</a:t>
            </a:r>
            <a:r>
              <a:rPr lang="en-US" sz="1000" dirty="0">
                <a:latin typeface="Consolas"/>
                <a:cs typeface="Consolas"/>
              </a:rPr>
              <a:t> source</a:t>
            </a:r>
            <a:r>
              <a:rPr lang="en-US" sz="1000" dirty="0" smtClean="0">
                <a:latin typeface="Consolas"/>
                <a:cs typeface="Consolas"/>
              </a:rPr>
              <a:t>="</a:t>
            </a:r>
            <a:r>
              <a:rPr lang="en-US" sz="1000" dirty="0" err="1" smtClean="0">
                <a:latin typeface="Consolas"/>
                <a:cs typeface="Consolas"/>
              </a:rPr>
              <a:t>found_books</a:t>
            </a:r>
            <a:r>
              <a:rPr lang="en-US" sz="1000" dirty="0">
                <a:latin typeface="Consolas"/>
                <a:cs typeface="Consolas"/>
              </a:rPr>
              <a:t>"&gt;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    &lt;li&gt;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        &lt;div&gt;&lt;?= title ?&gt;&lt;/div&gt;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        &lt;table&gt;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            &lt;</a:t>
            </a:r>
            <a:r>
              <a:rPr lang="en-US" sz="1000" dirty="0" err="1">
                <a:latin typeface="Consolas"/>
                <a:cs typeface="Consolas"/>
              </a:rPr>
              <a:t>fstmt:for</a:t>
            </a:r>
            <a:r>
              <a:rPr lang="en-US" sz="1000" dirty="0">
                <a:latin typeface="Consolas"/>
                <a:cs typeface="Consolas"/>
              </a:rPr>
              <a:t> source</a:t>
            </a:r>
            <a:r>
              <a:rPr lang="en-US" sz="1000" dirty="0" smtClean="0">
                <a:latin typeface="Consolas"/>
                <a:cs typeface="Consolas"/>
              </a:rPr>
              <a:t>="</a:t>
            </a:r>
            <a:r>
              <a:rPr lang="en-US" sz="1000" dirty="0" err="1" smtClean="0">
                <a:latin typeface="Consolas"/>
                <a:cs typeface="Consolas"/>
              </a:rPr>
              <a:t>found_books.editions</a:t>
            </a:r>
            <a:r>
              <a:rPr lang="en-US" sz="1000" dirty="0">
                <a:latin typeface="Consolas"/>
                <a:cs typeface="Consolas"/>
              </a:rPr>
              <a:t>"&gt;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                &lt;</a:t>
            </a:r>
            <a:r>
              <a:rPr lang="en-US" sz="1000" dirty="0" err="1">
                <a:latin typeface="Consolas"/>
                <a:cs typeface="Consolas"/>
              </a:rPr>
              <a:t>tr</a:t>
            </a:r>
            <a:r>
              <a:rPr lang="en-US" sz="10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                    &lt;td&gt;&lt;?= publisher ?&gt;&lt;/td&gt;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                    &lt;td&gt;&lt;?= year ?&gt;&lt;/td&gt;</a:t>
            </a:r>
          </a:p>
          <a:p>
            <a:pPr marL="0" indent="0">
              <a:buNone/>
            </a:pPr>
            <a:r>
              <a:rPr lang="en-US" sz="1000" dirty="0" smtClean="0">
                <a:latin typeface="Consolas"/>
                <a:cs typeface="Consolas"/>
              </a:rPr>
              <a:t>                       </a:t>
            </a:r>
            <a:r>
              <a:rPr lang="en-US" sz="1000" dirty="0">
                <a:latin typeface="Consolas"/>
                <a:cs typeface="Consolas"/>
              </a:rPr>
              <a:t> </a:t>
            </a:r>
            <a:r>
              <a:rPr lang="en-US" sz="1000" dirty="0" smtClean="0">
                <a:latin typeface="Consolas"/>
                <a:cs typeface="Consolas"/>
              </a:rPr>
              <a:t>&lt;</a:t>
            </a:r>
            <a:r>
              <a:rPr lang="en-US" sz="1000" dirty="0">
                <a:latin typeface="Consolas"/>
                <a:cs typeface="Consolas"/>
              </a:rPr>
              <a:t>td&gt;&lt;</a:t>
            </a:r>
            <a:r>
              <a:rPr lang="en-US" sz="1000" dirty="0" err="1">
                <a:latin typeface="Consolas"/>
                <a:cs typeface="Consolas"/>
              </a:rPr>
              <a:t>hunit:Hyperlink</a:t>
            </a:r>
            <a:r>
              <a:rPr lang="en-US" sz="1000" dirty="0">
                <a:latin typeface="Consolas"/>
                <a:cs typeface="Consolas"/>
              </a:rPr>
              <a:t> </a:t>
            </a:r>
            <a:r>
              <a:rPr lang="en-US" sz="1000" dirty="0" err="1">
                <a:latin typeface="Consolas"/>
                <a:cs typeface="Consolas"/>
              </a:rPr>
              <a:t>onclick</a:t>
            </a:r>
            <a:r>
              <a:rPr lang="en-US" sz="1000" dirty="0">
                <a:latin typeface="Consolas"/>
                <a:cs typeface="Consolas"/>
              </a:rPr>
              <a:t>="GET IN NEW WINDOW /</a:t>
            </a:r>
            <a:r>
              <a:rPr lang="en-US" sz="1000" dirty="0" err="1">
                <a:latin typeface="Consolas"/>
                <a:cs typeface="Consolas"/>
              </a:rPr>
              <a:t>book_detail</a:t>
            </a:r>
            <a:r>
              <a:rPr lang="en-US" sz="1000" dirty="0">
                <a:latin typeface="Consolas"/>
                <a:cs typeface="Consolas"/>
              </a:rPr>
              <a:t>(</a:t>
            </a:r>
            <a:r>
              <a:rPr lang="en-US" sz="1000" dirty="0" err="1">
                <a:latin typeface="Consolas"/>
                <a:cs typeface="Consolas"/>
              </a:rPr>
              <a:t>isbn</a:t>
            </a:r>
            <a:r>
              <a:rPr lang="en-US" sz="1000" dirty="0">
                <a:latin typeface="Consolas"/>
                <a:cs typeface="Consolas"/>
              </a:rPr>
              <a:t>)"&gt;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                        &lt;value&gt;&lt;%= </a:t>
            </a:r>
            <a:r>
              <a:rPr lang="en-US" sz="1000" dirty="0" err="1">
                <a:latin typeface="Consolas"/>
                <a:cs typeface="Consolas"/>
              </a:rPr>
              <a:t>isbn</a:t>
            </a:r>
            <a:r>
              <a:rPr lang="en-US" sz="1000" dirty="0">
                <a:latin typeface="Consolas"/>
                <a:cs typeface="Consolas"/>
              </a:rPr>
              <a:t> %&gt;&lt;/value&gt;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                    &lt;/</a:t>
            </a:r>
            <a:r>
              <a:rPr lang="en-US" sz="1000" dirty="0" err="1">
                <a:latin typeface="Consolas"/>
                <a:cs typeface="Consolas"/>
              </a:rPr>
              <a:t>hunit:Hyperlink</a:t>
            </a:r>
            <a:r>
              <a:rPr lang="en-US" sz="1000" dirty="0">
                <a:latin typeface="Consolas"/>
                <a:cs typeface="Consolas"/>
              </a:rPr>
              <a:t>&lt;/td&gt;</a:t>
            </a:r>
            <a:endParaRPr lang="en-US" sz="1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 smtClean="0">
                <a:latin typeface="Consolas"/>
                <a:cs typeface="Consolas"/>
              </a:rPr>
              <a:t>                    &lt;/</a:t>
            </a:r>
            <a:r>
              <a:rPr lang="en-US" sz="1000" dirty="0" err="1" smtClean="0">
                <a:latin typeface="Consolas"/>
                <a:cs typeface="Consolas"/>
              </a:rPr>
              <a:t>tr</a:t>
            </a:r>
            <a:r>
              <a:rPr lang="en-US" sz="1000" dirty="0" smtClean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000" dirty="0" smtClean="0">
                <a:latin typeface="Consolas"/>
                <a:cs typeface="Consolas"/>
              </a:rPr>
              <a:t>                </a:t>
            </a:r>
            <a:r>
              <a:rPr lang="en-US" sz="1000" dirty="0">
                <a:latin typeface="Consolas"/>
                <a:cs typeface="Consolas"/>
              </a:rPr>
              <a:t>&lt;/</a:t>
            </a:r>
            <a:r>
              <a:rPr lang="en-US" sz="1000" dirty="0" err="1">
                <a:latin typeface="Consolas"/>
                <a:cs typeface="Consolas"/>
              </a:rPr>
              <a:t>fstmt:for</a:t>
            </a:r>
            <a:r>
              <a:rPr lang="en-US" sz="10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        &lt;/table&gt;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    &lt;/li&gt;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&lt;/</a:t>
            </a:r>
            <a:r>
              <a:rPr lang="en-US" sz="1000" dirty="0" err="1">
                <a:latin typeface="Consolas"/>
                <a:cs typeface="Consolas"/>
              </a:rPr>
              <a:t>fstmt:for</a:t>
            </a:r>
            <a:r>
              <a:rPr lang="en-US" sz="10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&lt;/</a:t>
            </a:r>
            <a:r>
              <a:rPr lang="en-US" sz="1000" dirty="0" err="1">
                <a:latin typeface="Consolas"/>
                <a:cs typeface="Consolas"/>
              </a:rPr>
              <a:t>ol</a:t>
            </a:r>
            <a:r>
              <a:rPr lang="en-US" sz="1000" dirty="0">
                <a:latin typeface="Consolas"/>
                <a:cs typeface="Consolas"/>
              </a:rPr>
              <a:t>&gt;</a:t>
            </a:r>
            <a:endParaRPr lang="en-US" sz="10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26929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392852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en-US" sz="2000" b="1" dirty="0" smtClean="0"/>
              <a:t>Book Detail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92852"/>
            <a:ext cx="8569598" cy="625389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 smtClean="0">
                <a:latin typeface="Consolas"/>
                <a:cs typeface="Consolas"/>
              </a:rPr>
              <a:t>&lt;?def </a:t>
            </a:r>
            <a:r>
              <a:rPr lang="en-US" sz="1000" dirty="0" err="1" smtClean="0">
                <a:latin typeface="Consolas"/>
                <a:cs typeface="Consolas"/>
              </a:rPr>
              <a:t>isbn</a:t>
            </a:r>
            <a:r>
              <a:rPr lang="en-US" sz="1000" dirty="0" smtClean="0">
                <a:latin typeface="Consolas"/>
                <a:cs typeface="Consolas"/>
              </a:rPr>
              <a:t> string, </a:t>
            </a:r>
            <a:r>
              <a:rPr lang="en-US" sz="1000" dirty="0" err="1" smtClean="0">
                <a:latin typeface="Consolas"/>
                <a:cs typeface="Consolas"/>
              </a:rPr>
              <a:t>zip_code</a:t>
            </a:r>
            <a:r>
              <a:rPr lang="en-US" sz="1000" dirty="0" smtClean="0">
                <a:latin typeface="Consolas"/>
                <a:cs typeface="Consolas"/>
              </a:rPr>
              <a:t> string?&gt;</a:t>
            </a:r>
            <a:endParaRPr lang="en-US" sz="1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 smtClean="0">
                <a:latin typeface="Consolas"/>
                <a:cs typeface="Consolas"/>
              </a:rPr>
              <a:t>&lt;</a:t>
            </a:r>
            <a:r>
              <a:rPr lang="en-US" sz="1000" dirty="0" err="1">
                <a:latin typeface="Consolas"/>
                <a:cs typeface="Consolas"/>
              </a:rPr>
              <a:t>fstmt:let</a:t>
            </a:r>
            <a:r>
              <a:rPr lang="en-US" sz="1000" dirty="0">
                <a:latin typeface="Consolas"/>
                <a:cs typeface="Consolas"/>
              </a:rPr>
              <a:t> target="book"&gt;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cast((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    select  title, pages, publisher, year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    from    </a:t>
            </a:r>
            <a:r>
              <a:rPr lang="en-US" sz="1000" dirty="0" err="1">
                <a:latin typeface="Consolas"/>
                <a:cs typeface="Consolas"/>
              </a:rPr>
              <a:t>db.editions</a:t>
            </a:r>
            <a:r>
              <a:rPr lang="en-US" sz="1000" dirty="0">
                <a:latin typeface="Consolas"/>
                <a:cs typeface="Consolas"/>
              </a:rPr>
              <a:t> as e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    where   </a:t>
            </a:r>
            <a:r>
              <a:rPr lang="en-US" sz="1000" dirty="0" err="1">
                <a:latin typeface="Consolas"/>
                <a:cs typeface="Consolas"/>
              </a:rPr>
              <a:t>e.isbn</a:t>
            </a:r>
            <a:r>
              <a:rPr lang="en-US" sz="1000" dirty="0">
                <a:latin typeface="Consolas"/>
                <a:cs typeface="Consolas"/>
              </a:rPr>
              <a:t> = </a:t>
            </a:r>
            <a:r>
              <a:rPr lang="en-US" sz="1000" dirty="0" err="1">
                <a:latin typeface="Consolas"/>
                <a:cs typeface="Consolas"/>
              </a:rPr>
              <a:t>page.isbn</a:t>
            </a:r>
            <a:endParaRPr lang="en-US" sz="1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) as tuple);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&lt;/</a:t>
            </a:r>
            <a:r>
              <a:rPr lang="en-US" sz="1000" dirty="0" err="1">
                <a:latin typeface="Consolas"/>
                <a:cs typeface="Consolas"/>
              </a:rPr>
              <a:t>fstmt:let</a:t>
            </a:r>
            <a:r>
              <a:rPr lang="en-US" sz="1000" dirty="0" smtClean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endParaRPr lang="en-US" sz="1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 smtClean="0">
                <a:latin typeface="Consolas"/>
                <a:cs typeface="Consolas"/>
              </a:rPr>
              <a:t>&lt;</a:t>
            </a:r>
            <a:r>
              <a:rPr lang="en-US" sz="1000" dirty="0">
                <a:latin typeface="Consolas"/>
                <a:cs typeface="Consolas"/>
              </a:rPr>
              <a:t>div</a:t>
            </a:r>
            <a:r>
              <a:rPr lang="en-US" sz="1000" dirty="0" smtClean="0">
                <a:latin typeface="Consolas"/>
                <a:cs typeface="Consolas"/>
              </a:rPr>
              <a:t>&gt;ISBN: </a:t>
            </a:r>
            <a:r>
              <a:rPr lang="en-US" sz="1000" dirty="0">
                <a:latin typeface="Consolas"/>
                <a:cs typeface="Consolas"/>
              </a:rPr>
              <a:t>&lt;?= </a:t>
            </a:r>
            <a:r>
              <a:rPr lang="en-US" sz="1000" dirty="0" err="1" smtClean="0">
                <a:latin typeface="Consolas"/>
                <a:cs typeface="Consolas"/>
              </a:rPr>
              <a:t>page.isbn</a:t>
            </a:r>
            <a:r>
              <a:rPr lang="en-US" sz="1000" dirty="0" smtClean="0">
                <a:latin typeface="Consolas"/>
                <a:cs typeface="Consolas"/>
              </a:rPr>
              <a:t> </a:t>
            </a:r>
            <a:r>
              <a:rPr lang="en-US" sz="1000" dirty="0">
                <a:latin typeface="Consolas"/>
                <a:cs typeface="Consolas"/>
              </a:rPr>
              <a:t>?&gt;&lt;/div</a:t>
            </a:r>
            <a:r>
              <a:rPr lang="en-US" sz="1000" dirty="0" smtClean="0">
                <a:latin typeface="Consolas"/>
                <a:cs typeface="Consolas"/>
              </a:rPr>
              <a:t>&gt; ...</a:t>
            </a:r>
            <a:endParaRPr lang="en-US" sz="1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Zip Code: &lt;</a:t>
            </a:r>
            <a:r>
              <a:rPr lang="en-US" sz="1000" dirty="0" err="1">
                <a:latin typeface="Consolas"/>
                <a:cs typeface="Consolas"/>
              </a:rPr>
              <a:t>hunit:TextInput</a:t>
            </a:r>
            <a:r>
              <a:rPr lang="en-US" sz="1000" dirty="0">
                <a:latin typeface="Consolas"/>
                <a:cs typeface="Consolas"/>
              </a:rPr>
              <a:t>&gt;&lt;value name="</a:t>
            </a:r>
            <a:r>
              <a:rPr lang="en-US" sz="1000" dirty="0" err="1">
                <a:latin typeface="Consolas"/>
                <a:cs typeface="Consolas"/>
              </a:rPr>
              <a:t>zip_code</a:t>
            </a:r>
            <a:r>
              <a:rPr lang="en-US" sz="1000" dirty="0">
                <a:latin typeface="Consolas"/>
                <a:cs typeface="Consolas"/>
              </a:rPr>
              <a:t>" /&gt;&lt;/</a:t>
            </a:r>
            <a:r>
              <a:rPr lang="en-US" sz="1000" dirty="0" err="1">
                <a:latin typeface="Consolas"/>
                <a:cs typeface="Consolas"/>
              </a:rPr>
              <a:t>hunit:TextInput</a:t>
            </a:r>
            <a:r>
              <a:rPr lang="en-US" sz="10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&lt;</a:t>
            </a:r>
            <a:r>
              <a:rPr lang="en-US" sz="1000" dirty="0" err="1">
                <a:latin typeface="Consolas"/>
                <a:cs typeface="Consolas"/>
              </a:rPr>
              <a:t>hunit:Button</a:t>
            </a:r>
            <a:r>
              <a:rPr lang="en-US" sz="1000" dirty="0">
                <a:latin typeface="Consolas"/>
                <a:cs typeface="Consolas"/>
              </a:rPr>
              <a:t> label="Add" </a:t>
            </a:r>
            <a:r>
              <a:rPr lang="en-US" sz="1000" dirty="0" err="1">
                <a:latin typeface="Consolas"/>
                <a:cs typeface="Consolas"/>
              </a:rPr>
              <a:t>onclick</a:t>
            </a:r>
            <a:r>
              <a:rPr lang="en-US" sz="1000" dirty="0">
                <a:latin typeface="Consolas"/>
                <a:cs typeface="Consolas"/>
              </a:rPr>
              <a:t>="AJAX /</a:t>
            </a:r>
            <a:r>
              <a:rPr lang="en-US" sz="1000" dirty="0" err="1">
                <a:latin typeface="Consolas"/>
                <a:cs typeface="Consolas"/>
              </a:rPr>
              <a:t>add_libraries</a:t>
            </a:r>
            <a:r>
              <a:rPr lang="en-US" sz="1000" dirty="0">
                <a:latin typeface="Consolas"/>
                <a:cs typeface="Consolas"/>
              </a:rPr>
              <a:t>()" /&gt;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&lt;</a:t>
            </a:r>
            <a:r>
              <a:rPr lang="en-US" sz="1000" dirty="0" err="1">
                <a:latin typeface="Consolas"/>
                <a:cs typeface="Consolas"/>
              </a:rPr>
              <a:t>hunit:Button</a:t>
            </a:r>
            <a:r>
              <a:rPr lang="en-US" sz="1000" dirty="0">
                <a:latin typeface="Consolas"/>
                <a:cs typeface="Consolas"/>
              </a:rPr>
              <a:t> label="Remove" </a:t>
            </a:r>
            <a:r>
              <a:rPr lang="en-US" sz="1000" dirty="0" err="1">
                <a:latin typeface="Consolas"/>
                <a:cs typeface="Consolas"/>
              </a:rPr>
              <a:t>onclick</a:t>
            </a:r>
            <a:r>
              <a:rPr lang="en-US" sz="1000" dirty="0">
                <a:latin typeface="Consolas"/>
                <a:cs typeface="Consolas"/>
              </a:rPr>
              <a:t>="AJAX /</a:t>
            </a:r>
            <a:r>
              <a:rPr lang="en-US" sz="1000" dirty="0" err="1">
                <a:latin typeface="Consolas"/>
                <a:cs typeface="Consolas"/>
              </a:rPr>
              <a:t>remove_libraries</a:t>
            </a:r>
            <a:r>
              <a:rPr lang="en-US" sz="1000" dirty="0">
                <a:latin typeface="Consolas"/>
                <a:cs typeface="Consolas"/>
              </a:rPr>
              <a:t>()" /&gt;</a:t>
            </a:r>
          </a:p>
          <a:p>
            <a:pPr marL="0" indent="0">
              <a:buNone/>
            </a:pPr>
            <a:endParaRPr lang="en-US" sz="1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&lt;</a:t>
            </a:r>
            <a:r>
              <a:rPr lang="en-US" sz="1000" dirty="0" err="1">
                <a:latin typeface="Consolas"/>
                <a:cs typeface="Consolas"/>
              </a:rPr>
              <a:t>gunit:Map</a:t>
            </a:r>
            <a:r>
              <a:rPr lang="en-US" sz="1000" dirty="0" smtClean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000" dirty="0" smtClean="0">
                <a:latin typeface="Consolas"/>
                <a:cs typeface="Consolas"/>
              </a:rPr>
              <a:t>    {</a:t>
            </a:r>
            <a:endParaRPr lang="en-US" sz="1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</a:t>
            </a:r>
            <a:r>
              <a:rPr lang="en-US" sz="1000" dirty="0" smtClean="0">
                <a:latin typeface="Consolas"/>
                <a:cs typeface="Consolas"/>
              </a:rPr>
              <a:t> markers:</a:t>
            </a:r>
          </a:p>
          <a:p>
            <a:pPr marL="0" indent="0">
              <a:buNone/>
            </a:pPr>
            <a:r>
              <a:rPr lang="en-US" sz="1000" dirty="0" smtClean="0">
                <a:latin typeface="Consolas"/>
                <a:cs typeface="Consolas"/>
              </a:rPr>
              <a:t>     [</a:t>
            </a:r>
            <a:endParaRPr lang="en-US" sz="1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    </a:t>
            </a:r>
            <a:r>
              <a:rPr lang="en-US" sz="1000" dirty="0" smtClean="0">
                <a:latin typeface="Consolas"/>
                <a:cs typeface="Consolas"/>
              </a:rPr>
              <a:t>&lt;? for </a:t>
            </a:r>
            <a:r>
              <a:rPr lang="en-US" sz="1000" dirty="0">
                <a:latin typeface="Consolas"/>
                <a:cs typeface="Consolas"/>
              </a:rPr>
              <a:t>source="</a:t>
            </a:r>
            <a:r>
              <a:rPr lang="en-US" sz="1000" dirty="0" err="1" smtClean="0">
                <a:latin typeface="Consolas"/>
                <a:cs typeface="Consolas"/>
              </a:rPr>
              <a:t>session.book_locations</a:t>
            </a:r>
            <a:r>
              <a:rPr lang="en-US" sz="1000" dirty="0" smtClean="0">
                <a:latin typeface="Consolas"/>
                <a:cs typeface="Consolas"/>
              </a:rPr>
              <a:t>” ?&gt;</a:t>
            </a:r>
            <a:endParaRPr lang="en-US" sz="1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      </a:t>
            </a:r>
            <a:r>
              <a:rPr lang="en-US" sz="1000" dirty="0" smtClean="0">
                <a:latin typeface="Consolas"/>
                <a:cs typeface="Consolas"/>
              </a:rPr>
              <a:t>{position: {address: &lt;%?= </a:t>
            </a:r>
            <a:r>
              <a:rPr lang="en-US" sz="1000" dirty="0" err="1" smtClean="0">
                <a:latin typeface="Consolas"/>
                <a:cs typeface="Consolas"/>
              </a:rPr>
              <a:t>library_address</a:t>
            </a:r>
            <a:r>
              <a:rPr lang="en-US" sz="1000" dirty="0" smtClean="0">
                <a:latin typeface="Consolas"/>
                <a:cs typeface="Consolas"/>
              </a:rPr>
              <a:t> %&gt;} , color: blue,</a:t>
            </a:r>
          </a:p>
          <a:p>
            <a:pPr marL="0" indent="0">
              <a:buNone/>
            </a:pPr>
            <a:r>
              <a:rPr lang="en-US" sz="1000" dirty="0" smtClean="0">
                <a:latin typeface="Consolas"/>
                <a:cs typeface="Consolas"/>
              </a:rPr>
              <a:t>           </a:t>
            </a:r>
            <a:r>
              <a:rPr lang="en-US" sz="1000" dirty="0" err="1" smtClean="0">
                <a:latin typeface="Consolas"/>
                <a:cs typeface="Consolas"/>
              </a:rPr>
              <a:t>infowindow</a:t>
            </a:r>
            <a:r>
              <a:rPr lang="en-US" sz="1000" dirty="0" smtClean="0">
                <a:latin typeface="Consolas"/>
                <a:cs typeface="Consolas"/>
              </a:rPr>
              <a:t>: &lt;html&gt;</a:t>
            </a:r>
          </a:p>
          <a:p>
            <a:pPr marL="0" indent="0">
              <a:buNone/>
            </a:pPr>
            <a:r>
              <a:rPr lang="en-US" sz="1000" dirty="0" smtClean="0">
                <a:latin typeface="Consolas"/>
                <a:cs typeface="Consolas"/>
              </a:rPr>
              <a:t>                          Library: &lt;?= </a:t>
            </a:r>
            <a:r>
              <a:rPr lang="en-US" sz="1000" dirty="0" err="1" smtClean="0">
                <a:latin typeface="Consolas"/>
                <a:cs typeface="Consolas"/>
              </a:rPr>
              <a:t>library_name</a:t>
            </a:r>
            <a:r>
              <a:rPr lang="en-US" sz="1000" dirty="0" smtClean="0">
                <a:latin typeface="Consolas"/>
                <a:cs typeface="Consolas"/>
              </a:rPr>
              <a:t> name=“</a:t>
            </a:r>
            <a:r>
              <a:rPr lang="en-US" sz="1000" dirty="0" err="1" smtClean="0">
                <a:latin typeface="Consolas"/>
                <a:cs typeface="Consolas"/>
              </a:rPr>
              <a:t>lib_name</a:t>
            </a:r>
            <a:r>
              <a:rPr lang="en-US" sz="1000" dirty="0" smtClean="0">
                <a:latin typeface="Consolas"/>
                <a:cs typeface="Consolas"/>
              </a:rPr>
              <a:t>”?&gt;</a:t>
            </a:r>
          </a:p>
          <a:p>
            <a:pPr marL="0" indent="0">
              <a:buNone/>
            </a:pPr>
            <a:r>
              <a:rPr lang="en-US" sz="1000" dirty="0" smtClean="0">
                <a:latin typeface="Consolas"/>
                <a:cs typeface="Consolas"/>
              </a:rPr>
              <a:t>                          &lt;</a:t>
            </a:r>
            <a:r>
              <a:rPr lang="en-US" sz="1000" dirty="0" err="1" smtClean="0">
                <a:latin typeface="Consolas"/>
                <a:cs typeface="Consolas"/>
              </a:rPr>
              <a:t>hunit:Button</a:t>
            </a:r>
            <a:r>
              <a:rPr lang="en-US" sz="1000" dirty="0" smtClean="0">
                <a:latin typeface="Consolas"/>
                <a:cs typeface="Consolas"/>
              </a:rPr>
              <a:t> label=“Mark" </a:t>
            </a:r>
            <a:r>
              <a:rPr lang="en-US" sz="1000" dirty="0" err="1" smtClean="0">
                <a:latin typeface="Consolas"/>
                <a:cs typeface="Consolas"/>
              </a:rPr>
              <a:t>onclick</a:t>
            </a:r>
            <a:r>
              <a:rPr lang="en-US" sz="1000" dirty="0" smtClean="0">
                <a:latin typeface="Consolas"/>
                <a:cs typeface="Consolas"/>
              </a:rPr>
              <a:t>="AJAX /record()" /&gt;</a:t>
            </a:r>
          </a:p>
          <a:p>
            <a:pPr marL="0" indent="0">
              <a:buNone/>
            </a:pPr>
            <a:r>
              <a:rPr lang="en-US" sz="1000" dirty="0" smtClean="0">
                <a:latin typeface="Consolas"/>
                <a:cs typeface="Consolas"/>
              </a:rPr>
              <a:t>                       &lt;/html&gt;</a:t>
            </a:r>
          </a:p>
          <a:p>
            <a:pPr marL="0" indent="0">
              <a:buNone/>
            </a:pPr>
            <a:r>
              <a:rPr lang="en-US" sz="1000" dirty="0" smtClean="0">
                <a:latin typeface="Consolas"/>
                <a:cs typeface="Consolas"/>
              </a:rPr>
              <a:t>          }</a:t>
            </a:r>
          </a:p>
          <a:p>
            <a:pPr marL="0" indent="0">
              <a:buNone/>
            </a:pPr>
            <a:r>
              <a:rPr lang="en-US" sz="1000" dirty="0" smtClean="0">
                <a:latin typeface="Consolas"/>
                <a:cs typeface="Consolas"/>
              </a:rPr>
              <a:t>          &lt;? end ?&gt;</a:t>
            </a:r>
          </a:p>
          <a:p>
            <a:pPr marL="0" indent="0">
              <a:buNone/>
            </a:pPr>
            <a:r>
              <a:rPr lang="en-US" sz="1000" dirty="0" smtClean="0">
                <a:latin typeface="Consolas"/>
                <a:cs typeface="Consolas"/>
              </a:rPr>
              <a:t>          {position: {lat: &lt;?= </a:t>
            </a:r>
            <a:r>
              <a:rPr lang="en-US" sz="1000" dirty="0" err="1" smtClean="0">
                <a:latin typeface="Consolas"/>
                <a:cs typeface="Consolas"/>
              </a:rPr>
              <a:t>session.user_pos.lat</a:t>
            </a:r>
            <a:r>
              <a:rPr lang="en-US" sz="1000" dirty="0" smtClean="0">
                <a:latin typeface="Consolas"/>
                <a:cs typeface="Consolas"/>
              </a:rPr>
              <a:t> name=“</a:t>
            </a:r>
            <a:r>
              <a:rPr lang="en-US" sz="1000" dirty="0" err="1" smtClean="0">
                <a:latin typeface="Consolas"/>
                <a:cs typeface="Consolas"/>
              </a:rPr>
              <a:t>user_lat</a:t>
            </a:r>
            <a:r>
              <a:rPr lang="en-US" sz="1000" dirty="0" smtClean="0">
                <a:latin typeface="Consolas"/>
                <a:cs typeface="Consolas"/>
              </a:rPr>
              <a:t>”?&gt;, </a:t>
            </a:r>
            <a:r>
              <a:rPr lang="en-US" sz="1000" dirty="0" err="1" smtClean="0">
                <a:latin typeface="Consolas"/>
                <a:cs typeface="Consolas"/>
              </a:rPr>
              <a:t>lng</a:t>
            </a:r>
            <a:r>
              <a:rPr lang="en-US" sz="1000" dirty="0" smtClean="0">
                <a:latin typeface="Consolas"/>
                <a:cs typeface="Consolas"/>
              </a:rPr>
              <a:t>: &lt;?= </a:t>
            </a:r>
            <a:r>
              <a:rPr lang="en-US" sz="1000" dirty="0" err="1" smtClean="0">
                <a:latin typeface="Consolas"/>
                <a:cs typeface="Consolas"/>
              </a:rPr>
              <a:t>session.user_pos.lng</a:t>
            </a:r>
            <a:r>
              <a:rPr lang="en-US" sz="1000" dirty="0" smtClean="0">
                <a:latin typeface="Consolas"/>
                <a:cs typeface="Consolas"/>
              </a:rPr>
              <a:t> name=</a:t>
            </a:r>
            <a:r>
              <a:rPr lang="en-US" sz="1000" dirty="0" err="1" smtClean="0">
                <a:latin typeface="Consolas"/>
                <a:cs typeface="Consolas"/>
              </a:rPr>
              <a:t>user_lng</a:t>
            </a:r>
            <a:r>
              <a:rPr lang="en-US" sz="1000" dirty="0" smtClean="0">
                <a:latin typeface="Consolas"/>
                <a:cs typeface="Consolas"/>
              </a:rPr>
              <a:t>%&gt;}, </a:t>
            </a:r>
          </a:p>
          <a:p>
            <a:pPr marL="0" indent="0">
              <a:buNone/>
            </a:pPr>
            <a:r>
              <a:rPr lang="en-US" sz="1000" dirty="0" smtClean="0">
                <a:latin typeface="Consolas"/>
                <a:cs typeface="Consolas"/>
              </a:rPr>
              <a:t>           color: red,</a:t>
            </a:r>
          </a:p>
          <a:p>
            <a:pPr marL="0" indent="0">
              <a:buNone/>
            </a:pPr>
            <a:r>
              <a:rPr lang="en-US" sz="1000" dirty="0" smtClean="0">
                <a:latin typeface="Consolas"/>
                <a:cs typeface="Consolas"/>
              </a:rPr>
              <a:t>           </a:t>
            </a:r>
            <a:r>
              <a:rPr lang="en-US" sz="1000" dirty="0" err="1" smtClean="0">
                <a:latin typeface="Consolas"/>
                <a:cs typeface="Consolas"/>
              </a:rPr>
              <a:t>infowindow</a:t>
            </a:r>
            <a:r>
              <a:rPr lang="en-US" sz="1000" dirty="0" smtClean="0">
                <a:latin typeface="Consolas"/>
                <a:cs typeface="Consolas"/>
              </a:rPr>
              <a:t>: &lt;html&gt; Current Location &lt;/html&gt;</a:t>
            </a:r>
          </a:p>
          <a:p>
            <a:pPr marL="0" indent="0">
              <a:buNone/>
            </a:pPr>
            <a:r>
              <a:rPr lang="en-US" sz="1000" dirty="0" smtClean="0">
                <a:latin typeface="Consolas"/>
                <a:cs typeface="Consolas"/>
              </a:rPr>
              <a:t>          }</a:t>
            </a:r>
            <a:endParaRPr lang="en-US" sz="1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 smtClean="0">
                <a:latin typeface="Consolas"/>
                <a:cs typeface="Consolas"/>
              </a:rPr>
              <a:t>     ]</a:t>
            </a:r>
          </a:p>
          <a:p>
            <a:pPr marL="0" indent="0">
              <a:buNone/>
            </a:pPr>
            <a:r>
              <a:rPr lang="en-US" sz="1000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000" dirty="0" smtClean="0">
                <a:latin typeface="Consolas"/>
                <a:cs typeface="Consolas"/>
              </a:rPr>
              <a:t>&lt;/</a:t>
            </a:r>
            <a:r>
              <a:rPr lang="en-US" sz="1000" dirty="0" err="1">
                <a:latin typeface="Consolas"/>
                <a:cs typeface="Consolas"/>
              </a:rPr>
              <a:t>gunit:Map</a:t>
            </a:r>
            <a:r>
              <a:rPr lang="en-US" sz="1000" dirty="0">
                <a:latin typeface="Consolas"/>
                <a:cs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29962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9352</TotalTime>
  <Words>1268</Words>
  <Application>Microsoft Macintosh PowerPoint</Application>
  <PresentationFormat>全屏显示(4:3)</PresentationFormat>
  <Paragraphs>247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Theme</vt:lpstr>
      <vt:lpstr>TOIT Introduction + Running Example</vt:lpstr>
      <vt:lpstr>Challenges</vt:lpstr>
      <vt:lpstr>Requirements for Running Example</vt:lpstr>
      <vt:lpstr>Features To Introduce in Running Example</vt:lpstr>
      <vt:lpstr>Restrictions Caused by Web Service</vt:lpstr>
      <vt:lpstr>Running Example (Mock Screens)</vt:lpstr>
      <vt:lpstr>Session Data</vt:lpstr>
      <vt:lpstr>Book Search Page</vt:lpstr>
      <vt:lpstr>Book Detail Page</vt:lpstr>
      <vt:lpstr>visual tuple      …    map tuple      markers collection          tuple             __key int             __cid  int             position tuple                 switch                   case__1 tuple                      address string                   case__2 tuple                       lat double                       lng double              color string              infowindow tuple                 template xhtml                 children tuple                     switch                       case__1 tuple                         lib_name string                         button_clicked boolean           </vt:lpstr>
      <vt:lpstr>Book Search Actions</vt:lpstr>
      <vt:lpstr>Book Detail Actions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BioHeatMap:  Large scale Application Built in FORWARD</dc:title>
  <dc:creator>Kian Win Ong</dc:creator>
  <cp:lastModifiedBy>MAC m</cp:lastModifiedBy>
  <cp:revision>236</cp:revision>
  <dcterms:created xsi:type="dcterms:W3CDTF">2011-10-26T17:05:44Z</dcterms:created>
  <dcterms:modified xsi:type="dcterms:W3CDTF">2013-04-20T05:01:28Z</dcterms:modified>
</cp:coreProperties>
</file>