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280" r:id="rId3"/>
    <p:sldId id="257" r:id="rId4"/>
    <p:sldId id="273" r:id="rId5"/>
    <p:sldId id="274" r:id="rId6"/>
    <p:sldId id="277" r:id="rId7"/>
    <p:sldId id="278" r:id="rId8"/>
    <p:sldId id="276" r:id="rId9"/>
    <p:sldId id="258" r:id="rId10"/>
    <p:sldId id="279" r:id="rId11"/>
    <p:sldId id="259" r:id="rId12"/>
    <p:sldId id="260" r:id="rId13"/>
    <p:sldId id="275" r:id="rId14"/>
    <p:sldId id="261" r:id="rId15"/>
    <p:sldId id="262" r:id="rId16"/>
    <p:sldId id="263" r:id="rId17"/>
    <p:sldId id="264" r:id="rId18"/>
    <p:sldId id="265" r:id="rId19"/>
    <p:sldId id="267" r:id="rId20"/>
    <p:sldId id="266" r:id="rId21"/>
    <p:sldId id="268" r:id="rId22"/>
    <p:sldId id="270" r:id="rId23"/>
    <p:sldId id="271" r:id="rId24"/>
    <p:sldId id="282" r:id="rId25"/>
    <p:sldId id="295" r:id="rId26"/>
    <p:sldId id="285" r:id="rId27"/>
    <p:sldId id="297" r:id="rId28"/>
    <p:sldId id="286" r:id="rId29"/>
    <p:sldId id="293" r:id="rId30"/>
    <p:sldId id="287" r:id="rId31"/>
    <p:sldId id="284" r:id="rId32"/>
    <p:sldId id="283" r:id="rId33"/>
    <p:sldId id="292" r:id="rId34"/>
    <p:sldId id="288" r:id="rId35"/>
    <p:sldId id="290" r:id="rId36"/>
    <p:sldId id="289" r:id="rId37"/>
    <p:sldId id="296" r:id="rId38"/>
    <p:sldId id="291" r:id="rId39"/>
    <p:sldId id="269" r:id="rId40"/>
    <p:sldId id="300" r:id="rId41"/>
    <p:sldId id="299" r:id="rId42"/>
    <p:sldId id="302" r:id="rId43"/>
    <p:sldId id="301" r:id="rId44"/>
    <p:sldId id="303" r:id="rId45"/>
    <p:sldId id="304" r:id="rId46"/>
    <p:sldId id="305" r:id="rId47"/>
    <p:sldId id="307" r:id="rId48"/>
    <p:sldId id="311" r:id="rId49"/>
    <p:sldId id="312" r:id="rId50"/>
    <p:sldId id="308" r:id="rId51"/>
    <p:sldId id="309" r:id="rId52"/>
    <p:sldId id="314" r:id="rId53"/>
    <p:sldId id="315" r:id="rId54"/>
    <p:sldId id="316" r:id="rId55"/>
    <p:sldId id="313" r:id="rId56"/>
    <p:sldId id="310" r:id="rId57"/>
    <p:sldId id="322" r:id="rId58"/>
    <p:sldId id="319" r:id="rId59"/>
    <p:sldId id="317" r:id="rId60"/>
    <p:sldId id="318" r:id="rId61"/>
    <p:sldId id="320" r:id="rId62"/>
    <p:sldId id="321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1045F4-5B01-7E4A-A472-4577C8284758}">
          <p14:sldIdLst>
            <p14:sldId id="256"/>
            <p14:sldId id="280"/>
            <p14:sldId id="257"/>
            <p14:sldId id="273"/>
            <p14:sldId id="274"/>
            <p14:sldId id="277"/>
            <p14:sldId id="278"/>
            <p14:sldId id="276"/>
            <p14:sldId id="258"/>
            <p14:sldId id="279"/>
            <p14:sldId id="259"/>
            <p14:sldId id="260"/>
            <p14:sldId id="275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1"/>
            <p14:sldId id="282"/>
          </p14:sldIdLst>
        </p14:section>
        <p14:section name="week 25-31 March" id="{BBD00BF8-28E9-1044-B63B-1CB1A2C69B67}">
          <p14:sldIdLst>
            <p14:sldId id="295"/>
            <p14:sldId id="285"/>
            <p14:sldId id="297"/>
            <p14:sldId id="286"/>
            <p14:sldId id="293"/>
            <p14:sldId id="287"/>
            <p14:sldId id="284"/>
            <p14:sldId id="283"/>
            <p14:sldId id="292"/>
            <p14:sldId id="288"/>
            <p14:sldId id="290"/>
            <p14:sldId id="289"/>
            <p14:sldId id="296"/>
            <p14:sldId id="291"/>
            <p14:sldId id="269"/>
            <p14:sldId id="300"/>
            <p14:sldId id="299"/>
          </p14:sldIdLst>
        </p14:section>
        <p14:section name="Week 1-7 April" id="{914F5F9D-2AC8-6F46-A753-8673DED67F07}">
          <p14:sldIdLst>
            <p14:sldId id="302"/>
            <p14:sldId id="301"/>
            <p14:sldId id="303"/>
            <p14:sldId id="304"/>
            <p14:sldId id="305"/>
            <p14:sldId id="307"/>
            <p14:sldId id="311"/>
            <p14:sldId id="312"/>
            <p14:sldId id="308"/>
            <p14:sldId id="309"/>
            <p14:sldId id="314"/>
            <p14:sldId id="315"/>
            <p14:sldId id="316"/>
            <p14:sldId id="313"/>
            <p14:sldId id="310"/>
            <p14:sldId id="322"/>
          </p14:sldIdLst>
        </p14:section>
        <p14:section name="Syntax" id="{D3326F9C-9FAF-064E-AE1C-12E7F4CAF19F}">
          <p14:sldIdLst>
            <p14:sldId id="319"/>
            <p14:sldId id="317"/>
            <p14:sldId id="318"/>
            <p14:sldId id="320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D667F-F130-E040-89A4-72488E201AEA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B1F-6A6C-744E-9FC5-DB44E4C9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r>
              <a:rPr lang="en-US" dirty="0" err="1" smtClean="0"/>
              <a:t>ember.js</a:t>
            </a:r>
            <a:r>
              <a:rPr lang="en-US" dirty="0" smtClean="0"/>
              <a:t> </a:t>
            </a:r>
            <a:r>
              <a:rPr lang="en-US" dirty="0" err="1" smtClean="0"/>
              <a:t>angular.js</a:t>
            </a:r>
            <a:r>
              <a:rPr lang="en-US" dirty="0" smtClean="0"/>
              <a:t> how much is purely model? </a:t>
            </a:r>
            <a:r>
              <a:rPr lang="en-US" dirty="0" err="1" smtClean="0"/>
              <a:t>ho'w</a:t>
            </a:r>
            <a:r>
              <a:rPr lang="en-US" dirty="0" smtClean="0"/>
              <a:t> is in charge of making correspondences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F-6A6C-744E-9FC5-DB44E4C996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a model and an update, find the corresponding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F-6A6C-744E-9FC5-DB44E4C996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r>
              <a:rPr lang="en-US" baseline="0" dirty="0" smtClean="0"/>
              <a:t> create two-way binding, reusability (same template used in several functions)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F-6A6C-744E-9FC5-DB44E4C9968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DD3E5">
                <a:alpha val="85000"/>
              </a:srgbClr>
            </a:gs>
            <a:gs pos="100000">
              <a:srgbClr val="CDD3E5">
                <a:alpha val="84000"/>
              </a:srgbClr>
            </a:gs>
            <a:gs pos="73000">
              <a:schemeClr val="bg1"/>
            </a:gs>
            <a:gs pos="16000">
              <a:schemeClr val="bg1"/>
            </a:gs>
          </a:gsLst>
          <a:lin ang="160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C5A0-2086-CB4B-AEEF-52D058834ABD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6C-A701-6B4F-8E84-90C004C3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Apple Text"/>
          <a:ea typeface="+mj-ea"/>
          <a:cs typeface="Myriad Apple Text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Tx/>
        <a:buNone/>
        <a:defRPr sz="3200" kern="1200">
          <a:solidFill>
            <a:schemeClr val="tx1"/>
          </a:solidFill>
          <a:latin typeface="Myriad Apple Text"/>
          <a:ea typeface="+mn-ea"/>
          <a:cs typeface="Myriad Apple Text"/>
        </a:defRPr>
      </a:lvl1pPr>
      <a:lvl2pPr marL="457200" indent="0" algn="l" defTabSz="457200" rtl="0" eaLnBrk="1" latinLnBrk="0" hangingPunct="1">
        <a:lnSpc>
          <a:spcPct val="120000"/>
        </a:lnSpc>
        <a:spcBef>
          <a:spcPct val="20000"/>
        </a:spcBef>
        <a:buFontTx/>
        <a:buNone/>
        <a:defRPr sz="2800" kern="1200">
          <a:solidFill>
            <a:schemeClr val="tx1"/>
          </a:solidFill>
          <a:latin typeface="Myriad Apple Text"/>
          <a:ea typeface="+mn-ea"/>
          <a:cs typeface="Myriad Apple Text"/>
        </a:defRPr>
      </a:lvl2pPr>
      <a:lvl3pPr marL="914400" indent="0" algn="l" defTabSz="457200" rtl="0" eaLnBrk="1" latinLnBrk="0" hangingPunct="1">
        <a:lnSpc>
          <a:spcPct val="120000"/>
        </a:lnSpc>
        <a:spcBef>
          <a:spcPct val="20000"/>
        </a:spcBef>
        <a:buFontTx/>
        <a:buNone/>
        <a:defRPr sz="2400" kern="1200">
          <a:solidFill>
            <a:schemeClr val="tx1"/>
          </a:solidFill>
          <a:latin typeface="Myriad Apple Text"/>
          <a:ea typeface="+mn-ea"/>
          <a:cs typeface="Myriad Apple Text"/>
        </a:defRPr>
      </a:lvl3pPr>
      <a:lvl4pPr marL="1371600" indent="0" algn="l" defTabSz="457200" rtl="0" eaLnBrk="1" latinLnBrk="0" hangingPunct="1">
        <a:lnSpc>
          <a:spcPct val="120000"/>
        </a:lnSpc>
        <a:spcBef>
          <a:spcPct val="20000"/>
        </a:spcBef>
        <a:buFontTx/>
        <a:buNone/>
        <a:defRPr sz="2000" kern="1200">
          <a:solidFill>
            <a:schemeClr val="tx1"/>
          </a:solidFill>
          <a:latin typeface="Myriad Apple Text"/>
          <a:ea typeface="+mn-ea"/>
          <a:cs typeface="Myriad Apple Text"/>
        </a:defRPr>
      </a:lvl4pPr>
      <a:lvl5pPr marL="1828800" indent="0" algn="l" defTabSz="457200" rtl="0" eaLnBrk="1" latinLnBrk="0" hangingPunct="1">
        <a:lnSpc>
          <a:spcPct val="120000"/>
        </a:lnSpc>
        <a:spcBef>
          <a:spcPct val="20000"/>
        </a:spcBef>
        <a:buFontTx/>
        <a:buNone/>
        <a:defRPr sz="2000" kern="1200">
          <a:solidFill>
            <a:schemeClr val="tx1"/>
          </a:solidFill>
          <a:latin typeface="Myriad Apple Text"/>
          <a:ea typeface="+mn-ea"/>
          <a:cs typeface="Myriad Apple Tex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30017" y="266713"/>
            <a:ext cx="9093200" cy="613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972" y="2130425"/>
            <a:ext cx="8137470" cy="147002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Integration with FORWARD: </a:t>
            </a:r>
            <a:br>
              <a:rPr lang="en-US" b="1" dirty="0" smtClean="0"/>
            </a:br>
            <a:r>
              <a:rPr lang="en-US" b="1" dirty="0" smtClean="0"/>
              <a:t>Enabling D3.js Applications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Cassio Melo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cmelo@ucsd.edu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3684" y="6259909"/>
            <a:ext cx="200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UCSD - March 2013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0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45915" cy="14247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82" y="1934619"/>
            <a:ext cx="7377189" cy="38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4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r>
              <a:rPr lang="en-US" dirty="0" smtClean="0"/>
              <a:t> Views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7" y="1417638"/>
            <a:ext cx="7170615" cy="53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8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r>
              <a:rPr lang="en-US" dirty="0" smtClean="0"/>
              <a:t> (call stack)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6571" y="2863665"/>
            <a:ext cx="3336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computeChanges</a:t>
            </a:r>
            <a:r>
              <a:rPr lang="en-US" sz="2400" dirty="0" smtClean="0"/>
              <a:t>(model)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56571" y="4552794"/>
            <a:ext cx="327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triggerChanges</a:t>
            </a:r>
            <a:r>
              <a:rPr lang="en-US" sz="2400" dirty="0" smtClean="0"/>
              <a:t>(changes)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56571" y="1656077"/>
            <a:ext cx="373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model.save</a:t>
            </a:r>
            <a:r>
              <a:rPr lang="en-US" sz="2400" dirty="0" smtClean="0"/>
              <a:t>{ key: value , …});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16922" y="3325330"/>
            <a:ext cx="4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 which attributes have actually changed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6922" y="4954280"/>
            <a:ext cx="423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Fires all callbacks associated to the change, e.g. “</a:t>
            </a:r>
            <a:r>
              <a:rPr lang="en-US" dirty="0" err="1" smtClean="0"/>
              <a:t>change:title</a:t>
            </a:r>
            <a:r>
              <a:rPr lang="en-US" dirty="0" smtClean="0"/>
              <a:t>” -&gt; </a:t>
            </a:r>
            <a:r>
              <a:rPr lang="en-US" dirty="0" err="1" smtClean="0"/>
              <a:t>view.render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44461" y="2236534"/>
            <a:ext cx="0" cy="499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03076" y="3804022"/>
            <a:ext cx="0" cy="499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07476" y="5746868"/>
            <a:ext cx="0" cy="499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8435" y="1753423"/>
            <a:ext cx="16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i="1" dirty="0" smtClean="0">
                <a:solidFill>
                  <a:schemeClr val="tx2"/>
                </a:solidFill>
              </a:rPr>
              <a:t>odel instance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278" y="2863665"/>
            <a:ext cx="134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tx2"/>
                </a:solidFill>
              </a:rPr>
              <a:t>b</a:t>
            </a:r>
            <a:r>
              <a:rPr lang="en-US" i="1" dirty="0" err="1" smtClean="0">
                <a:solidFill>
                  <a:schemeClr val="tx2"/>
                </a:solidFill>
              </a:rPr>
              <a:t>ackbone.js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756" y="4630278"/>
            <a:ext cx="130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model view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0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r>
              <a:rPr lang="en-US" dirty="0"/>
              <a:t>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Backbone has no direct way of specifying any kind of two way data-binding</a:t>
            </a:r>
          </a:p>
        </p:txBody>
      </p:sp>
    </p:spTree>
    <p:extLst>
      <p:ext uri="{BB962C8B-B14F-4D97-AF65-F5344CB8AC3E}">
        <p14:creationId xmlns:p14="http://schemas.microsoft.com/office/powerpoint/2010/main" val="176464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Integration 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Allow </a:t>
            </a:r>
            <a:r>
              <a:rPr lang="en-US" dirty="0" err="1" smtClean="0"/>
              <a:t>javascript</a:t>
            </a:r>
            <a:r>
              <a:rPr lang="en-US" dirty="0" smtClean="0"/>
              <a:t>/FORWARD [bi-directional] communication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incremental updates accordingly</a:t>
            </a:r>
          </a:p>
          <a:p>
            <a:r>
              <a:rPr lang="en-US" dirty="0" smtClean="0"/>
              <a:t>Popular Design Patterns</a:t>
            </a:r>
            <a:endParaRPr lang="en-US" dirty="0"/>
          </a:p>
          <a:p>
            <a:pPr lvl="1"/>
            <a:r>
              <a:rPr lang="en-US" dirty="0" err="1" smtClean="0"/>
              <a:t>Templating</a:t>
            </a:r>
            <a:r>
              <a:rPr lang="en-US" dirty="0" smtClean="0"/>
              <a:t> – Tags</a:t>
            </a:r>
          </a:p>
          <a:p>
            <a:pPr lvl="1"/>
            <a:r>
              <a:rPr lang="en-US" dirty="0" err="1" smtClean="0"/>
              <a:t>Templating</a:t>
            </a:r>
            <a:r>
              <a:rPr lang="en-US" dirty="0" smtClean="0"/>
              <a:t> – Views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45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- Tags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08" y="2832277"/>
            <a:ext cx="7493000" cy="219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208" y="1834359"/>
            <a:ext cx="645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It converts variables to </a:t>
            </a:r>
            <a:r>
              <a:rPr lang="en-US" sz="2400" dirty="0" err="1" smtClean="0">
                <a:latin typeface="Calibri"/>
                <a:cs typeface="Calibri"/>
              </a:rPr>
              <a:t>json</a:t>
            </a:r>
            <a:r>
              <a:rPr lang="en-US" sz="2400" dirty="0" smtClean="0">
                <a:latin typeface="Calibri"/>
                <a:cs typeface="Calibri"/>
              </a:rPr>
              <a:t> using </a:t>
            </a:r>
            <a:r>
              <a:rPr lang="en-US" sz="2400" i="1" dirty="0" smtClean="0">
                <a:latin typeface="Calibri"/>
                <a:cs typeface="Calibri"/>
              </a:rPr>
              <a:t>&lt;</a:t>
            </a:r>
            <a:r>
              <a:rPr lang="en-US" sz="2400" i="1" dirty="0" err="1" smtClean="0">
                <a:latin typeface="Calibri"/>
                <a:cs typeface="Calibri"/>
              </a:rPr>
              <a:t>fstmt:json</a:t>
            </a:r>
            <a:r>
              <a:rPr lang="en-US" sz="2400" i="1" dirty="0" smtClean="0">
                <a:latin typeface="Calibri"/>
                <a:cs typeface="Calibri"/>
              </a:rPr>
              <a:t>&gt; </a:t>
            </a:r>
            <a:r>
              <a:rPr lang="en-US" sz="2400" dirty="0" smtClean="0">
                <a:latin typeface="Calibri"/>
                <a:cs typeface="Calibri"/>
              </a:rPr>
              <a:t>tag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3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- Tags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951892"/>
            <a:ext cx="5956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Configure how a JSON (or other) object should be rendered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Allows fine tuning of JSON objects</a:t>
            </a:r>
          </a:p>
          <a:p>
            <a:pPr lvl="1"/>
            <a:r>
              <a:rPr lang="en-US" dirty="0" smtClean="0"/>
              <a:t>Defines a </a:t>
            </a:r>
            <a:r>
              <a:rPr lang="en-US" b="1" dirty="0" smtClean="0"/>
              <a:t>scope</a:t>
            </a:r>
            <a:r>
              <a:rPr lang="en-US" dirty="0" smtClean="0"/>
              <a:t> in which objects can be </a:t>
            </a:r>
            <a:r>
              <a:rPr lang="en-US" b="1" dirty="0" smtClean="0"/>
              <a:t>incrementally</a:t>
            </a:r>
            <a:r>
              <a:rPr lang="en-US" dirty="0" smtClean="0"/>
              <a:t> </a:t>
            </a:r>
            <a:r>
              <a:rPr lang="en-US" b="1" dirty="0" smtClean="0"/>
              <a:t>updated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Adds an extra layer of complexity to the developer</a:t>
            </a:r>
          </a:p>
          <a:p>
            <a:pPr lvl="1"/>
            <a:r>
              <a:rPr lang="en-US" dirty="0" smtClean="0"/>
              <a:t>Which markup language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1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Templating</a:t>
            </a:r>
            <a:r>
              <a:rPr lang="en-US" dirty="0" smtClean="0"/>
              <a:t> View - Example in JSON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36" y="1417638"/>
            <a:ext cx="6086739" cy="37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4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- Example in JSON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70" y="1994832"/>
            <a:ext cx="615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Javascript</a:t>
            </a:r>
            <a:r>
              <a:rPr lang="en-US" dirty="0" smtClean="0"/>
              <a:t> MV* Frameworks</a:t>
            </a:r>
          </a:p>
          <a:p>
            <a:r>
              <a:rPr lang="en-US" dirty="0" smtClean="0"/>
              <a:t>FORWARD Integration with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API</a:t>
            </a:r>
            <a:endParaRPr lang="en-US" dirty="0"/>
          </a:p>
          <a:p>
            <a:r>
              <a:rPr lang="en-US" dirty="0" smtClean="0"/>
              <a:t>Guidelines to Integration with 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Updates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83" y="2975764"/>
            <a:ext cx="703580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625" y="1654770"/>
            <a:ext cx="6883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b="1" i="1" dirty="0" smtClean="0"/>
              <a:t>observer</a:t>
            </a:r>
            <a:r>
              <a:rPr lang="en-US" sz="2400" dirty="0" smtClean="0"/>
              <a:t> watches a variable change and triggers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function passing the </a:t>
            </a:r>
            <a:r>
              <a:rPr lang="en-US" sz="2400" b="1" i="1" dirty="0" smtClean="0"/>
              <a:t>diff</a:t>
            </a:r>
            <a:r>
              <a:rPr lang="en-US" sz="2400" dirty="0" smtClean="0"/>
              <a:t> as 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4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Disadvantages of this approach</a:t>
            </a:r>
          </a:p>
          <a:p>
            <a:pPr lvl="1"/>
            <a:r>
              <a:rPr lang="en-US" dirty="0" smtClean="0"/>
              <a:t>Because the </a:t>
            </a:r>
            <a:r>
              <a:rPr lang="en-US" dirty="0" err="1" smtClean="0"/>
              <a:t>templating</a:t>
            </a:r>
            <a:r>
              <a:rPr lang="en-US" dirty="0" smtClean="0"/>
              <a:t> is loosely defined, there</a:t>
            </a:r>
            <a:r>
              <a:rPr lang="en-US" dirty="0"/>
              <a:t> </a:t>
            </a:r>
            <a:r>
              <a:rPr lang="en-US" dirty="0" smtClean="0"/>
              <a:t>is no encapsulation which may compromise readability</a:t>
            </a:r>
          </a:p>
          <a:p>
            <a:pPr lvl="1"/>
            <a:r>
              <a:rPr lang="en-US" dirty="0" smtClean="0"/>
              <a:t>Communication only from Forward </a:t>
            </a:r>
            <a:r>
              <a:rPr lang="en-US" dirty="0" smtClean="0">
                <a:sym typeface="Wingdings"/>
              </a:rPr>
              <a:t>to </a:t>
            </a:r>
            <a:r>
              <a:rPr lang="en-US" dirty="0" err="1" smtClean="0">
                <a:sym typeface="Wingdings"/>
              </a:rPr>
              <a:t>Javascript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r>
              <a:rPr lang="en-US" dirty="0" smtClean="0"/>
              <a:t>Solution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API which provides a View-Model object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865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View-Model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72178" cy="4525963"/>
          </a:xfrm>
        </p:spPr>
        <p:txBody>
          <a:bodyPr/>
          <a:lstStyle/>
          <a:p>
            <a:r>
              <a:rPr lang="en-US" dirty="0" smtClean="0"/>
              <a:t>Encapsulates the logic for incremental updates</a:t>
            </a:r>
          </a:p>
          <a:p>
            <a:r>
              <a:rPr lang="en-US" dirty="0" smtClean="0"/>
              <a:t>Allow bi-directional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53" y="4283865"/>
            <a:ext cx="2677882" cy="2497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95" y="1417638"/>
            <a:ext cx="2549515" cy="27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View-Model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9" y="1500690"/>
            <a:ext cx="7771277" cy="53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1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syntax?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62" y="2654300"/>
            <a:ext cx="3949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Design Patterns to Enable Incremental Updates on </a:t>
            </a:r>
            <a:r>
              <a:rPr lang="en-US" dirty="0" err="1" smtClean="0"/>
              <a:t>Javascript</a:t>
            </a:r>
            <a:r>
              <a:rPr lang="en-US" dirty="0" smtClean="0"/>
              <a:t> code/library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3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Analysis of three </a:t>
            </a:r>
            <a:r>
              <a:rPr lang="en-US" dirty="0" err="1" smtClean="0"/>
              <a:t>Javascript</a:t>
            </a:r>
            <a:r>
              <a:rPr lang="en-US" dirty="0" smtClean="0"/>
              <a:t> design patterns</a:t>
            </a:r>
          </a:p>
          <a:p>
            <a:pPr lvl="1"/>
            <a:r>
              <a:rPr lang="en-US" dirty="0" smtClean="0"/>
              <a:t>MV </a:t>
            </a:r>
          </a:p>
          <a:p>
            <a:pPr lvl="1"/>
            <a:r>
              <a:rPr lang="en-US" dirty="0" smtClean="0"/>
              <a:t>MVVM</a:t>
            </a:r>
          </a:p>
          <a:p>
            <a:pPr lvl="1"/>
            <a:r>
              <a:rPr lang="en-US" dirty="0" smtClean="0"/>
              <a:t>DOM Observer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Visualization library (e.g. d3.js,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Viz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Google Maps</a:t>
            </a:r>
          </a:p>
          <a:p>
            <a:pPr lvl="1"/>
            <a:r>
              <a:rPr lang="en-US" dirty="0" smtClean="0"/>
              <a:t>Arbitrary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64127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9" y="1500690"/>
            <a:ext cx="7771277" cy="53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</a:t>
            </a:r>
            <a:r>
              <a:rPr lang="en-US" dirty="0" err="1" smtClean="0"/>
              <a:t>ViewView</a:t>
            </a:r>
            <a:r>
              <a:rPr lang="en-US" dirty="0" smtClean="0"/>
              <a:t>-Model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with </a:t>
            </a:r>
            <a:r>
              <a:rPr lang="en-US" dirty="0" err="1" smtClean="0"/>
              <a:t>GMaps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0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2010, the Rise of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MV* Frameworks…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(Jan. 5, 2010)</a:t>
            </a:r>
          </a:p>
          <a:p>
            <a:r>
              <a:rPr lang="en-US" dirty="0" err="1"/>
              <a:t>CanJS</a:t>
            </a:r>
            <a:r>
              <a:rPr lang="en-US" dirty="0"/>
              <a:t> (Feb. 10, 2010)</a:t>
            </a:r>
          </a:p>
          <a:p>
            <a:r>
              <a:rPr lang="en-US" dirty="0" err="1"/>
              <a:t>Knockout.js</a:t>
            </a:r>
            <a:r>
              <a:rPr lang="en-US" dirty="0"/>
              <a:t> (Jul. 5, 2010)</a:t>
            </a:r>
          </a:p>
          <a:p>
            <a:r>
              <a:rPr lang="en-US" dirty="0" err="1"/>
              <a:t>Backbone.js</a:t>
            </a:r>
            <a:r>
              <a:rPr lang="en-US" dirty="0"/>
              <a:t> (Sep. 30, 2010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Ember.js</a:t>
            </a:r>
            <a:r>
              <a:rPr lang="en-US" dirty="0" smtClean="0"/>
              <a:t> (Apr. 30, 2011)</a:t>
            </a:r>
          </a:p>
          <a:p>
            <a:r>
              <a:rPr lang="en-US" dirty="0" smtClean="0"/>
              <a:t>There are many recent projects,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</a:t>
            </a:r>
            <a:r>
              <a:rPr lang="en-US" dirty="0" err="1" smtClean="0"/>
              <a:t>ViewView</a:t>
            </a:r>
            <a:r>
              <a:rPr lang="en-US" dirty="0" smtClean="0"/>
              <a:t>-Model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08" y="3571314"/>
            <a:ext cx="50038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00" y="2796614"/>
            <a:ext cx="6261100" cy="77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8576" y="1849835"/>
            <a:ext cx="22317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 code: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67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Forward.Maps.js</a:t>
            </a:r>
            <a:r>
              <a:rPr lang="en-US" dirty="0" smtClean="0"/>
              <a:t>  v0.1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29" y="1764721"/>
            <a:ext cx="6184900" cy="660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899" y="2240456"/>
            <a:ext cx="201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C0504D"/>
                </a:solidFill>
              </a:rPr>
              <a:t>model.attribute</a:t>
            </a:r>
            <a:r>
              <a:rPr lang="en-US" sz="1600" dirty="0" smtClean="0">
                <a:solidFill>
                  <a:srgbClr val="C0504D"/>
                </a:solidFill>
              </a:rPr>
              <a:t> where the markers should be placed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6815" y="2240455"/>
            <a:ext cx="93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unit type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2294952" y="1524938"/>
            <a:ext cx="230210" cy="1183945"/>
          </a:xfrm>
          <a:prstGeom prst="leftBrace">
            <a:avLst>
              <a:gd name="adj1" fmla="val 8333"/>
              <a:gd name="adj2" fmla="val 53251"/>
            </a:avLst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4400767" y="1533378"/>
            <a:ext cx="230210" cy="1183945"/>
          </a:xfrm>
          <a:prstGeom prst="leftBrace">
            <a:avLst>
              <a:gd name="adj1" fmla="val 8333"/>
              <a:gd name="adj2" fmla="val 53251"/>
            </a:avLst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78129" y="3476301"/>
            <a:ext cx="708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extension should automatically geocode if address is a string or use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lng</a:t>
            </a:r>
            <a:r>
              <a:rPr lang="en-US" dirty="0" smtClean="0"/>
              <a:t> when available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42276" y="4767694"/>
            <a:ext cx="70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States are synchronized with the model!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8129" y="4155113"/>
            <a:ext cx="70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address is a collection, it places a marker for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Units Scalability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Creating/Wrapping units requires a lot of time</a:t>
            </a:r>
          </a:p>
          <a:p>
            <a:r>
              <a:rPr lang="en-US" dirty="0" smtClean="0"/>
              <a:t>Solution: Decouple units into separate </a:t>
            </a:r>
            <a:r>
              <a:rPr lang="en-US" dirty="0" err="1" smtClean="0"/>
              <a:t>javascript</a:t>
            </a:r>
            <a:r>
              <a:rPr lang="en-US" dirty="0" smtClean="0"/>
              <a:t> extensions</a:t>
            </a:r>
          </a:p>
          <a:p>
            <a:pPr lvl="1"/>
            <a:r>
              <a:rPr lang="en-US" sz="2400" dirty="0" smtClean="0"/>
              <a:t>There are tons of existing wrappers for </a:t>
            </a:r>
            <a:r>
              <a:rPr lang="en-US" sz="2400" dirty="0" err="1" smtClean="0"/>
              <a:t>javascript</a:t>
            </a:r>
            <a:r>
              <a:rPr lang="en-US" sz="2400" dirty="0"/>
              <a:t> </a:t>
            </a:r>
            <a:r>
              <a:rPr lang="en-US" sz="2400" dirty="0" smtClean="0"/>
              <a:t>(e.g.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err="1" smtClean="0"/>
              <a:t>gmaps</a:t>
            </a:r>
            <a:r>
              <a:rPr lang="en-US" sz="2400" dirty="0" smtClean="0"/>
              <a:t>, )</a:t>
            </a:r>
          </a:p>
          <a:p>
            <a:pPr lvl="1"/>
            <a:r>
              <a:rPr lang="en-US" sz="2400" dirty="0" smtClean="0"/>
              <a:t>Less code! (but it adds more dependencies)</a:t>
            </a:r>
          </a:p>
          <a:p>
            <a:pPr lvl="1"/>
            <a:r>
              <a:rPr lang="en-US" sz="2400" b="1" dirty="0" smtClean="0"/>
              <a:t>Little knowledge about Forward is necessary for a developer to create a new unit</a:t>
            </a:r>
          </a:p>
        </p:txBody>
      </p:sp>
    </p:spTree>
    <p:extLst>
      <p:ext uri="{BB962C8B-B14F-4D97-AF65-F5344CB8AC3E}">
        <p14:creationId xmlns:p14="http://schemas.microsoft.com/office/powerpoint/2010/main" val="307492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DOM observer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with 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2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DOM observer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0481" y="1629116"/>
            <a:ext cx="706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Consists in identifying </a:t>
            </a:r>
            <a:r>
              <a:rPr lang="en-US" b="1" dirty="0" smtClean="0"/>
              <a:t>which parts </a:t>
            </a:r>
            <a:r>
              <a:rPr lang="en-US" dirty="0" smtClean="0"/>
              <a:t>of the DOM document are affected and </a:t>
            </a:r>
            <a:r>
              <a:rPr lang="en-US" b="1" dirty="0" smtClean="0"/>
              <a:t>how</a:t>
            </a:r>
            <a:r>
              <a:rPr lang="en-US" dirty="0" smtClean="0"/>
              <a:t> - by a </a:t>
            </a:r>
            <a:r>
              <a:rPr lang="en-US" dirty="0" err="1" smtClean="0"/>
              <a:t>javascript</a:t>
            </a:r>
            <a:r>
              <a:rPr lang="en-US" dirty="0" smtClean="0"/>
              <a:t> code, then reproduce the corresponding changes when data is updated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0141" y="2732291"/>
            <a:ext cx="2302259" cy="3364425"/>
            <a:chOff x="590141" y="2732291"/>
            <a:chExt cx="2302259" cy="3364425"/>
          </a:xfrm>
        </p:grpSpPr>
        <p:grpSp>
          <p:nvGrpSpPr>
            <p:cNvPr id="18" name="Group 17"/>
            <p:cNvGrpSpPr/>
            <p:nvPr/>
          </p:nvGrpSpPr>
          <p:grpSpPr>
            <a:xfrm>
              <a:off x="634464" y="2793824"/>
              <a:ext cx="2257936" cy="3302892"/>
              <a:chOff x="634464" y="2793824"/>
              <a:chExt cx="2257936" cy="33028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4464" y="4621532"/>
                <a:ext cx="2257936" cy="1475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62189" y="3250739"/>
                <a:ext cx="17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/>
                    <a:cs typeface="Courier New"/>
                  </a:rPr>
                  <a:t>&lt;</a:t>
                </a:r>
                <a:r>
                  <a:rPr lang="en-US" dirty="0" err="1" smtClean="0">
                    <a:latin typeface="Courier New"/>
                    <a:cs typeface="Courier New"/>
                  </a:rPr>
                  <a:t>svg</a:t>
                </a:r>
                <a:r>
                  <a:rPr lang="en-US" dirty="0" smtClean="0">
                    <a:latin typeface="Courier New"/>
                    <a:cs typeface="Courier New"/>
                  </a:rPr>
                  <a:t>&gt;&lt;/</a:t>
                </a:r>
                <a:r>
                  <a:rPr lang="en-US" dirty="0" err="1" smtClean="0">
                    <a:latin typeface="Courier New"/>
                    <a:cs typeface="Courier New"/>
                  </a:rPr>
                  <a:t>svg</a:t>
                </a:r>
                <a:r>
                  <a:rPr lang="en-US" dirty="0" smtClean="0">
                    <a:latin typeface="Courier New"/>
                    <a:cs typeface="Courier New"/>
                  </a:rPr>
                  <a:t>&gt;</a:t>
                </a:r>
                <a:endParaRPr lang="en-US" dirty="0">
                  <a:latin typeface="Courier New"/>
                  <a:cs typeface="Courier New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62189" y="2793824"/>
                <a:ext cx="1479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DOM element (SVG)</a:t>
                </a:r>
                <a:endParaRPr lang="en-US" sz="1200" b="1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90141" y="2732291"/>
              <a:ext cx="37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1)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57525" y="2737425"/>
            <a:ext cx="4001304" cy="3359291"/>
            <a:chOff x="2957525" y="2737425"/>
            <a:chExt cx="4001304" cy="3359291"/>
          </a:xfrm>
        </p:grpSpPr>
        <p:grpSp>
          <p:nvGrpSpPr>
            <p:cNvPr id="19" name="Group 18"/>
            <p:cNvGrpSpPr/>
            <p:nvPr/>
          </p:nvGrpSpPr>
          <p:grpSpPr>
            <a:xfrm>
              <a:off x="3188058" y="2796230"/>
              <a:ext cx="3770771" cy="3300486"/>
              <a:chOff x="3188058" y="2796230"/>
              <a:chExt cx="3770771" cy="330048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329179" y="2796230"/>
                <a:ext cx="1467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Javascript</a:t>
                </a:r>
                <a:r>
                  <a:rPr lang="en-US" sz="1200" b="1" dirty="0" smtClean="0"/>
                  <a:t> code (D3)</a:t>
                </a:r>
                <a:endParaRPr 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88058" y="3143017"/>
                <a:ext cx="377077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urier New"/>
                    <a:cs typeface="Courier New"/>
                  </a:rPr>
                  <a:t>v</a:t>
                </a:r>
                <a:r>
                  <a:rPr lang="en-US" sz="1400" dirty="0" err="1" smtClean="0">
                    <a:latin typeface="Courier New"/>
                    <a:cs typeface="Courier New"/>
                  </a:rPr>
                  <a:t>ar</a:t>
                </a:r>
                <a:r>
                  <a:rPr lang="en-US" sz="1400" dirty="0" smtClean="0">
                    <a:latin typeface="Courier New"/>
                    <a:cs typeface="Courier New"/>
                  </a:rPr>
                  <a:t> data = [1, 5, 3]</a:t>
                </a:r>
                <a:r>
                  <a:rPr lang="en-US" sz="1400" dirty="0">
                    <a:latin typeface="Courier New"/>
                    <a:cs typeface="Courier New"/>
                  </a:rPr>
                  <a:t>;</a:t>
                </a:r>
                <a:endParaRPr lang="en-US" sz="1400" dirty="0" smtClean="0">
                  <a:latin typeface="Courier New"/>
                  <a:cs typeface="Courier New"/>
                </a:endParaRPr>
              </a:p>
              <a:p>
                <a:r>
                  <a:rPr lang="en-US" sz="1400" dirty="0" err="1" smtClean="0">
                    <a:latin typeface="Courier New"/>
                    <a:cs typeface="Courier New"/>
                  </a:rPr>
                  <a:t>var</a:t>
                </a:r>
                <a:r>
                  <a:rPr lang="en-US" sz="1400" dirty="0" smtClean="0">
                    <a:latin typeface="Courier New"/>
                    <a:cs typeface="Courier New"/>
                  </a:rPr>
                  <a:t> node = </a:t>
                </a:r>
                <a:r>
                  <a:rPr lang="en-US" sz="1400" dirty="0" err="1" smtClean="0">
                    <a:latin typeface="Courier New"/>
                    <a:cs typeface="Courier New"/>
                  </a:rPr>
                  <a:t>svg.selectAll</a:t>
                </a:r>
                <a:r>
                  <a:rPr lang="en-US" sz="1400" dirty="0" smtClean="0">
                    <a:latin typeface="Courier New"/>
                    <a:cs typeface="Courier New"/>
                  </a:rPr>
                  <a:t>(”.node")</a:t>
                </a:r>
              </a:p>
              <a:p>
                <a:r>
                  <a:rPr lang="en-US" sz="1400" dirty="0" smtClean="0">
                    <a:latin typeface="Courier New"/>
                    <a:cs typeface="Courier New"/>
                  </a:rPr>
                  <a:t>	      .data(data)</a:t>
                </a:r>
              </a:p>
              <a:p>
                <a:r>
                  <a:rPr lang="en-US" sz="1400" dirty="0" smtClean="0">
                    <a:latin typeface="Courier New"/>
                    <a:cs typeface="Courier New"/>
                  </a:rPr>
                  <a:t>	    .enter().append("circle")</a:t>
                </a:r>
              </a:p>
              <a:p>
                <a:r>
                  <a:rPr lang="en-US" sz="1400" dirty="0" smtClean="0">
                    <a:latin typeface="Courier New"/>
                    <a:cs typeface="Courier New"/>
                  </a:rPr>
                  <a:t>...</a:t>
                </a:r>
                <a:endParaRPr lang="en-US" sz="1400" dirty="0">
                  <a:latin typeface="Courier New"/>
                  <a:cs typeface="Courier New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329179" y="4621532"/>
                <a:ext cx="2257936" cy="1475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38897" y="4951467"/>
                <a:ext cx="153950" cy="153950"/>
              </a:xfrm>
              <a:prstGeom prst="ellipse">
                <a:avLst/>
              </a:prstGeom>
              <a:solidFill>
                <a:srgbClr val="800000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55442" y="5373255"/>
                <a:ext cx="153950" cy="153950"/>
              </a:xfrm>
              <a:prstGeom prst="ellipse">
                <a:avLst/>
              </a:prstGeom>
              <a:solidFill>
                <a:srgbClr val="800000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09390" y="5026899"/>
                <a:ext cx="153950" cy="153950"/>
              </a:xfrm>
              <a:prstGeom prst="ellipse">
                <a:avLst/>
              </a:prstGeom>
              <a:solidFill>
                <a:srgbClr val="800000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57525" y="2737425"/>
              <a:ext cx="37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504D"/>
                  </a:solidFill>
                </a:rPr>
                <a:t>2</a:t>
              </a:r>
              <a:r>
                <a:rPr lang="en-US" dirty="0" smtClean="0">
                  <a:solidFill>
                    <a:srgbClr val="C0504D"/>
                  </a:solidFill>
                </a:rPr>
                <a:t>)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25602" y="4286912"/>
            <a:ext cx="3061198" cy="1821400"/>
            <a:chOff x="5625602" y="4286912"/>
            <a:chExt cx="3061198" cy="182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5939747" y="4312568"/>
              <a:ext cx="2747053" cy="1795744"/>
              <a:chOff x="5939747" y="4602335"/>
              <a:chExt cx="2747053" cy="179574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04625" y="4920751"/>
                <a:ext cx="171072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/>
                    <a:cs typeface="Courier New"/>
                  </a:rPr>
                  <a:t>&lt;</a:t>
                </a:r>
                <a:r>
                  <a:rPr lang="en-US" dirty="0" err="1" smtClean="0">
                    <a:latin typeface="Courier New"/>
                    <a:cs typeface="Courier New"/>
                  </a:rPr>
                  <a:t>svg</a:t>
                </a:r>
                <a:r>
                  <a:rPr lang="en-US" dirty="0" smtClean="0">
                    <a:latin typeface="Courier New"/>
                    <a:cs typeface="Courier New"/>
                  </a:rPr>
                  <a:t>&gt;</a:t>
                </a:r>
              </a:p>
              <a:p>
                <a:r>
                  <a:rPr lang="en-US" b="1" dirty="0" smtClean="0">
                    <a:latin typeface="Courier New"/>
                    <a:cs typeface="Courier New"/>
                  </a:rPr>
                  <a:t>&lt;circle …/&gt;</a:t>
                </a:r>
              </a:p>
              <a:p>
                <a:r>
                  <a:rPr lang="en-US" b="1" dirty="0" smtClean="0">
                    <a:latin typeface="Courier New"/>
                    <a:cs typeface="Courier New"/>
                  </a:rPr>
                  <a:t>&lt;circle …/&gt;</a:t>
                </a:r>
              </a:p>
              <a:p>
                <a:r>
                  <a:rPr lang="en-US" b="1" dirty="0" smtClean="0">
                    <a:latin typeface="Courier New"/>
                    <a:cs typeface="Courier New"/>
                  </a:rPr>
                  <a:t>&lt;circle …/&gt;</a:t>
                </a:r>
                <a:endParaRPr lang="en-US" b="1" dirty="0">
                  <a:latin typeface="Courier New"/>
                  <a:cs typeface="Courier New"/>
                </a:endParaRPr>
              </a:p>
              <a:p>
                <a:r>
                  <a:rPr lang="en-US" dirty="0" smtClean="0">
                    <a:latin typeface="Courier New"/>
                    <a:cs typeface="Courier New"/>
                  </a:rPr>
                  <a:t>&lt;/</a:t>
                </a:r>
                <a:r>
                  <a:rPr lang="en-US" dirty="0" err="1" smtClean="0">
                    <a:latin typeface="Courier New"/>
                    <a:cs typeface="Courier New"/>
                  </a:rPr>
                  <a:t>svg</a:t>
                </a:r>
                <a:r>
                  <a:rPr lang="en-US" dirty="0" smtClean="0">
                    <a:latin typeface="Courier New"/>
                    <a:cs typeface="Courier New"/>
                  </a:rPr>
                  <a:t>&gt;</a:t>
                </a:r>
                <a:endParaRPr lang="en-US" dirty="0">
                  <a:latin typeface="Courier New"/>
                  <a:cs typeface="Courier New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39747" y="4602335"/>
                <a:ext cx="2079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SVG after </a:t>
                </a:r>
                <a:r>
                  <a:rPr lang="en-US" sz="1200" b="1" dirty="0" err="1" smtClean="0"/>
                  <a:t>javascript</a:t>
                </a:r>
                <a:r>
                  <a:rPr lang="en-US" sz="1200" b="1" dirty="0" smtClean="0"/>
                  <a:t> code run:</a:t>
                </a:r>
                <a:endParaRPr lang="en-US" sz="1200" b="1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7813033" y="5244975"/>
                <a:ext cx="164877" cy="851741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63525" y="5390516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504D"/>
                    </a:solidFill>
                  </a:rPr>
                  <a:t>insert</a:t>
                </a:r>
                <a:endParaRPr lang="en-US" dirty="0">
                  <a:solidFill>
                    <a:srgbClr val="C0504D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625602" y="4286912"/>
              <a:ext cx="37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504D"/>
                  </a:solidFill>
                </a:rPr>
                <a:t>3</a:t>
              </a:r>
              <a:r>
                <a:rPr lang="en-US" dirty="0" smtClean="0">
                  <a:solidFill>
                    <a:srgbClr val="C0504D"/>
                  </a:solidFill>
                </a:rPr>
                <a:t>)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03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DOM observer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51205" y="2297030"/>
            <a:ext cx="2811408" cy="2231936"/>
            <a:chOff x="1051205" y="2771666"/>
            <a:chExt cx="2811408" cy="2231936"/>
          </a:xfrm>
        </p:grpSpPr>
        <p:sp>
          <p:nvSpPr>
            <p:cNvPr id="21" name="TextBox 20"/>
            <p:cNvSpPr txBox="1"/>
            <p:nvPr/>
          </p:nvSpPr>
          <p:spPr>
            <a:xfrm>
              <a:off x="1415421" y="2822978"/>
              <a:ext cx="1156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Javascript</a:t>
              </a:r>
              <a:r>
                <a:rPr lang="en-US" sz="1200" b="1" dirty="0" smtClean="0"/>
                <a:t> code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15421" y="3145622"/>
              <a:ext cx="244719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/>
                  <a:cs typeface="Courier New"/>
                </a:rPr>
                <a:t>data = [1, 5];</a:t>
              </a:r>
            </a:p>
            <a:p>
              <a:endParaRPr lang="en-US" sz="1400" dirty="0">
                <a:latin typeface="Courier New"/>
                <a:cs typeface="Courier New"/>
              </a:endParaRPr>
            </a:p>
            <a:p>
              <a:r>
                <a:rPr lang="en-US" sz="1400" dirty="0" smtClean="0">
                  <a:latin typeface="Courier New"/>
                  <a:cs typeface="Courier New"/>
                </a:rPr>
                <a:t>// </a:t>
              </a:r>
              <a:r>
                <a:rPr lang="en-US" sz="1400" dirty="0" err="1" smtClean="0">
                  <a:latin typeface="Courier New"/>
                  <a:cs typeface="Courier New"/>
                </a:rPr>
                <a:t>Forward.js</a:t>
              </a:r>
              <a:r>
                <a:rPr lang="en-US" sz="1400" dirty="0" smtClean="0">
                  <a:latin typeface="Courier New"/>
                  <a:cs typeface="Courier New"/>
                </a:rPr>
                <a:t> manages</a:t>
              </a:r>
            </a:p>
            <a:p>
              <a:r>
                <a:rPr lang="en-US" sz="1400" dirty="0" smtClean="0">
                  <a:latin typeface="Courier New"/>
                  <a:cs typeface="Courier New"/>
                </a:rPr>
                <a:t>to identify the </a:t>
              </a:r>
            </a:p>
            <a:p>
              <a:r>
                <a:rPr lang="en-US" sz="1400" dirty="0">
                  <a:latin typeface="Courier New"/>
                  <a:cs typeface="Courier New"/>
                </a:rPr>
                <a:t>c</a:t>
              </a:r>
              <a:r>
                <a:rPr lang="en-US" sz="1400" dirty="0" smtClean="0">
                  <a:latin typeface="Courier New"/>
                  <a:cs typeface="Courier New"/>
                </a:rPr>
                <a:t>hanges needed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6660" y="4621393"/>
              <a:ext cx="90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504D"/>
                  </a:solidFill>
                </a:rPr>
                <a:t>remove</a:t>
              </a:r>
              <a:endParaRPr lang="en-US" dirty="0">
                <a:solidFill>
                  <a:srgbClr val="C0504D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51888" y="4634270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&lt;circle …/&gt;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1205" y="2771666"/>
              <a:ext cx="37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504D"/>
                  </a:solidFill>
                </a:rPr>
                <a:t>4</a:t>
              </a:r>
              <a:r>
                <a:rPr lang="en-US" dirty="0" smtClean="0">
                  <a:solidFill>
                    <a:srgbClr val="C0504D"/>
                  </a:solidFill>
                </a:rPr>
                <a:t>)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9077" y="2297401"/>
            <a:ext cx="2726804" cy="3509206"/>
            <a:chOff x="4639077" y="2772037"/>
            <a:chExt cx="2726804" cy="3509206"/>
          </a:xfrm>
        </p:grpSpPr>
        <p:grpSp>
          <p:nvGrpSpPr>
            <p:cNvPr id="20" name="Group 19"/>
            <p:cNvGrpSpPr/>
            <p:nvPr/>
          </p:nvGrpSpPr>
          <p:grpSpPr>
            <a:xfrm>
              <a:off x="5010731" y="2822978"/>
              <a:ext cx="2031551" cy="1595688"/>
              <a:chOff x="5939747" y="4525392"/>
              <a:chExt cx="2031551" cy="159568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04625" y="4920751"/>
                <a:ext cx="17084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/>
                    <a:cs typeface="Courier New"/>
                  </a:rPr>
                  <a:t>&lt;</a:t>
                </a:r>
                <a:r>
                  <a:rPr lang="en-US" dirty="0" err="1" smtClean="0">
                    <a:latin typeface="Courier New"/>
                    <a:cs typeface="Courier New"/>
                  </a:rPr>
                  <a:t>svg</a:t>
                </a:r>
                <a:r>
                  <a:rPr lang="en-US" dirty="0" smtClean="0">
                    <a:latin typeface="Courier New"/>
                    <a:cs typeface="Courier New"/>
                  </a:rPr>
                  <a:t>&gt;</a:t>
                </a:r>
              </a:p>
              <a:p>
                <a:r>
                  <a:rPr lang="en-US" b="1" dirty="0" smtClean="0">
                    <a:latin typeface="Courier New"/>
                    <a:cs typeface="Courier New"/>
                  </a:rPr>
                  <a:t>&lt;circle …/&gt;</a:t>
                </a:r>
              </a:p>
              <a:p>
                <a:r>
                  <a:rPr lang="en-US" b="1" dirty="0" smtClean="0">
                    <a:latin typeface="Courier New"/>
                    <a:cs typeface="Courier New"/>
                  </a:rPr>
                  <a:t>&lt;circle …/&gt;</a:t>
                </a:r>
                <a:endParaRPr lang="en-US" b="1" dirty="0">
                  <a:latin typeface="Courier New"/>
                  <a:cs typeface="Courier New"/>
                </a:endParaRPr>
              </a:p>
              <a:p>
                <a:r>
                  <a:rPr lang="en-US" dirty="0" smtClean="0">
                    <a:latin typeface="Courier New"/>
                    <a:cs typeface="Courier New"/>
                  </a:rPr>
                  <a:t>&lt;/</a:t>
                </a:r>
                <a:r>
                  <a:rPr lang="en-US" dirty="0" err="1" smtClean="0">
                    <a:latin typeface="Courier New"/>
                    <a:cs typeface="Courier New"/>
                  </a:rPr>
                  <a:t>svg</a:t>
                </a:r>
                <a:r>
                  <a:rPr lang="en-US" dirty="0" smtClean="0">
                    <a:latin typeface="Courier New"/>
                    <a:cs typeface="Courier New"/>
                  </a:rPr>
                  <a:t>&gt;</a:t>
                </a:r>
                <a:endParaRPr lang="en-US" dirty="0">
                  <a:latin typeface="Courier New"/>
                  <a:cs typeface="Courier New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39747" y="4525392"/>
                <a:ext cx="20315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SVG after </a:t>
                </a:r>
                <a:r>
                  <a:rPr lang="en-US" sz="1200" b="1" dirty="0" err="1" smtClean="0"/>
                  <a:t>Forward.js</a:t>
                </a:r>
                <a:r>
                  <a:rPr lang="en-US" sz="1200" b="1" dirty="0" smtClean="0"/>
                  <a:t> update:</a:t>
                </a:r>
                <a:endParaRPr lang="en-US" sz="1200" b="1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107945" y="4806059"/>
              <a:ext cx="2257936" cy="1475184"/>
              <a:chOff x="756379" y="4660027"/>
              <a:chExt cx="2257936" cy="147518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56379" y="4660027"/>
                <a:ext cx="2257936" cy="1475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66097" y="4989962"/>
                <a:ext cx="153950" cy="153950"/>
              </a:xfrm>
              <a:prstGeom prst="ellipse">
                <a:avLst/>
              </a:prstGeom>
              <a:solidFill>
                <a:srgbClr val="800000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236590" y="5065394"/>
                <a:ext cx="153950" cy="153950"/>
              </a:xfrm>
              <a:prstGeom prst="ellipse">
                <a:avLst/>
              </a:prstGeom>
              <a:solidFill>
                <a:srgbClr val="800000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639077" y="2772037"/>
              <a:ext cx="37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504D"/>
                  </a:solidFill>
                </a:rPr>
                <a:t>5</a:t>
              </a:r>
              <a:r>
                <a:rPr lang="en-US" dirty="0" smtClean="0">
                  <a:solidFill>
                    <a:srgbClr val="C0504D"/>
                  </a:solidFill>
                </a:rPr>
                <a:t>)</a:t>
              </a:r>
              <a:endParaRPr lang="en-US" dirty="0">
                <a:solidFill>
                  <a:srgbClr val="C050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17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DOM 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Supports ad-hoc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Non-intrusive approach (almost no modification in existing code) </a:t>
            </a:r>
          </a:p>
          <a:p>
            <a:pPr lvl="1"/>
            <a:r>
              <a:rPr lang="en-US" dirty="0" smtClean="0"/>
              <a:t>Magic (but non-intuitive in some cases)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Complex to implement</a:t>
            </a:r>
          </a:p>
          <a:p>
            <a:pPr lvl="1"/>
            <a:r>
              <a:rPr lang="en-US" dirty="0" smtClean="0"/>
              <a:t>Possibly only works for a very small set of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3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Updates in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most of visualizations, full rendering is not a problem</a:t>
            </a:r>
          </a:p>
          <a:p>
            <a:pPr lvl="1"/>
            <a:r>
              <a:rPr lang="en-US" dirty="0" smtClean="0"/>
              <a:t>In many cases the visual elements need to be resized or repositioned to accommodate a new element (or when removing an existing one)</a:t>
            </a:r>
          </a:p>
          <a:p>
            <a:r>
              <a:rPr lang="en-US" dirty="0" smtClean="0"/>
              <a:t>Incremental update is desirable for </a:t>
            </a:r>
            <a:r>
              <a:rPr lang="en-US" b="1" dirty="0" smtClean="0"/>
              <a:t>smoother user experien</a:t>
            </a:r>
            <a:r>
              <a:rPr lang="en-US" dirty="0" smtClean="0"/>
              <a:t>ce and </a:t>
            </a:r>
            <a:r>
              <a:rPr lang="en-US" b="1" dirty="0" smtClean="0"/>
              <a:t>cognitive tracking </a:t>
            </a:r>
            <a:r>
              <a:rPr lang="en-US" dirty="0" smtClean="0"/>
              <a:t>of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0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357634"/>
              </p:ext>
            </p:extLst>
          </p:nvPr>
        </p:nvGraphicFramePr>
        <p:xfrm>
          <a:off x="457200" y="2100480"/>
          <a:ext cx="82296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ahoma"/>
                          <a:cs typeface="Tahoma"/>
                        </a:rPr>
                        <a:t>Strategy</a:t>
                      </a:r>
                      <a:endParaRPr lang="en-US" sz="1600" b="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ahoma"/>
                          <a:cs typeface="Tahoma"/>
                        </a:rPr>
                        <a:t>Integration with existing code</a:t>
                      </a:r>
                      <a:endParaRPr lang="en-US" sz="1600" b="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ahoma"/>
                          <a:cs typeface="Tahoma"/>
                        </a:rPr>
                        <a:t>Extensibility</a:t>
                      </a:r>
                      <a:endParaRPr lang="en-US" sz="1600" b="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ahoma"/>
                          <a:cs typeface="Tahoma"/>
                        </a:rPr>
                        <a:t>Intuitiveness</a:t>
                      </a:r>
                      <a:endParaRPr lang="en-US" sz="1600" b="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ahoma"/>
                          <a:cs typeface="Tahoma"/>
                        </a:rPr>
                        <a:t>Incremental updates handling</a:t>
                      </a:r>
                      <a:endParaRPr lang="en-US" sz="1600" b="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ahoma"/>
                          <a:cs typeface="Tahoma"/>
                        </a:rPr>
                        <a:t>Partial</a:t>
                      </a:r>
                      <a:r>
                        <a:rPr lang="en-US" sz="1600" b="0" baseline="0" dirty="0" smtClean="0">
                          <a:latin typeface="Tahoma"/>
                          <a:cs typeface="Tahoma"/>
                        </a:rPr>
                        <a:t> renders</a:t>
                      </a:r>
                      <a:endParaRPr lang="en-US" sz="1600" b="0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 Observer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XXX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X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/>
                          <a:cs typeface="Lucida Console"/>
                        </a:rPr>
                        <a:t>-</a:t>
                      </a:r>
                      <a:endParaRPr lang="en-US" dirty="0">
                        <a:latin typeface="Lucida Console"/>
                        <a:cs typeface="Lucida Conso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26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way to provide incremental rendering capabilities for custom </a:t>
            </a:r>
            <a:r>
              <a:rPr lang="en-US" dirty="0" err="1" smtClean="0"/>
              <a:t>javascript</a:t>
            </a:r>
            <a:r>
              <a:rPr lang="en-US" dirty="0" smtClean="0"/>
              <a:t>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Overview of </a:t>
            </a:r>
            <a:br>
              <a:rPr lang="en-US" dirty="0" smtClean="0"/>
            </a:br>
            <a:r>
              <a:rPr lang="en-US" dirty="0" smtClean="0"/>
              <a:t>Two Popular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err="1" smtClean="0"/>
              <a:t>Backbone.js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Query-oriented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9" y="1500690"/>
            <a:ext cx="7771277" cy="53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Model-oriented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81" y="1680427"/>
            <a:ext cx="7497781" cy="547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67" y="2694316"/>
            <a:ext cx="6642100" cy="185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6581" y="4964313"/>
            <a:ext cx="732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Automatic generation of CRUD operations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so declarative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 queries  possible (e.g. </a:t>
            </a:r>
            <a:r>
              <a:rPr lang="en-US" dirty="0" err="1" smtClean="0"/>
              <a:t>Deal.query</a:t>
            </a:r>
            <a:r>
              <a:rPr lang="en-US" dirty="0"/>
              <a:t>(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8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Forward </a:t>
            </a:r>
            <a:r>
              <a:rPr lang="en-US" dirty="0"/>
              <a:t>JSON syntax for Visual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1.1 How </a:t>
            </a:r>
            <a:r>
              <a:rPr lang="en-US" dirty="0"/>
              <a:t>should </a:t>
            </a:r>
            <a:r>
              <a:rPr lang="en-US" i="1" dirty="0" err="1"/>
              <a:t>map_model</a:t>
            </a:r>
            <a:r>
              <a:rPr lang="en-US" dirty="0"/>
              <a:t> be declared?</a:t>
            </a:r>
          </a:p>
          <a:p>
            <a:pPr lvl="1"/>
            <a:r>
              <a:rPr lang="en-US" dirty="0" smtClean="0"/>
              <a:t>1.2 What </a:t>
            </a:r>
            <a:r>
              <a:rPr lang="en-US" dirty="0"/>
              <a:t>it &lt;</a:t>
            </a:r>
            <a:r>
              <a:rPr lang="en-US" dirty="0" err="1"/>
              <a:t>j:json</a:t>
            </a:r>
            <a:r>
              <a:rPr lang="en-US" dirty="0"/>
              <a:t>&gt; is within a for?</a:t>
            </a:r>
          </a:p>
          <a:p>
            <a:pPr lvl="1"/>
            <a:r>
              <a:rPr lang="en-US" dirty="0" smtClean="0"/>
              <a:t>1.3 How </a:t>
            </a:r>
            <a:r>
              <a:rPr lang="en-US" dirty="0"/>
              <a:t>to keep track of IDs?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7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JSON syntax for Visual Units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0" y="1580862"/>
            <a:ext cx="5041900" cy="234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6086" y="4528172"/>
            <a:ext cx="4429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Issues:</a:t>
            </a:r>
          </a:p>
          <a:p>
            <a:r>
              <a:rPr lang="en-US" dirty="0"/>
              <a:t>	</a:t>
            </a:r>
            <a:r>
              <a:rPr lang="en-US" dirty="0" smtClean="0"/>
              <a:t>1) How should </a:t>
            </a:r>
            <a:r>
              <a:rPr lang="en-US" i="1" dirty="0" err="1" smtClean="0"/>
              <a:t>map_model</a:t>
            </a:r>
            <a:r>
              <a:rPr lang="en-US" dirty="0" smtClean="0"/>
              <a:t> be declared?</a:t>
            </a:r>
          </a:p>
          <a:p>
            <a:r>
              <a:rPr lang="en-US" dirty="0"/>
              <a:t>	</a:t>
            </a:r>
            <a:r>
              <a:rPr lang="en-US" dirty="0" smtClean="0"/>
              <a:t>2) What it &lt;</a:t>
            </a:r>
            <a:r>
              <a:rPr lang="en-US" dirty="0" err="1" smtClean="0"/>
              <a:t>j:json</a:t>
            </a:r>
            <a:r>
              <a:rPr lang="en-US" dirty="0" smtClean="0"/>
              <a:t>&gt; is within a for?</a:t>
            </a:r>
          </a:p>
          <a:p>
            <a:r>
              <a:rPr lang="en-US" dirty="0"/>
              <a:t>	</a:t>
            </a:r>
            <a:r>
              <a:rPr lang="en-US" dirty="0" smtClean="0"/>
              <a:t>3) How to keep track of IDs?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8760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JSON syntax for Visual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1.1 How </a:t>
            </a:r>
            <a:r>
              <a:rPr lang="en-US" sz="2800" dirty="0"/>
              <a:t>should </a:t>
            </a:r>
            <a:r>
              <a:rPr lang="en-US" sz="2800" i="1" dirty="0" err="1"/>
              <a:t>map_model</a:t>
            </a:r>
            <a:r>
              <a:rPr lang="en-US" sz="2800" dirty="0"/>
              <a:t> be declared?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58" y="2324356"/>
            <a:ext cx="499110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4847195"/>
            <a:ext cx="77597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9512" y="2337309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eplace target by a name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 flipV="1">
            <a:off x="4580018" y="2488570"/>
            <a:ext cx="1499494" cy="33405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5524" y="4202924"/>
            <a:ext cx="225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call the template in JS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29446" y="4399895"/>
            <a:ext cx="1756078" cy="44730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JSON syntax for Visual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1.2. What </a:t>
            </a:r>
            <a:r>
              <a:rPr lang="en-US" dirty="0"/>
              <a:t>it </a:t>
            </a:r>
            <a:r>
              <a:rPr lang="en-US" dirty="0" smtClean="0"/>
              <a:t>&lt;</a:t>
            </a:r>
            <a:r>
              <a:rPr lang="en-US" dirty="0" err="1" smtClean="0"/>
              <a:t>f:json</a:t>
            </a:r>
            <a:r>
              <a:rPr lang="en-US" dirty="0"/>
              <a:t>&gt; is within a for?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74" y="2661961"/>
            <a:ext cx="5791200" cy="3073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25730" y="3091471"/>
            <a:ext cx="5120289" cy="2031325"/>
            <a:chOff x="3925730" y="3091471"/>
            <a:chExt cx="5120289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7235661" y="3091471"/>
              <a:ext cx="181035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504D"/>
                  </a:solidFill>
                </a:rPr>
                <a:t>f:json</a:t>
              </a:r>
              <a:r>
                <a:rPr lang="en-US" dirty="0" smtClean="0">
                  <a:solidFill>
                    <a:srgbClr val="C0504D"/>
                  </a:solidFill>
                </a:rPr>
                <a:t> must be </a:t>
              </a:r>
            </a:p>
            <a:p>
              <a:r>
                <a:rPr lang="en-US" dirty="0">
                  <a:solidFill>
                    <a:srgbClr val="C0504D"/>
                  </a:solidFill>
                </a:rPr>
                <a:t>t</a:t>
              </a:r>
              <a:r>
                <a:rPr lang="en-US" dirty="0" smtClean="0">
                  <a:solidFill>
                    <a:srgbClr val="C0504D"/>
                  </a:solidFill>
                </a:rPr>
                <a:t>he top most element (root),</a:t>
              </a:r>
            </a:p>
            <a:p>
              <a:r>
                <a:rPr lang="en-US" dirty="0">
                  <a:solidFill>
                    <a:srgbClr val="C0504D"/>
                  </a:solidFill>
                </a:rPr>
                <a:t>c</a:t>
              </a:r>
              <a:r>
                <a:rPr lang="en-US" dirty="0" smtClean="0">
                  <a:solidFill>
                    <a:srgbClr val="C0504D"/>
                  </a:solidFill>
                </a:rPr>
                <a:t>omprising all logic to be rendered as JSON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925730" y="3368603"/>
              <a:ext cx="3218604" cy="94871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03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80" y="2722563"/>
            <a:ext cx="6083300" cy="340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JSON syntax for Visual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1.2. What </a:t>
            </a:r>
            <a:r>
              <a:rPr lang="en-US" dirty="0"/>
              <a:t>it </a:t>
            </a:r>
            <a:r>
              <a:rPr lang="en-US" dirty="0" smtClean="0"/>
              <a:t>&lt;</a:t>
            </a:r>
            <a:r>
              <a:rPr lang="en-US" dirty="0" err="1" smtClean="0"/>
              <a:t>f:json</a:t>
            </a:r>
            <a:r>
              <a:rPr lang="en-US" dirty="0"/>
              <a:t>&gt; is within a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9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JSON syntax for Visual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keep track of IDs?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02409"/>
            <a:ext cx="5579391" cy="2795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740" y="4532879"/>
            <a:ext cx="4648200" cy="222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0930" y="331168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generates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998685">
            <a:off x="5869811" y="3865946"/>
            <a:ext cx="750048" cy="5211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JSON syntax for Visual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keep track of IDs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Can a Visual Unit provide an </a:t>
            </a:r>
            <a:r>
              <a:rPr lang="en-US" dirty="0" smtClean="0"/>
              <a:t>API </a:t>
            </a:r>
            <a:r>
              <a:rPr lang="en-US" dirty="0" smtClean="0"/>
              <a:t>to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1782" y="3888928"/>
            <a:ext cx="2262496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=0 until 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ourier"/>
                <a:cs typeface="Courier"/>
              </a:rPr>
              <a:t>… 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=1)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ourier"/>
                <a:cs typeface="Courier"/>
              </a:rPr>
              <a:t>… 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=2)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Courier"/>
              <a:cs typeface="Courier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03268" y="4910263"/>
            <a:ext cx="222585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03268" y="5481672"/>
            <a:ext cx="222585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3146" y="4488554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7951" y="4825620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8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Visual units in Forward should provide a corresponding JS API </a:t>
            </a:r>
            <a:r>
              <a:rPr lang="en-US" dirty="0" smtClean="0"/>
              <a:t>for </a:t>
            </a:r>
            <a:r>
              <a:rPr lang="en-US" dirty="0"/>
              <a:t>a seamlessly integration JS </a:t>
            </a:r>
            <a:r>
              <a:rPr lang="en-US" dirty="0">
                <a:sym typeface="Wingdings"/>
              </a:rPr>
              <a:t> </a:t>
            </a:r>
            <a:r>
              <a:rPr lang="en-US" dirty="0" smtClean="0">
                <a:sym typeface="Wingdings"/>
              </a:rPr>
              <a:t>Forward</a:t>
            </a:r>
          </a:p>
          <a:p>
            <a:r>
              <a:rPr lang="en-US" dirty="0" smtClean="0">
                <a:sym typeface="Wingdings"/>
              </a:rPr>
              <a:t>This will be easier if the Forward units are in </a:t>
            </a:r>
            <a:r>
              <a:rPr lang="en-US" dirty="0" err="1" smtClean="0">
                <a:sym typeface="Wingdings"/>
              </a:rPr>
              <a:t>Javascript</a:t>
            </a:r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9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Relies on HMTL attributes (</a:t>
            </a:r>
            <a:r>
              <a:rPr lang="en-US" sz="2800" dirty="0" err="1" smtClean="0"/>
              <a:t>ng</a:t>
            </a:r>
            <a:r>
              <a:rPr lang="en-US" sz="2800" dirty="0" smtClean="0"/>
              <a:t>-*, </a:t>
            </a:r>
            <a:r>
              <a:rPr lang="en-US" sz="2800" dirty="0" err="1" smtClean="0"/>
              <a:t>ng</a:t>
            </a:r>
            <a:r>
              <a:rPr lang="en-US" sz="2800" dirty="0" smtClean="0"/>
              <a:t>-repeat, </a:t>
            </a:r>
            <a:r>
              <a:rPr lang="en-US" sz="2800" dirty="0" err="1" smtClean="0"/>
              <a:t>ng</a:t>
            </a:r>
            <a:r>
              <a:rPr lang="en-US" sz="2800" dirty="0" smtClean="0"/>
              <a:t>-model,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Two way bindings between view and model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6" y="4083212"/>
            <a:ext cx="6337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32" y="2968644"/>
            <a:ext cx="5550841" cy="26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JSON syntax for Visual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keep track of IDs?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6474" y="2645478"/>
            <a:ext cx="27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a</a:t>
            </a:r>
            <a:r>
              <a:rPr lang="en-US" dirty="0" smtClean="0">
                <a:solidFill>
                  <a:srgbClr val="C0504D"/>
                </a:solidFill>
              </a:rPr>
              <a:t>uto generated by forward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consumed in the client 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487311" y="2968644"/>
            <a:ext cx="1990074" cy="323165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374075" y="3130226"/>
            <a:ext cx="1103310" cy="115422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4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JSON syntax for Visual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Demos:</a:t>
            </a:r>
          </a:p>
          <a:p>
            <a:r>
              <a:rPr lang="en-US" dirty="0"/>
              <a:t>	</a:t>
            </a:r>
            <a:r>
              <a:rPr lang="en-US" dirty="0" smtClean="0"/>
              <a:t>Multiple </a:t>
            </a:r>
            <a:r>
              <a:rPr lang="en-US" dirty="0" err="1" smtClean="0"/>
              <a:t>Gmaps</a:t>
            </a:r>
            <a:r>
              <a:rPr lang="en-US" dirty="0" smtClean="0"/>
              <a:t>/markers</a:t>
            </a:r>
          </a:p>
          <a:p>
            <a:r>
              <a:rPr lang="en-US" dirty="0"/>
              <a:t>	</a:t>
            </a:r>
            <a:r>
              <a:rPr lang="en-US" dirty="0" smtClean="0"/>
              <a:t>D3.js and </a:t>
            </a:r>
            <a:r>
              <a:rPr lang="en-US" dirty="0" err="1" smtClean="0"/>
              <a:t>GoogleVis</a:t>
            </a:r>
            <a:r>
              <a:rPr lang="en-US" dirty="0" smtClean="0"/>
              <a:t> same 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19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+ forward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</a:t>
            </a:r>
            <a:r>
              <a:rPr lang="en-US" dirty="0" smtClean="0"/>
              <a:t>– Page Configuration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27" y="2648867"/>
            <a:ext cx="5791200" cy="307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849" y="1584649"/>
            <a:ext cx="30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Page configuration: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0845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</a:t>
            </a:r>
            <a:r>
              <a:rPr lang="en-US" dirty="0" smtClean="0"/>
              <a:t>– Page Configuration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07"/>
          <a:stretch/>
        </p:blipFill>
        <p:spPr>
          <a:xfrm>
            <a:off x="3286406" y="1584649"/>
            <a:ext cx="4242214" cy="52227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0849" y="1584649"/>
            <a:ext cx="147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Renders: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727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- Diff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51011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Diff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99" y="4739373"/>
            <a:ext cx="5232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2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894"/>
            <a:ext cx="9144000" cy="1043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340"/>
            <a:ext cx="9144000" cy="864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6906"/>
            <a:ext cx="9144000" cy="10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2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65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 err="1" smtClean="0"/>
              <a:t>json</a:t>
            </a:r>
            <a:r>
              <a:rPr lang="en-US" dirty="0" smtClean="0"/>
              <a:t> in the page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1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Generating JSON inside a loop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5603"/>
            <a:ext cx="5740400" cy="417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7" y="5096186"/>
            <a:ext cx="4483100" cy="1117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3132075">
            <a:off x="5413306" y="4235277"/>
            <a:ext cx="750048" cy="5211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32" y="1417638"/>
            <a:ext cx="5323050" cy="5333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2956"/>
            <a:ext cx="3020253" cy="16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Generating </a:t>
            </a:r>
            <a:r>
              <a:rPr lang="en-US" sz="3600" dirty="0"/>
              <a:t>JSON inside a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93671" y="1600200"/>
            <a:ext cx="428355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Pros:</a:t>
            </a:r>
          </a:p>
          <a:p>
            <a:pPr lvl="1"/>
            <a:r>
              <a:rPr lang="en-US" sz="2000" dirty="0" smtClean="0"/>
              <a:t>Few changes in Forward</a:t>
            </a:r>
            <a:r>
              <a:rPr lang="en-US" sz="2000" dirty="0" smtClean="0"/>
              <a:t>’s architecture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Cons:</a:t>
            </a:r>
          </a:p>
          <a:p>
            <a:pPr lvl="1"/>
            <a:r>
              <a:rPr lang="en-US" sz="2000" dirty="0" smtClean="0"/>
              <a:t>Mix of logic </a:t>
            </a:r>
          </a:p>
          <a:p>
            <a:pPr lvl="1"/>
            <a:r>
              <a:rPr lang="en-US" sz="2000" dirty="0" smtClean="0"/>
              <a:t>Complex JSON template within nested queries</a:t>
            </a:r>
          </a:p>
          <a:p>
            <a:pPr lvl="1"/>
            <a:r>
              <a:rPr lang="en-US" sz="2000" dirty="0" smtClean="0"/>
              <a:t>What is the scope of </a:t>
            </a:r>
            <a:r>
              <a:rPr lang="en-US" sz="2000" dirty="0" err="1" smtClean="0">
                <a:latin typeface="Courier"/>
                <a:cs typeface="Courier"/>
              </a:rPr>
              <a:t>marker_collection</a:t>
            </a:r>
            <a:r>
              <a:rPr lang="en-US" sz="2000" dirty="0" smtClean="0"/>
              <a:t> variable?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5045"/>
            <a:ext cx="4136472" cy="30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78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JSON inside a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920"/>
            <a:ext cx="4559300" cy="528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720" y="1571283"/>
            <a:ext cx="24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 change to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33498420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2956"/>
            <a:ext cx="3020253" cy="1673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91" y="1417638"/>
            <a:ext cx="4889812" cy="53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Angula.JS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has no global state</a:t>
            </a:r>
          </a:p>
          <a:p>
            <a:r>
              <a:rPr lang="en-US" dirty="0" smtClean="0"/>
              <a:t>2</a:t>
            </a:r>
            <a:r>
              <a:rPr lang="en-US" dirty="0"/>
              <a:t>-way data </a:t>
            </a:r>
            <a:r>
              <a:rPr lang="en-US" dirty="0" smtClean="0"/>
              <a:t>binding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ependency </a:t>
            </a:r>
            <a:r>
              <a:rPr lang="en-US" dirty="0"/>
              <a:t>injection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services like </a:t>
            </a:r>
            <a:r>
              <a:rPr lang="en-US" dirty="0" smtClean="0"/>
              <a:t>routing and testing framework</a:t>
            </a:r>
          </a:p>
          <a:p>
            <a:r>
              <a:rPr lang="en-US" dirty="0" smtClean="0"/>
              <a:t>Less code for the developer!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Backbone.js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Model and </a:t>
            </a:r>
            <a:r>
              <a:rPr lang="fr-FR" dirty="0" err="1" smtClean="0"/>
              <a:t>View</a:t>
            </a:r>
            <a:r>
              <a:rPr lang="fr-FR" dirty="0" smtClean="0"/>
              <a:t> extensions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6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-10-04 YANN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2012-10-04 YANNIS.pptx</Template>
  <TotalTime>53593</TotalTime>
  <Words>1277</Words>
  <Application>Microsoft Macintosh PowerPoint</Application>
  <PresentationFormat>On-screen Show (4:3)</PresentationFormat>
  <Paragraphs>264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2012-10-04 YANNIS</vt:lpstr>
      <vt:lpstr>Javascript Integration with FORWARD:  Enabling D3.js Applications </vt:lpstr>
      <vt:lpstr>Agenda</vt:lpstr>
      <vt:lpstr>2010, the Rise of Javascript  MV* Frameworks…</vt:lpstr>
      <vt:lpstr>A Brief Overview of  Two Popular Frameworks</vt:lpstr>
      <vt:lpstr>Angular.JS</vt:lpstr>
      <vt:lpstr>Angular.JS Todo Example</vt:lpstr>
      <vt:lpstr>Angular.JS Todo Example</vt:lpstr>
      <vt:lpstr>Angula.JS Conclusions</vt:lpstr>
      <vt:lpstr>Backbone.js</vt:lpstr>
      <vt:lpstr>Backbone.js Models</vt:lpstr>
      <vt:lpstr>Backbone.js Views</vt:lpstr>
      <vt:lpstr>Backbone.js (call stack)</vt:lpstr>
      <vt:lpstr>Backbone.js Conclusions</vt:lpstr>
      <vt:lpstr>FORWARD Integration with Javascript</vt:lpstr>
      <vt:lpstr>Templating - Tags</vt:lpstr>
      <vt:lpstr>Templating - Tags</vt:lpstr>
      <vt:lpstr>Templating - Views</vt:lpstr>
      <vt:lpstr>Templating View - Example in JSON</vt:lpstr>
      <vt:lpstr>Templating - Example in JSON</vt:lpstr>
      <vt:lpstr>Managing Updates</vt:lpstr>
      <vt:lpstr>Templating</vt:lpstr>
      <vt:lpstr>Javascript View-Model</vt:lpstr>
      <vt:lpstr>Javascript View-Model</vt:lpstr>
      <vt:lpstr>PowerPoint Presentation</vt:lpstr>
      <vt:lpstr>Javascript Design Patterns to Enable Incremental Updates on Javascript code/library</vt:lpstr>
      <vt:lpstr>Agenda</vt:lpstr>
      <vt:lpstr>Model-View</vt:lpstr>
      <vt:lpstr>Model-View</vt:lpstr>
      <vt:lpstr>Model-ViewView-Model</vt:lpstr>
      <vt:lpstr>Model-ViewView-Model</vt:lpstr>
      <vt:lpstr>Forward.Maps.js  v0.1</vt:lpstr>
      <vt:lpstr>Forward Units Scalability Problem</vt:lpstr>
      <vt:lpstr>Javascript DOM observer</vt:lpstr>
      <vt:lpstr>Javascript DOM observer</vt:lpstr>
      <vt:lpstr>Javascript DOM observer</vt:lpstr>
      <vt:lpstr>Javascript DOM observer</vt:lpstr>
      <vt:lpstr>Incremental Updates in Visualizations</vt:lpstr>
      <vt:lpstr>Evaluation</vt:lpstr>
      <vt:lpstr>Conclusions</vt:lpstr>
      <vt:lpstr>Query-oriented</vt:lpstr>
      <vt:lpstr>Model-oriented</vt:lpstr>
      <vt:lpstr>Agenda</vt:lpstr>
      <vt:lpstr>Forward JSON syntax for Visual Units</vt:lpstr>
      <vt:lpstr>Forward JSON syntax for Visual Units</vt:lpstr>
      <vt:lpstr>Forward JSON syntax for Visual Units</vt:lpstr>
      <vt:lpstr>Forward JSON syntax for Visual Units</vt:lpstr>
      <vt:lpstr>Forward JSON syntax for Visual Units</vt:lpstr>
      <vt:lpstr>Forward JSON syntax for Visual Units</vt:lpstr>
      <vt:lpstr>Conclusions</vt:lpstr>
      <vt:lpstr>Forward JSON syntax for Visual Units</vt:lpstr>
      <vt:lpstr>Forward JSON syntax for Visual Units</vt:lpstr>
      <vt:lpstr>Javascript + forward</vt:lpstr>
      <vt:lpstr>Passing data – Page Configuration</vt:lpstr>
      <vt:lpstr>Passing data – Page Configuration</vt:lpstr>
      <vt:lpstr>Passing data - Diff</vt:lpstr>
      <vt:lpstr>PowerPoint Presentation</vt:lpstr>
      <vt:lpstr>PowerPoint Presentation</vt:lpstr>
      <vt:lpstr>Declaring json in the page configuration</vt:lpstr>
      <vt:lpstr>Generating JSON inside a loop</vt:lpstr>
      <vt:lpstr>Generating JSON inside a loop</vt:lpstr>
      <vt:lpstr>Generating JSON inside a loop</vt:lpstr>
      <vt:lpstr>PowerPoint Presentation</vt:lpstr>
    </vt:vector>
  </TitlesOfParts>
  <Company>Redu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Cassio Melo</dc:creator>
  <cp:lastModifiedBy>Cassio Melo</cp:lastModifiedBy>
  <cp:revision>87</cp:revision>
  <dcterms:created xsi:type="dcterms:W3CDTF">2013-03-16T01:26:35Z</dcterms:created>
  <dcterms:modified xsi:type="dcterms:W3CDTF">2013-04-22T06:51:48Z</dcterms:modified>
</cp:coreProperties>
</file>