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82" r:id="rId4"/>
    <p:sldId id="295" r:id="rId5"/>
    <p:sldId id="298" r:id="rId6"/>
    <p:sldId id="299" r:id="rId7"/>
    <p:sldId id="300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Examples for</a:t>
            </a:r>
            <a:br>
              <a:rPr lang="en-US" sz="4400" dirty="0" smtClean="0"/>
            </a:br>
            <a:r>
              <a:rPr lang="en-US" sz="4400" dirty="0" smtClean="0"/>
              <a:t>Lightweight JavaScript Integration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Open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Collectors</a:t>
            </a:r>
          </a:p>
        </p:txBody>
      </p:sp>
    </p:spTree>
    <p:extLst>
      <p:ext uri="{BB962C8B-B14F-4D97-AF65-F5344CB8AC3E}">
        <p14:creationId xmlns:p14="http://schemas.microsoft.com/office/powerpoint/2010/main" val="91457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Enable developer to use an arbitrary JavaScript component that is not wrapped by FORWARD team.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Enable developer to create a visual unit that wraps </a:t>
            </a:r>
            <a:r>
              <a:rPr lang="en-US" sz="2000" dirty="0" smtClean="0"/>
              <a:t>a JavaScript </a:t>
            </a:r>
            <a:r>
              <a:rPr lang="en-US" sz="2000" dirty="0"/>
              <a:t>component.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Enable FORWARD team to efficiently wrap a JavaScript component with many (50++) properties/methods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Enable incremental rendering of HTML/SVG with DOM diffs.</a:t>
            </a:r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Visual unit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JSON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With </a:t>
            </a:r>
            <a:r>
              <a:rPr lang="en-US" sz="1600" dirty="0" err="1" smtClean="0"/>
              <a:t>templating</a:t>
            </a:r>
            <a:endParaRPr lang="en-US" sz="1600" dirty="0" smtClean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Without </a:t>
            </a:r>
            <a:r>
              <a:rPr lang="en-US" sz="1600" dirty="0" err="1" smtClean="0"/>
              <a:t>templating</a:t>
            </a:r>
            <a:endParaRPr lang="en-US" sz="1600" dirty="0" smtClean="0"/>
          </a:p>
          <a:p>
            <a:pPr marL="400050" lvl="1" indent="0">
              <a:buNone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Incremental rendering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D3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MVVM component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MVC component</a:t>
            </a:r>
            <a:endParaRPr lang="en-US" sz="1600" dirty="0"/>
          </a:p>
          <a:p>
            <a:pPr marL="40005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Visual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23792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unit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google.map.Maps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center :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0,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</a:t>
            </a:r>
            <a:r>
              <a:rPr lang="en-US" sz="1200" b="1" dirty="0">
                <a:latin typeface="Consolas"/>
                <a:cs typeface="Consolas"/>
              </a:rPr>
              <a:t>for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select</a:t>
            </a:r>
            <a:r>
              <a:rPr lang="en-US" sz="1200" dirty="0">
                <a:latin typeface="Consolas"/>
                <a:cs typeface="Consolas"/>
              </a:rPr>
              <a:t> x, y </a:t>
            </a:r>
            <a:r>
              <a:rPr lang="en-US" sz="1200" b="1" dirty="0">
                <a:latin typeface="Consolas"/>
                <a:cs typeface="Consolas"/>
              </a:rPr>
              <a:t>from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db.locations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&lt;%= </a:t>
            </a:r>
            <a:r>
              <a:rPr lang="en-US" sz="1200" dirty="0" err="1">
                <a:latin typeface="Consolas"/>
                <a:cs typeface="Consolas"/>
              </a:rPr>
              <a:t>i.x</a:t>
            </a:r>
            <a:r>
              <a:rPr lang="en-US" sz="1200" dirty="0">
                <a:latin typeface="Consolas"/>
                <a:cs typeface="Consolas"/>
              </a:rPr>
              <a:t> %&gt;,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&lt;%= </a:t>
            </a:r>
            <a:r>
              <a:rPr lang="en-US" sz="1200" dirty="0" err="1">
                <a:latin typeface="Consolas"/>
                <a:cs typeface="Consolas"/>
              </a:rPr>
              <a:t>i.y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</a:t>
            </a:r>
            <a:r>
              <a:rPr lang="en-US" sz="1200" b="1" dirty="0">
                <a:latin typeface="Consolas"/>
                <a:cs typeface="Consolas"/>
              </a:rPr>
              <a:t>end for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end unit</a:t>
            </a:r>
            <a:r>
              <a:rPr lang="en-US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2. JSON (with </a:t>
            </a:r>
            <a:r>
              <a:rPr lang="en-US" sz="2000" dirty="0" err="1" smtClean="0"/>
              <a:t>templating</a:t>
            </a:r>
            <a:r>
              <a:rPr lang="en-US" sz="20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26664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render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always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using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renderModel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center : { lat : 0,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</a:t>
            </a:r>
            <a:r>
              <a:rPr lang="cs-CZ" sz="1200" dirty="0" err="1">
                <a:latin typeface="Consolas"/>
                <a:cs typeface="Consolas"/>
              </a:rPr>
              <a:t>markers</a:t>
            </a:r>
            <a:r>
              <a:rPr lang="cs-CZ" sz="1200" dirty="0">
                <a:latin typeface="Consolas"/>
                <a:cs typeface="Consolas"/>
              </a:rPr>
              <a:t> : [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&lt;%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i </a:t>
            </a:r>
            <a:r>
              <a:rPr lang="cs-CZ" sz="1200" b="1" dirty="0">
                <a:latin typeface="Consolas"/>
                <a:cs typeface="Consolas"/>
              </a:rPr>
              <a:t>in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select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x</a:t>
            </a:r>
            <a:r>
              <a:rPr lang="cs-CZ" sz="1200" dirty="0">
                <a:latin typeface="Consolas"/>
                <a:cs typeface="Consolas"/>
              </a:rPr>
              <a:t>, </a:t>
            </a:r>
            <a:r>
              <a:rPr lang="cs-CZ" sz="1200" dirty="0" err="1">
                <a:latin typeface="Consolas"/>
                <a:cs typeface="Consolas"/>
              </a:rPr>
              <a:t>y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from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db.locations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    { lat : &lt;%= </a:t>
            </a:r>
            <a:r>
              <a:rPr lang="cs-CZ" sz="1200" dirty="0" err="1">
                <a:latin typeface="Consolas"/>
                <a:cs typeface="Consolas"/>
              </a:rPr>
              <a:t>i.x</a:t>
            </a:r>
            <a:r>
              <a:rPr lang="cs-CZ" sz="1200" dirty="0">
                <a:latin typeface="Consolas"/>
                <a:cs typeface="Consolas"/>
              </a:rPr>
              <a:t> %&gt;,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&lt;%= </a:t>
            </a:r>
            <a:r>
              <a:rPr lang="cs-CZ" sz="1200" dirty="0" err="1">
                <a:latin typeface="Consolas"/>
                <a:cs typeface="Consolas"/>
              </a:rPr>
              <a:t>i.y</a:t>
            </a:r>
            <a:r>
              <a:rPr lang="cs-CZ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&lt;% end </a:t>
            </a:r>
            <a:r>
              <a:rPr lang="cs-CZ" sz="1200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3687097"/>
            <a:ext cx="8569598" cy="810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renderModel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966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2. JSON (without </a:t>
            </a:r>
            <a:r>
              <a:rPr lang="en-US" sz="2000" dirty="0" err="1" smtClean="0"/>
              <a:t>templating</a:t>
            </a:r>
            <a:r>
              <a:rPr lang="en-US" sz="20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219863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 err="1">
                <a:latin typeface="Consolas"/>
                <a:cs typeface="Consolas"/>
              </a:rPr>
              <a:t>json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render always 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renderModel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&lt;%=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cast(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(</a:t>
            </a:r>
            <a:r>
              <a:rPr lang="en-US" sz="1200" b="1" dirty="0">
                <a:latin typeface="Consolas"/>
                <a:cs typeface="Consolas"/>
              </a:rPr>
              <a:t>select</a:t>
            </a:r>
            <a:r>
              <a:rPr lang="en-US" sz="1200" dirty="0">
                <a:latin typeface="Consolas"/>
                <a:cs typeface="Consolas"/>
              </a:rPr>
              <a:t> * </a:t>
            </a:r>
            <a:r>
              <a:rPr lang="en-US" sz="1200" b="1" dirty="0">
                <a:latin typeface="Consolas"/>
                <a:cs typeface="Consolas"/>
              </a:rPr>
              <a:t>from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db.map_models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where</a:t>
            </a:r>
            <a:r>
              <a:rPr lang="en-US" sz="1200" dirty="0">
                <a:latin typeface="Consolas"/>
                <a:cs typeface="Consolas"/>
              </a:rPr>
              <a:t> id = 1)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as tuple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end </a:t>
            </a:r>
            <a:r>
              <a:rPr lang="en-US" sz="1200" b="1" dirty="0" err="1">
                <a:latin typeface="Consolas"/>
                <a:cs typeface="Consolas"/>
              </a:rPr>
              <a:t>json</a:t>
            </a:r>
            <a:r>
              <a:rPr lang="en-US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30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Incremental rendering (D3)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60920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render</a:t>
            </a:r>
            <a:r>
              <a:rPr lang="cs-CZ" sz="1200" b="1" dirty="0">
                <a:latin typeface="Consolas"/>
                <a:cs typeface="Consolas"/>
              </a:rPr>
              <a:t> update </a:t>
            </a:r>
            <a:r>
              <a:rPr lang="cs-CZ" sz="1200" b="1" dirty="0" err="1">
                <a:latin typeface="Consolas"/>
                <a:cs typeface="Consolas"/>
              </a:rPr>
              <a:t>using</a:t>
            </a:r>
            <a:r>
              <a:rPr lang="cs-CZ" sz="1200" dirty="0">
                <a:latin typeface="Consolas"/>
                <a:cs typeface="Consolas"/>
              </a:rPr>
              <a:t> updateD3 %&gt;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center : { lat : 0,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</a:t>
            </a:r>
            <a:r>
              <a:rPr lang="cs-CZ" sz="1200" dirty="0" err="1">
                <a:latin typeface="Consolas"/>
                <a:cs typeface="Consolas"/>
              </a:rPr>
              <a:t>markers</a:t>
            </a:r>
            <a:r>
              <a:rPr lang="cs-CZ" sz="1200" dirty="0">
                <a:latin typeface="Consolas"/>
                <a:cs typeface="Consolas"/>
              </a:rPr>
              <a:t> : [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&lt;%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i </a:t>
            </a:r>
            <a:r>
              <a:rPr lang="cs-CZ" sz="1200" b="1" dirty="0">
                <a:latin typeface="Consolas"/>
                <a:cs typeface="Consolas"/>
              </a:rPr>
              <a:t>in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select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x</a:t>
            </a:r>
            <a:r>
              <a:rPr lang="cs-CZ" sz="1200" dirty="0">
                <a:latin typeface="Consolas"/>
                <a:cs typeface="Consolas"/>
              </a:rPr>
              <a:t>, </a:t>
            </a:r>
            <a:r>
              <a:rPr lang="cs-CZ" sz="1200" dirty="0" err="1">
                <a:latin typeface="Consolas"/>
                <a:cs typeface="Consolas"/>
              </a:rPr>
              <a:t>y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from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db.locations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    { lat : &lt;%= </a:t>
            </a:r>
            <a:r>
              <a:rPr lang="cs-CZ" sz="1200" dirty="0" err="1">
                <a:latin typeface="Consolas"/>
                <a:cs typeface="Consolas"/>
              </a:rPr>
              <a:t>i.x</a:t>
            </a:r>
            <a:r>
              <a:rPr lang="cs-CZ" sz="1200" dirty="0">
                <a:latin typeface="Consolas"/>
                <a:cs typeface="Consolas"/>
              </a:rPr>
              <a:t> %&gt;,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&lt;%= </a:t>
            </a:r>
            <a:r>
              <a:rPr lang="cs-CZ" sz="1200" dirty="0" err="1">
                <a:latin typeface="Consolas"/>
                <a:cs typeface="Consolas"/>
              </a:rPr>
              <a:t>i.y</a:t>
            </a:r>
            <a:r>
              <a:rPr lang="cs-CZ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 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3687097"/>
            <a:ext cx="8569598" cy="2614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updateD3(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Remove all child DOM elements and event handlers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$('</a:t>
            </a:r>
            <a:r>
              <a:rPr lang="en-US" sz="1200" dirty="0" err="1">
                <a:latin typeface="Consolas"/>
                <a:cs typeface="Consolas"/>
              </a:rPr>
              <a:t>div.container</a:t>
            </a:r>
            <a:r>
              <a:rPr lang="en-US" sz="1200" dirty="0">
                <a:latin typeface="Consolas"/>
                <a:cs typeface="Consolas"/>
              </a:rPr>
              <a:t>').empty();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Create new DOM element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graph_div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createGraphDiv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Insert new DOM element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$('</a:t>
            </a:r>
            <a:r>
              <a:rPr lang="en-US" sz="1200" dirty="0" err="1">
                <a:latin typeface="Consolas"/>
                <a:cs typeface="Consolas"/>
              </a:rPr>
              <a:t>div.container</a:t>
            </a:r>
            <a:r>
              <a:rPr lang="en-US" sz="1200" dirty="0">
                <a:latin typeface="Consolas"/>
                <a:cs typeface="Consolas"/>
              </a:rPr>
              <a:t>').append(</a:t>
            </a:r>
            <a:r>
              <a:rPr lang="en-US" sz="1200" dirty="0" err="1">
                <a:latin typeface="Consolas"/>
                <a:cs typeface="Consolas"/>
              </a:rPr>
              <a:t>graph_div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711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Incremental rendering </a:t>
            </a:r>
            <a:r>
              <a:rPr lang="en-US" sz="2000" dirty="0" smtClean="0"/>
              <a:t>(MVVM component)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675933"/>
            <a:ext cx="8569598" cy="58263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updateComponent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, id)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bar_chart</a:t>
            </a:r>
            <a:r>
              <a:rPr lang="en-US" sz="1200" dirty="0">
                <a:latin typeface="Consolas"/>
                <a:cs typeface="Consolas"/>
              </a:rPr>
              <a:t> = null;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>
                <a:latin typeface="Consolas"/>
                <a:cs typeface="Consolas"/>
              </a:rPr>
              <a:t>if</a:t>
            </a:r>
            <a:r>
              <a:rPr lang="en-US" sz="1200" dirty="0">
                <a:latin typeface="Consolas"/>
                <a:cs typeface="Consolas"/>
              </a:rPr>
              <a:t> (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 === null)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// Create a new bar chart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bar_chart</a:t>
            </a:r>
            <a:r>
              <a:rPr lang="en-US" sz="1200" dirty="0">
                <a:latin typeface="Consolas"/>
                <a:cs typeface="Consolas"/>
              </a:rPr>
              <a:t> = new </a:t>
            </a:r>
            <a:r>
              <a:rPr lang="en-US" sz="1200" dirty="0" err="1">
                <a:latin typeface="Consolas"/>
                <a:cs typeface="Consolas"/>
              </a:rPr>
              <a:t>google.visualization.BarChart</a:t>
            </a:r>
            <a:r>
              <a:rPr lang="en-US" sz="1200" dirty="0">
                <a:latin typeface="Consolas"/>
                <a:cs typeface="Consolas"/>
              </a:rPr>
              <a:t>(...);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// Store a reference to the bar chart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id.setObject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bar_chart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>
                <a:latin typeface="Consolas"/>
                <a:cs typeface="Consolas"/>
              </a:rPr>
              <a:t>else if</a:t>
            </a:r>
            <a:r>
              <a:rPr lang="en-US" sz="1200" dirty="0">
                <a:latin typeface="Consolas"/>
                <a:cs typeface="Consolas"/>
              </a:rPr>
              <a:t> 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 === null)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// Clean up resources used by bar chart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bar_chart.destroy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id.setObject</a:t>
            </a:r>
            <a:r>
              <a:rPr lang="en-US" sz="1200" dirty="0">
                <a:latin typeface="Consolas"/>
                <a:cs typeface="Consolas"/>
              </a:rPr>
              <a:t>(null);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>
                <a:latin typeface="Consolas"/>
                <a:cs typeface="Consolas"/>
              </a:rPr>
              <a:t>else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// Retrieve reference to bar chart object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bar_chart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id.getObject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 smtClean="0">
                <a:latin typeface="Consolas"/>
                <a:cs typeface="Consolas"/>
              </a:rPr>
              <a:t>bar+chart.draw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new_value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763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Incremental rendering </a:t>
            </a:r>
            <a:r>
              <a:rPr lang="en-US" sz="2000" dirty="0" smtClean="0"/>
              <a:t>(MVC component)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675933"/>
            <a:ext cx="8569598" cy="38785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 err="1">
                <a:latin typeface="Consolas"/>
                <a:cs typeface="Consolas"/>
              </a:rPr>
              <a:t>json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render update 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updateMap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center :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0,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</a:t>
            </a:r>
            <a:r>
              <a:rPr lang="en-US" sz="1200" b="1" dirty="0">
                <a:latin typeface="Consolas"/>
                <a:cs typeface="Consolas"/>
              </a:rPr>
              <a:t>for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select</a:t>
            </a:r>
            <a:r>
              <a:rPr lang="en-US" sz="1200" dirty="0">
                <a:latin typeface="Consolas"/>
                <a:cs typeface="Consolas"/>
              </a:rPr>
              <a:t> x, y </a:t>
            </a:r>
            <a:r>
              <a:rPr lang="en-US" sz="1200" b="1" dirty="0">
                <a:latin typeface="Consolas"/>
                <a:cs typeface="Consolas"/>
              </a:rPr>
              <a:t>from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db.locations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</a:t>
            </a:r>
            <a:r>
              <a:rPr lang="en-US" sz="1200" b="1" dirty="0">
                <a:latin typeface="Consolas"/>
                <a:cs typeface="Consolas"/>
              </a:rPr>
              <a:t>render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dirty="0">
                <a:latin typeface="Consolas"/>
                <a:cs typeface="Consolas"/>
              </a:rPr>
              <a:t>insert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insertMarker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dirty="0">
                <a:latin typeface="Consolas"/>
                <a:cs typeface="Consolas"/>
              </a:rPr>
              <a:t>update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updateMarker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dirty="0">
                <a:latin typeface="Consolas"/>
                <a:cs typeface="Consolas"/>
              </a:rPr>
              <a:t>delete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deleteMarker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&lt;%= </a:t>
            </a:r>
            <a:r>
              <a:rPr lang="en-US" sz="1200" dirty="0" err="1">
                <a:latin typeface="Consolas"/>
                <a:cs typeface="Consolas"/>
              </a:rPr>
              <a:t>i.x</a:t>
            </a:r>
            <a:r>
              <a:rPr lang="en-US" sz="1200" dirty="0">
                <a:latin typeface="Consolas"/>
                <a:cs typeface="Consolas"/>
              </a:rPr>
              <a:t> %&gt;,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&lt;%= </a:t>
            </a:r>
            <a:r>
              <a:rPr lang="en-US" sz="1200" dirty="0" err="1">
                <a:latin typeface="Consolas"/>
                <a:cs typeface="Consolas"/>
              </a:rPr>
              <a:t>i.y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</a:t>
            </a:r>
            <a:r>
              <a:rPr lang="en-US" sz="1200" b="1" dirty="0">
                <a:latin typeface="Consolas"/>
                <a:cs typeface="Consolas"/>
              </a:rPr>
              <a:t>end for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</a:t>
            </a:r>
            <a:r>
              <a:rPr lang="en-US" sz="1200" b="1" dirty="0">
                <a:latin typeface="Consolas"/>
                <a:cs typeface="Consolas"/>
              </a:rPr>
              <a:t>end </a:t>
            </a:r>
            <a:r>
              <a:rPr lang="en-US" sz="1200" b="1" dirty="0" err="1">
                <a:latin typeface="Consolas"/>
                <a:cs typeface="Consolas"/>
              </a:rPr>
              <a:t>json</a:t>
            </a:r>
            <a:r>
              <a:rPr lang="en-US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4860038"/>
            <a:ext cx="8569598" cy="10693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updateMap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) { ... }</a:t>
            </a:r>
          </a:p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insertMarker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, id) { ... }</a:t>
            </a:r>
          </a:p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updateMarker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, id) { ... }</a:t>
            </a:r>
          </a:p>
          <a:p>
            <a:pPr marL="0" indent="0">
              <a:buNone/>
            </a:pPr>
            <a:r>
              <a:rPr lang="en-US" sz="1200" b="1" dirty="0">
                <a:latin typeface="Consolas"/>
                <a:cs typeface="Consolas"/>
              </a:rPr>
              <a:t>function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deleteMarker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new_value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old_value</a:t>
            </a:r>
            <a:r>
              <a:rPr lang="en-US" sz="1200" dirty="0">
                <a:latin typeface="Consolas"/>
                <a:cs typeface="Consolas"/>
              </a:rPr>
              <a:t>, id) { ... }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316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705</Words>
  <Application>Microsoft Macintosh PowerPoint</Application>
  <PresentationFormat>On-screen Show 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Examples for Lightweight JavaScript Integration</vt:lpstr>
      <vt:lpstr>Goals</vt:lpstr>
      <vt:lpstr>Examples</vt:lpstr>
      <vt:lpstr>1. Visual unit</vt:lpstr>
      <vt:lpstr>2. JSON (with templating)</vt:lpstr>
      <vt:lpstr>2. JSON (without templating)</vt:lpstr>
      <vt:lpstr>3. Incremental rendering (D3)</vt:lpstr>
      <vt:lpstr>3. Incremental rendering (MVVM component)</vt:lpstr>
      <vt:lpstr>3. Incremental rendering (MVC component)</vt:lpstr>
      <vt:lpstr>Open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Cassio Melo</cp:lastModifiedBy>
  <cp:revision>219</cp:revision>
  <dcterms:created xsi:type="dcterms:W3CDTF">2011-10-26T17:05:44Z</dcterms:created>
  <dcterms:modified xsi:type="dcterms:W3CDTF">2013-04-22T06:51:40Z</dcterms:modified>
</cp:coreProperties>
</file>