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9" r:id="rId3"/>
    <p:sldId id="318" r:id="rId4"/>
    <p:sldId id="281" r:id="rId5"/>
    <p:sldId id="305" r:id="rId6"/>
    <p:sldId id="306" r:id="rId7"/>
    <p:sldId id="307" r:id="rId8"/>
    <p:sldId id="310" r:id="rId9"/>
    <p:sldId id="308" r:id="rId10"/>
    <p:sldId id="313" r:id="rId11"/>
    <p:sldId id="314" r:id="rId12"/>
    <p:sldId id="315" r:id="rId13"/>
    <p:sldId id="316" r:id="rId14"/>
    <p:sldId id="317" r:id="rId15"/>
    <p:sldId id="311" r:id="rId16"/>
    <p:sldId id="31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5/3/13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Templating</a:t>
            </a:r>
            <a:r>
              <a:rPr lang="en-US" sz="4400" dirty="0" smtClean="0"/>
              <a:t> Language</a:t>
            </a:r>
            <a:br>
              <a:rPr lang="en-US" sz="4400" dirty="0" smtClean="0"/>
            </a:br>
            <a:r>
              <a:rPr lang="en-US" sz="4400" dirty="0" smtClean="0"/>
              <a:t>Syntax and Semantics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6.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2"/>
            <a:ext cx="8569598" cy="3161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a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event click get /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book_details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b.isbn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request.note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  <a:r>
              <a:rPr lang="en-US" sz="1200" dirty="0">
                <a:latin typeface="Consolas"/>
                <a:cs typeface="Consolas"/>
              </a:rPr>
              <a:t>&gt;details&lt;/a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84" y="2826127"/>
            <a:ext cx="85695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>
                <a:latin typeface="Consolas"/>
                <a:cs typeface="Consolas"/>
              </a:rPr>
              <a:t>% event </a:t>
            </a:r>
            <a:r>
              <a:rPr lang="en-US" sz="1600" dirty="0" err="1">
                <a:latin typeface="Consolas"/>
                <a:cs typeface="Consolas"/>
              </a:rPr>
              <a:t>eventname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get|post|put|delete|ajax</a:t>
            </a:r>
            <a:r>
              <a:rPr lang="en-US" sz="1600" dirty="0">
                <a:latin typeface="Consolas"/>
                <a:cs typeface="Consolas"/>
              </a:rPr>
              <a:t> /</a:t>
            </a:r>
            <a:r>
              <a:rPr lang="en-US" sz="1600" dirty="0" err="1">
                <a:latin typeface="Consolas"/>
                <a:cs typeface="Consolas"/>
              </a:rPr>
              <a:t>url</a:t>
            </a:r>
            <a:r>
              <a:rPr lang="en-US" sz="1600" dirty="0">
                <a:latin typeface="Consolas"/>
                <a:cs typeface="Consolas"/>
              </a:rPr>
              <a:t>(arg1, arg2, ...) %&gt;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HTTP </a:t>
            </a:r>
            <a:r>
              <a:rPr lang="en-US" sz="1600" dirty="0"/>
              <a:t>verb is optional: default is </a:t>
            </a:r>
            <a:r>
              <a:rPr lang="en-US" sz="1600" dirty="0" err="1">
                <a:latin typeface="Consolas"/>
                <a:cs typeface="Consolas"/>
              </a:rPr>
              <a:t>ajax</a:t>
            </a:r>
            <a:endParaRPr lang="en-US" sz="1600" dirty="0">
              <a:latin typeface="Consolas"/>
              <a:cs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When </a:t>
            </a:r>
            <a:r>
              <a:rPr lang="en-US" sz="1600" dirty="0"/>
              <a:t>used in HTML, directive can be immediately followed by </a:t>
            </a:r>
            <a:r>
              <a:rPr lang="en-US" sz="1600" dirty="0" smtClean="0">
                <a:latin typeface="Consolas"/>
                <a:cs typeface="Consolas"/>
              </a:rPr>
              <a:t>&gt; </a:t>
            </a:r>
            <a:r>
              <a:rPr lang="en-US" sz="1600" dirty="0" smtClean="0">
                <a:cs typeface="Consolas"/>
              </a:rPr>
              <a:t>of HTML tag</a:t>
            </a:r>
            <a:endParaRPr lang="en-US" sz="1600" dirty="0">
              <a:cs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HTTP </a:t>
            </a:r>
            <a:r>
              <a:rPr lang="en-US" sz="1600" dirty="0"/>
              <a:t>verb can be followed by </a:t>
            </a:r>
            <a:r>
              <a:rPr lang="en-US" sz="1600" dirty="0">
                <a:latin typeface="Consolas"/>
                <a:cs typeface="Consolas"/>
              </a:rPr>
              <a:t>in new window</a:t>
            </a:r>
            <a:r>
              <a:rPr lang="en-US" sz="1600" dirty="0"/>
              <a:t> (future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Semantics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The action corresponding to the URL is invoked (an action can map to many URLs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Action arguments can be report attributes or form attributes (page or request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Improvement over old </a:t>
            </a:r>
            <a:r>
              <a:rPr lang="en-US" sz="1600" dirty="0" smtClean="0"/>
              <a:t>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Events on HTML elements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No need for named hidden expressions to pass report attributes as action </a:t>
            </a:r>
            <a:r>
              <a:rPr lang="en-US" sz="1600" dirty="0" smtClean="0"/>
              <a:t>arguments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Page parser looks up action corresponding to URL, then passes </a:t>
            </a:r>
            <a:r>
              <a:rPr lang="en-US" sz="1600" dirty="0" smtClean="0"/>
              <a:t>action call </a:t>
            </a:r>
            <a:r>
              <a:rPr lang="en-US" sz="1600" dirty="0"/>
              <a:t>to query parser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1070942"/>
            <a:ext cx="8569598" cy="1612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&lt;</a:t>
            </a: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% unit </a:t>
            </a:r>
            <a:r>
              <a:rPr lang="pl-PL" sz="1200" b="1" dirty="0" err="1">
                <a:solidFill>
                  <a:srgbClr val="E46C0A"/>
                </a:solidFill>
                <a:latin typeface="Consolas"/>
                <a:cs typeface="Consolas"/>
              </a:rPr>
              <a:t>google.maps.Map</a:t>
            </a: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</a:t>
            </a:r>
            <a:r>
              <a:rPr lang="pl-PL" sz="1200" dirty="0" err="1">
                <a:latin typeface="Consolas"/>
                <a:cs typeface="Consolas"/>
              </a:rPr>
              <a:t>markers</a:t>
            </a:r>
            <a:r>
              <a:rPr lang="pl-PL" sz="1200" dirty="0">
                <a:latin typeface="Consolas"/>
                <a:cs typeface="Consolas"/>
              </a:rPr>
              <a:t> : [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    { lat : 1, </a:t>
            </a:r>
            <a:r>
              <a:rPr lang="pl-PL" sz="1200" dirty="0" err="1">
                <a:latin typeface="Consolas"/>
                <a:cs typeface="Consolas"/>
              </a:rPr>
              <a:t>lng</a:t>
            </a:r>
            <a:r>
              <a:rPr lang="pl-PL" sz="1200" dirty="0">
                <a:latin typeface="Consolas"/>
                <a:cs typeface="Consolas"/>
              </a:rPr>
              <a:t> : 1 </a:t>
            </a: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pl-PL" sz="1200" b="1" dirty="0" err="1">
                <a:solidFill>
                  <a:srgbClr val="E46C0A"/>
                </a:solidFill>
                <a:latin typeface="Consolas"/>
                <a:cs typeface="Consolas"/>
              </a:rPr>
              <a:t>event</a:t>
            </a: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 drag </a:t>
            </a:r>
            <a:r>
              <a:rPr lang="pl-PL" sz="1200" b="1" dirty="0" err="1">
                <a:solidFill>
                  <a:srgbClr val="E46C0A"/>
                </a:solidFill>
                <a:latin typeface="Consolas"/>
                <a:cs typeface="Consolas"/>
              </a:rPr>
              <a:t>ajax</a:t>
            </a:r>
            <a:r>
              <a:rPr lang="pl-PL" sz="1200" dirty="0">
                <a:latin typeface="Consolas"/>
                <a:cs typeface="Consolas"/>
              </a:rPr>
              <a:t> ... </a:t>
            </a: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  <a:r>
              <a:rPr lang="pl-PL" sz="1200" dirty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],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&lt;% end unit %</a:t>
            </a:r>
            <a:r>
              <a:rPr lang="pl-PL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  <a:endParaRPr lang="en-US" sz="1200" b="1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911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6. Events (continued)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84" y="1544383"/>
            <a:ext cx="8569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>
                <a:latin typeface="Consolas"/>
                <a:cs typeface="Consolas"/>
              </a:rPr>
              <a:t>% event </a:t>
            </a:r>
            <a:r>
              <a:rPr lang="en-US" sz="1600" dirty="0" err="1">
                <a:latin typeface="Consolas"/>
                <a:cs typeface="Consolas"/>
              </a:rPr>
              <a:t>eventname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get|post|put|</a:t>
            </a:r>
            <a:r>
              <a:rPr lang="en-US" sz="1600" dirty="0" err="1" smtClean="0">
                <a:latin typeface="Consolas"/>
                <a:cs typeface="Consolas"/>
              </a:rPr>
              <a:t>delete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url_string_expr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%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  <a:br>
              <a:rPr lang="en-US" sz="1600" dirty="0" smtClean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Semantics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If an event is bound to both a JavaScript function and an action, the action is invoked later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519180"/>
            <a:ext cx="8569598" cy="316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&lt;a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event click get</a:t>
            </a:r>
            <a:r>
              <a:rPr lang="en-US" sz="1200" dirty="0">
                <a:latin typeface="Consolas"/>
                <a:cs typeface="Consolas"/>
              </a:rPr>
              <a:t> 'http://...?</a:t>
            </a:r>
            <a:r>
              <a:rPr lang="en-US" sz="1200" dirty="0" err="1">
                <a:latin typeface="Consolas"/>
                <a:cs typeface="Consolas"/>
              </a:rPr>
              <a:t>isbn</a:t>
            </a:r>
            <a:r>
              <a:rPr lang="en-US" sz="1200" dirty="0">
                <a:latin typeface="Consolas"/>
                <a:cs typeface="Consolas"/>
              </a:rPr>
              <a:t>=' || </a:t>
            </a:r>
            <a:r>
              <a:rPr lang="en-US" sz="1200" dirty="0" err="1">
                <a:latin typeface="Consolas"/>
                <a:cs typeface="Consolas"/>
              </a:rPr>
              <a:t>url_escape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b.isbn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  <a:r>
              <a:rPr lang="en-US" sz="1200" dirty="0">
                <a:latin typeface="Consolas"/>
                <a:cs typeface="Consolas"/>
              </a:rPr>
              <a:t>details&lt;/a&gt;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484" y="1000395"/>
            <a:ext cx="8569598" cy="316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&lt;a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</a:t>
            </a:r>
            <a:r>
              <a:rPr lang="en-US" sz="1200" dirty="0" err="1">
                <a:latin typeface="Consolas"/>
                <a:cs typeface="Consolas"/>
              </a:rPr>
              <a:t>js_function</a:t>
            </a:r>
            <a:r>
              <a:rPr lang="en-US" sz="1200" dirty="0">
                <a:latin typeface="Consolas"/>
                <a:cs typeface="Consolas"/>
              </a:rPr>
              <a:t>()"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event click</a:t>
            </a:r>
            <a:r>
              <a:rPr lang="en-US" sz="1200" dirty="0">
                <a:latin typeface="Consolas"/>
                <a:cs typeface="Consolas"/>
              </a:rPr>
              <a:t> ...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  <a:r>
              <a:rPr lang="en-US" sz="1200" dirty="0">
                <a:latin typeface="Consolas"/>
                <a:cs typeface="Consolas"/>
              </a:rPr>
              <a:t>&gt;details&lt;/a&gt;</a:t>
            </a:r>
          </a:p>
        </p:txBody>
      </p:sp>
    </p:spTree>
    <p:extLst>
      <p:ext uri="{BB962C8B-B14F-4D97-AF65-F5344CB8AC3E}">
        <p14:creationId xmlns:p14="http://schemas.microsoft.com/office/powerpoint/2010/main" val="87579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7. Page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1"/>
            <a:ext cx="8569598" cy="27578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address     string </a:t>
            </a:r>
            <a:r>
              <a:rPr lang="en-US" sz="1200" dirty="0" smtClean="0">
                <a:latin typeface="Consolas"/>
                <a:cs typeface="Consolas"/>
              </a:rPr>
              <a:t>default</a:t>
            </a:r>
            <a:r>
              <a:rPr lang="en-US" sz="1200" dirty="0">
                <a:latin typeface="Consolas"/>
                <a:cs typeface="Consolas"/>
              </a:rPr>
              <a:t>('9500 Gilman Drive'),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positions   table(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</a:t>
            </a:r>
            <a:r>
              <a:rPr lang="en-US" sz="1200" dirty="0" err="1" smtClean="0">
                <a:latin typeface="Consolas"/>
                <a:cs typeface="Consolas"/>
              </a:rPr>
              <a:t>position_id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created     date,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x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note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primary key (</a:t>
            </a:r>
            <a:r>
              <a:rPr lang="en-US" sz="1200" dirty="0" err="1">
                <a:latin typeface="Consolas"/>
                <a:cs typeface="Consolas"/>
              </a:rPr>
              <a:t>position_id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84" y="3577699"/>
            <a:ext cx="52501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Similar </a:t>
            </a:r>
            <a:r>
              <a:rPr lang="en-US" sz="1600" dirty="0"/>
              <a:t>to </a:t>
            </a:r>
            <a:r>
              <a:rPr lang="en-US" sz="1600" dirty="0" smtClean="0"/>
              <a:t>SQL DDL, but without semicolon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Commas separate arguments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Semantics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Primary </a:t>
            </a:r>
            <a:r>
              <a:rPr lang="en-US" sz="1600" dirty="0"/>
              <a:t>keys are </a:t>
            </a:r>
            <a:r>
              <a:rPr lang="en-US" sz="1600" dirty="0" smtClean="0"/>
              <a:t>immutable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Improvement over old 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Page schema can be either explicit or implicit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Explicit page schema is defined in page specification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354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8</a:t>
            </a:r>
            <a:r>
              <a:rPr lang="en-US" sz="2000" dirty="0" smtClean="0"/>
              <a:t>. </a:t>
            </a:r>
            <a:r>
              <a:rPr lang="en-US" sz="2000" dirty="0" smtClean="0"/>
              <a:t>Binding report </a:t>
            </a:r>
            <a:r>
              <a:rPr lang="en-US" sz="2000" dirty="0" smtClean="0"/>
              <a:t>attributes into page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0"/>
            <a:ext cx="8763516" cy="40190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unit 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google.maps.Map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            for 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i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primary key(</a:t>
            </a:r>
            <a:r>
              <a:rPr lang="en-US" sz="12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location_id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           bind positions primary key (</a:t>
            </a:r>
            <a:r>
              <a:rPr lang="en-US" sz="12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position_id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  <a:endParaRPr lang="en-US" sz="12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       %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           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   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: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bind x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bind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y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            &lt;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bind created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using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i.created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define note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smtClean="0"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define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address default(</a:t>
            </a:r>
            <a:r>
              <a:rPr lang="en-US" sz="1200" dirty="0">
                <a:latin typeface="Consolas"/>
                <a:cs typeface="Consolas"/>
              </a:rPr>
              <a:t>'9500 Gilman Drive'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84" y="4776228"/>
            <a:ext cx="8306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Requirements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Map unit attributes into page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Map collections into page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Map explicit primary keys into page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Map expressions into page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If page state is not explicitly declared, also serve as implicit declaration (including default)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Omitting name will create page state attribute with identical </a:t>
            </a:r>
            <a:r>
              <a:rPr lang="en-US" sz="1600" dirty="0" smtClean="0"/>
              <a:t>name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0849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8</a:t>
            </a:r>
            <a:r>
              <a:rPr lang="en-US" sz="2000" dirty="0" smtClean="0"/>
              <a:t>. </a:t>
            </a:r>
            <a:r>
              <a:rPr lang="en-US" sz="2000" dirty="0" smtClean="0"/>
              <a:t>Binding report </a:t>
            </a:r>
            <a:r>
              <a:rPr lang="en-US" sz="2000" dirty="0" smtClean="0"/>
              <a:t>attributes into page state (problems with $)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0"/>
            <a:ext cx="8763516" cy="19439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unit 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google.maps.Map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for 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i$positions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primary key(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location_id$position_id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$x</a:t>
            </a:r>
            <a:r>
              <a:rPr lang="en-US" sz="1200" dirty="0">
                <a:latin typeface="Consolas"/>
                <a:cs typeface="Consolas"/>
              </a:rPr>
              <a:t> : null,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$y</a:t>
            </a:r>
            <a:r>
              <a:rPr lang="en-US" sz="1200" dirty="0">
                <a:latin typeface="Consolas"/>
                <a:cs typeface="Consolas"/>
              </a:rPr>
              <a:t> : null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&lt;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 end unit %&gt;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84" y="2745884"/>
            <a:ext cx="6789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Problems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A unit attribute always has null as RHS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A loop variable is conceptually different from a collection in page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An expression cannot be mapped into page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A default needs a separate mechanism</a:t>
            </a:r>
          </a:p>
        </p:txBody>
      </p:sp>
    </p:spTree>
    <p:extLst>
      <p:ext uri="{BB962C8B-B14F-4D97-AF65-F5344CB8AC3E}">
        <p14:creationId xmlns:p14="http://schemas.microsoft.com/office/powerpoint/2010/main" val="30368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9</a:t>
            </a:r>
            <a:r>
              <a:rPr lang="en-US" sz="2000" dirty="0" smtClean="0"/>
              <a:t>. </a:t>
            </a:r>
            <a:r>
              <a:rPr lang="en-US" sz="2000" dirty="0"/>
              <a:t>Comments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2"/>
            <a:ext cx="8569598" cy="3161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&lt;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%#</a:t>
            </a:r>
            <a:r>
              <a:rPr lang="en-US" sz="1200" dirty="0">
                <a:latin typeface="Consolas"/>
                <a:cs typeface="Consolas"/>
              </a:rPr>
              <a:t> Line of invalid code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84" y="2191340"/>
            <a:ext cx="8569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Line comment identical to </a:t>
            </a:r>
            <a:r>
              <a:rPr lang="en-US" sz="1600" dirty="0" err="1"/>
              <a:t>RoR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Block comment identical to JSP/ASP (inspired by XML comments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Distinct </a:t>
            </a:r>
            <a:r>
              <a:rPr lang="en-US" sz="1600" dirty="0"/>
              <a:t>from comments of embedded SQL++: </a:t>
            </a:r>
            <a:r>
              <a:rPr lang="en-US" sz="1600" dirty="0">
                <a:latin typeface="Consolas"/>
                <a:cs typeface="Consolas"/>
              </a:rPr>
              <a:t>-- // /*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Distinct from </a:t>
            </a:r>
            <a:r>
              <a:rPr lang="en-US" sz="1600" dirty="0"/>
              <a:t>comments of embedded HTML: </a:t>
            </a:r>
            <a:r>
              <a:rPr lang="en-US" sz="1600" dirty="0">
                <a:latin typeface="Consolas"/>
                <a:cs typeface="Consolas"/>
              </a:rPr>
              <a:t>&lt;!-- --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Distinct from </a:t>
            </a:r>
            <a:r>
              <a:rPr lang="en-US" sz="1600" dirty="0"/>
              <a:t>comments of embedded JSON5: </a:t>
            </a:r>
            <a:r>
              <a:rPr lang="en-US" sz="1600" dirty="0">
                <a:latin typeface="Consolas"/>
                <a:cs typeface="Consolas"/>
              </a:rPr>
              <a:t>// /*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Semantics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No code within </a:t>
            </a:r>
            <a:r>
              <a:rPr lang="en-US" sz="1600" dirty="0" smtClean="0"/>
              <a:t>comments </a:t>
            </a:r>
            <a:r>
              <a:rPr lang="en-US" sz="1600" dirty="0"/>
              <a:t>is executed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1109433"/>
            <a:ext cx="8569598" cy="9119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&lt;%--</a:t>
            </a:r>
            <a:r>
              <a:rPr lang="en-US" sz="12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Block of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invalid code %&gt;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--%&gt;</a:t>
            </a:r>
            <a:endParaRPr lang="en-US" sz="1200" b="1" dirty="0" smtClean="0">
              <a:solidFill>
                <a:srgbClr val="E46C0A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67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10. </a:t>
            </a:r>
            <a:r>
              <a:rPr lang="en-US" sz="2000" dirty="0"/>
              <a:t>Includes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2"/>
            <a:ext cx="8569598" cy="3161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&lt;%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include pages/includes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header.page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84" y="1091198"/>
            <a:ext cx="856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Semantics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Page parser </a:t>
            </a:r>
            <a:r>
              <a:rPr lang="en-US" sz="1600" dirty="0"/>
              <a:t>(or pre-processor) recursively </a:t>
            </a:r>
            <a:r>
              <a:rPr lang="en-US" sz="1600" dirty="0" err="1"/>
              <a:t>inlines</a:t>
            </a:r>
            <a:r>
              <a:rPr lang="en-US" sz="1600" dirty="0"/>
              <a:t> included files, then compiles </a:t>
            </a:r>
            <a:r>
              <a:rPr lang="en-US" sz="1600" dirty="0" smtClean="0"/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Top-level pages are declared explicitly: non-included files are never compiled</a:t>
            </a:r>
          </a:p>
        </p:txBody>
      </p:sp>
    </p:spTree>
    <p:extLst>
      <p:ext uri="{BB962C8B-B14F-4D97-AF65-F5344CB8AC3E}">
        <p14:creationId xmlns:p14="http://schemas.microsoft.com/office/powerpoint/2010/main" val="370391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Goals of Document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Internal audience (i.e. implementers)</a:t>
            </a:r>
          </a:p>
          <a:p>
            <a:r>
              <a:rPr lang="en-US" sz="2000" dirty="0" smtClean="0"/>
              <a:t>Requirements for syntax and semantics</a:t>
            </a:r>
          </a:p>
          <a:p>
            <a:r>
              <a:rPr lang="en-US" sz="2000" dirty="0" smtClean="0"/>
              <a:t>Informal </a:t>
            </a:r>
            <a:r>
              <a:rPr lang="en-US" sz="2000" dirty="0"/>
              <a:t>specification of syntax and </a:t>
            </a:r>
            <a:r>
              <a:rPr lang="en-US" sz="2000" dirty="0" smtClean="0"/>
              <a:t>semantics</a:t>
            </a:r>
          </a:p>
          <a:p>
            <a:r>
              <a:rPr lang="en-US" sz="2000" dirty="0" smtClean="0"/>
              <a:t>Verify that new syntax is better than old syntax</a:t>
            </a:r>
            <a:endParaRPr lang="en-US" sz="2000" dirty="0"/>
          </a:p>
          <a:p>
            <a:r>
              <a:rPr lang="en-US" sz="2000" dirty="0"/>
              <a:t>Some implementation concerns</a:t>
            </a:r>
          </a:p>
          <a:p>
            <a:r>
              <a:rPr lang="en-US" sz="2000" dirty="0"/>
              <a:t>Non-</a:t>
            </a:r>
            <a:r>
              <a:rPr lang="en-US" sz="2000" dirty="0" smtClean="0"/>
              <a:t>goals</a:t>
            </a:r>
          </a:p>
          <a:p>
            <a:pPr lvl="1"/>
            <a:r>
              <a:rPr lang="en-US" sz="1600" dirty="0" smtClean="0"/>
              <a:t>External audience (e.g. TOIT)</a:t>
            </a:r>
          </a:p>
          <a:p>
            <a:pPr lvl="1"/>
            <a:r>
              <a:rPr lang="en-US" sz="1600" dirty="0" smtClean="0"/>
              <a:t>Tutorial</a:t>
            </a:r>
          </a:p>
          <a:p>
            <a:pPr lvl="1"/>
            <a:r>
              <a:rPr lang="en-US" sz="1600" dirty="0" smtClean="0"/>
              <a:t>BNF</a:t>
            </a:r>
          </a:p>
          <a:p>
            <a:pPr lvl="1"/>
            <a:r>
              <a:rPr lang="en-US" sz="1600" dirty="0" smtClean="0"/>
              <a:t>Exact semantics</a:t>
            </a:r>
          </a:p>
          <a:p>
            <a:pPr lvl="1"/>
            <a:r>
              <a:rPr lang="en-US" sz="1600" dirty="0" smtClean="0"/>
              <a:t>Comprehensive coverage of edge cases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91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58979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Static reports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Units</a:t>
            </a:r>
            <a:br>
              <a:rPr lang="en-US" sz="16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Dynamic reports</a:t>
            </a:r>
          </a:p>
          <a:p>
            <a:pPr marL="857250" lvl="1" indent="-457200">
              <a:buFont typeface="+mj-lt"/>
              <a:buAutoNum type="arabicPeriod" startAt="3"/>
            </a:pPr>
            <a:r>
              <a:rPr lang="en-US" sz="1600" dirty="0" smtClean="0"/>
              <a:t>Expressions</a:t>
            </a:r>
          </a:p>
          <a:p>
            <a:pPr marL="857250" lvl="1" indent="-457200">
              <a:buFont typeface="+mj-lt"/>
              <a:buAutoNum type="arabicPeriod" startAt="3"/>
            </a:pPr>
            <a:r>
              <a:rPr lang="en-US" sz="1600" dirty="0" smtClean="0"/>
              <a:t>Loops</a:t>
            </a:r>
          </a:p>
          <a:p>
            <a:pPr marL="857250" lvl="1" indent="-457200">
              <a:buFont typeface="+mj-lt"/>
              <a:buAutoNum type="arabicPeriod" startAt="3"/>
            </a:pPr>
            <a:r>
              <a:rPr lang="en-US" sz="1600" dirty="0" smtClean="0"/>
              <a:t>Conditionals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Actions with no inputs</a:t>
            </a:r>
          </a:p>
          <a:p>
            <a:pPr marL="857250" lvl="1" indent="-457200">
              <a:buFont typeface="+mj-lt"/>
              <a:buAutoNum type="arabicPeriod" startAt="6"/>
            </a:pPr>
            <a:r>
              <a:rPr lang="en-US" sz="1600" dirty="0" smtClean="0"/>
              <a:t>Events</a:t>
            </a:r>
            <a:br>
              <a:rPr lang="en-US" sz="16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Action with input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en-US" sz="1600" dirty="0" smtClean="0"/>
              <a:t>Page state</a:t>
            </a:r>
          </a:p>
          <a:p>
            <a:pPr marL="857250" lvl="1" indent="-457200">
              <a:buFont typeface="+mj-lt"/>
              <a:buAutoNum type="arabicPeriod" startAt="7"/>
            </a:pPr>
            <a:r>
              <a:rPr lang="en-US" sz="1600" dirty="0" smtClean="0"/>
              <a:t>Binding report </a:t>
            </a:r>
            <a:r>
              <a:rPr lang="en-US" sz="1600" dirty="0"/>
              <a:t>attributes into page </a:t>
            </a:r>
            <a:r>
              <a:rPr lang="en-US" sz="1600" dirty="0" smtClean="0"/>
              <a:t>state</a:t>
            </a:r>
            <a:br>
              <a:rPr lang="en-US" sz="16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Miscellaneous (Parity with old page compiler)</a:t>
            </a:r>
          </a:p>
          <a:p>
            <a:pPr marL="857250" lvl="1" indent="-457200">
              <a:buFont typeface="+mj-lt"/>
              <a:buAutoNum type="arabicPeriod" startAt="9"/>
            </a:pPr>
            <a:r>
              <a:rPr lang="en-US" sz="1600" dirty="0" smtClean="0"/>
              <a:t>Comments</a:t>
            </a:r>
          </a:p>
          <a:p>
            <a:pPr marL="857250" lvl="1" indent="-457200">
              <a:buFont typeface="+mj-lt"/>
              <a:buAutoNum type="arabicPeriod" startAt="9"/>
            </a:pPr>
            <a:r>
              <a:rPr lang="en-US" sz="1600" dirty="0" smtClean="0"/>
              <a:t>Includes</a:t>
            </a:r>
          </a:p>
          <a:p>
            <a:pPr marL="857250" lvl="1" indent="-457200">
              <a:buFont typeface="+mj-lt"/>
              <a:buAutoNum type="arabicPeriod" startAt="9"/>
            </a:pPr>
            <a:endParaRPr lang="en-US" sz="800" dirty="0" smtClean="0"/>
          </a:p>
          <a:p>
            <a:pPr marL="40005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594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Evaluation Criteria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Conceptual Simplicity</a:t>
            </a:r>
          </a:p>
          <a:p>
            <a:pPr lvl="1"/>
            <a:r>
              <a:rPr lang="en-US" sz="1600" dirty="0" smtClean="0"/>
              <a:t>Ease of explanation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Compares favorably to existing languages</a:t>
            </a:r>
          </a:p>
          <a:p>
            <a:pPr lvl="1"/>
            <a:r>
              <a:rPr lang="en-US" sz="1600" dirty="0" smtClean="0"/>
              <a:t>Conciseness (parity with </a:t>
            </a:r>
            <a:r>
              <a:rPr lang="en-US" sz="1600" dirty="0" err="1" smtClean="0"/>
              <a:t>RoR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Syntactic similarity to </a:t>
            </a:r>
            <a:r>
              <a:rPr lang="en-US" sz="1600" dirty="0" err="1" smtClean="0"/>
              <a:t>RoR</a:t>
            </a:r>
            <a:r>
              <a:rPr lang="en-US" sz="1600" dirty="0" smtClean="0"/>
              <a:t>, JSP etc.</a:t>
            </a:r>
          </a:p>
          <a:p>
            <a:pPr lvl="1"/>
            <a:r>
              <a:rPr lang="en-US" sz="1600" dirty="0" smtClean="0"/>
              <a:t>Consistency with SQL and PL/SQL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smtClean="0"/>
              <a:t>Spit and polish</a:t>
            </a:r>
          </a:p>
          <a:p>
            <a:pPr lvl="1"/>
            <a:r>
              <a:rPr lang="en-US" sz="1600" dirty="0"/>
              <a:t>E</a:t>
            </a:r>
            <a:r>
              <a:rPr lang="en-US" sz="1600" dirty="0" smtClean="0"/>
              <a:t>rror </a:t>
            </a:r>
            <a:r>
              <a:rPr lang="en-US" sz="1600" dirty="0"/>
              <a:t>reporting for </a:t>
            </a:r>
            <a:r>
              <a:rPr lang="en-US" sz="1600" dirty="0" smtClean="0"/>
              <a:t>embedded languages (SQL++, JSON etc.)</a:t>
            </a:r>
          </a:p>
          <a:p>
            <a:pPr lvl="1"/>
            <a:r>
              <a:rPr lang="en-US" sz="1600" dirty="0" smtClean="0"/>
              <a:t>Escaping special characters of host language</a:t>
            </a:r>
          </a:p>
          <a:p>
            <a:pPr lvl="2"/>
            <a:r>
              <a:rPr lang="en-US" sz="1200" dirty="0" smtClean="0"/>
              <a:t>Defect: &amp; character in action URL needs to be written as &amp;amp;</a:t>
            </a:r>
          </a:p>
          <a:p>
            <a:pPr lvl="2"/>
            <a:r>
              <a:rPr lang="en-US" sz="1200" dirty="0" smtClean="0"/>
              <a:t>Defect: &lt; character in SQL++needs to be written as &amp;</a:t>
            </a:r>
            <a:r>
              <a:rPr lang="en-US" sz="1200" dirty="0" err="1" smtClean="0"/>
              <a:t>lt</a:t>
            </a:r>
            <a:r>
              <a:rPr lang="en-US" sz="1200" dirty="0" smtClean="0"/>
              <a:t>;</a:t>
            </a:r>
          </a:p>
          <a:p>
            <a:pPr lvl="1"/>
            <a:r>
              <a:rPr lang="en-US" sz="1600" dirty="0" smtClean="0"/>
              <a:t> IDE syntax highlighting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Ease of implementation</a:t>
            </a:r>
          </a:p>
          <a:p>
            <a:pPr lvl="1"/>
            <a:r>
              <a:rPr lang="en-US" sz="1600" dirty="0" smtClean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1"/>
            <a:ext cx="8569598" cy="17203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&lt;html&gt;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&lt;head&gt; ... &lt;/head&gt;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&lt;body&gt;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&lt;p&gt;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&lt;p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&lt;/body&gt;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&lt;/html&gt;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84" y="2605547"/>
            <a:ext cx="6417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Lenient parsing of </a:t>
            </a:r>
            <a:r>
              <a:rPr lang="en-US" sz="1600" dirty="0" smtClean="0"/>
              <a:t>invalid XML </a:t>
            </a:r>
            <a:r>
              <a:rPr lang="en-US" sz="1600" dirty="0"/>
              <a:t>(future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Improvement over old 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No </a:t>
            </a:r>
            <a:r>
              <a:rPr lang="en-US" sz="1600" dirty="0" err="1"/>
              <a:t>fesc:html</a:t>
            </a:r>
            <a:r>
              <a:rPr lang="en-US" sz="1600" dirty="0"/>
              <a:t> or XML namespace </a:t>
            </a:r>
            <a:r>
              <a:rPr lang="en-US" sz="1600" dirty="0" smtClean="0"/>
              <a:t>declarations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Parsers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http://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 smtClean="0"/>
              <a:t>Comparison_of_HTML_parsers</a:t>
            </a:r>
            <a:endParaRPr lang="en-US" sz="1600" dirty="0" smtClean="0"/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Jericho, </a:t>
            </a:r>
            <a:r>
              <a:rPr lang="en-US" sz="1600" dirty="0" err="1"/>
              <a:t>Jsoup</a:t>
            </a:r>
            <a:r>
              <a:rPr lang="en-US" sz="1600" dirty="0"/>
              <a:t>, </a:t>
            </a:r>
            <a:r>
              <a:rPr lang="en-US" sz="1600" dirty="0" err="1"/>
              <a:t>Validator.nu</a:t>
            </a:r>
            <a:r>
              <a:rPr lang="en-US" sz="16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3371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1"/>
            <a:ext cx="8569598" cy="249850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&lt;% unit </a:t>
            </a:r>
            <a:r>
              <a:rPr lang="pl-PL" sz="1200" b="1" dirty="0" err="1">
                <a:solidFill>
                  <a:srgbClr val="E46C0A"/>
                </a:solidFill>
                <a:latin typeface="Consolas"/>
                <a:cs typeface="Consolas"/>
              </a:rPr>
              <a:t>google.maps.Map</a:t>
            </a: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</a:t>
            </a:r>
            <a:r>
              <a:rPr lang="pl-PL" sz="1200" dirty="0" err="1">
                <a:latin typeface="Consolas"/>
                <a:cs typeface="Consolas"/>
              </a:rPr>
              <a:t>center</a:t>
            </a:r>
            <a:r>
              <a:rPr lang="pl-PL" sz="1200" dirty="0">
                <a:latin typeface="Consolas"/>
                <a:cs typeface="Consolas"/>
              </a:rPr>
              <a:t> : { 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    </a:t>
            </a:r>
            <a:r>
              <a:rPr lang="pl-PL" sz="1200" dirty="0" err="1">
                <a:latin typeface="Consolas"/>
                <a:cs typeface="Consolas"/>
              </a:rPr>
              <a:t>address</a:t>
            </a:r>
            <a:r>
              <a:rPr lang="pl-PL" sz="1200" dirty="0">
                <a:latin typeface="Consolas"/>
                <a:cs typeface="Consolas"/>
              </a:rPr>
              <a:t> : 'San Diego',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},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</a:t>
            </a:r>
            <a:r>
              <a:rPr lang="pl-PL" sz="1200" dirty="0" err="1">
                <a:latin typeface="Consolas"/>
                <a:cs typeface="Consolas"/>
              </a:rPr>
              <a:t>markers</a:t>
            </a:r>
            <a:r>
              <a:rPr lang="pl-PL" sz="1200" dirty="0">
                <a:latin typeface="Consolas"/>
                <a:cs typeface="Consolas"/>
              </a:rPr>
              <a:t> : [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    { lat : 2, </a:t>
            </a:r>
            <a:r>
              <a:rPr lang="pl-PL" sz="1200" dirty="0" err="1">
                <a:latin typeface="Consolas"/>
                <a:cs typeface="Consolas"/>
              </a:rPr>
              <a:t>lng</a:t>
            </a:r>
            <a:r>
              <a:rPr lang="pl-PL" sz="1200" dirty="0">
                <a:latin typeface="Consolas"/>
                <a:cs typeface="Consolas"/>
              </a:rPr>
              <a:t> : 2 },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    { lat : 3, </a:t>
            </a:r>
            <a:r>
              <a:rPr lang="pl-PL" sz="1200" dirty="0" err="1">
                <a:latin typeface="Consolas"/>
                <a:cs typeface="Consolas"/>
              </a:rPr>
              <a:t>lng</a:t>
            </a:r>
            <a:r>
              <a:rPr lang="pl-PL" sz="1200" dirty="0">
                <a:latin typeface="Consolas"/>
                <a:cs typeface="Consolas"/>
              </a:rPr>
              <a:t> : 3 },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    ],</a:t>
            </a:r>
          </a:p>
          <a:p>
            <a:pPr marL="0" indent="0">
              <a:buNone/>
            </a:pPr>
            <a:r>
              <a:rPr lang="pl-PL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pl-PL" sz="1200" b="1" dirty="0">
                <a:solidFill>
                  <a:srgbClr val="E46C0A"/>
                </a:solidFill>
                <a:latin typeface="Consolas"/>
                <a:cs typeface="Consolas"/>
              </a:rPr>
              <a:t>&lt;% end unit %&gt;</a:t>
            </a:r>
            <a:endParaRPr lang="en-US" sz="1200" b="1" dirty="0" smtClean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84" y="3309370"/>
            <a:ext cx="64812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>
                <a:latin typeface="Consolas"/>
                <a:cs typeface="Consolas"/>
              </a:rPr>
              <a:t>% </a:t>
            </a:r>
            <a:r>
              <a:rPr lang="en-US" sz="1600" b="1" dirty="0">
                <a:latin typeface="Consolas"/>
                <a:cs typeface="Consolas"/>
              </a:rPr>
              <a:t>unit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some.package.SomeClass</a:t>
            </a:r>
            <a:r>
              <a:rPr lang="en-US" sz="1600" dirty="0">
                <a:latin typeface="Consolas"/>
                <a:cs typeface="Consolas"/>
              </a:rPr>
              <a:t> %&gt;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Standard JSON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http://</a:t>
            </a:r>
            <a:r>
              <a:rPr lang="en-US" sz="1600" dirty="0" err="1"/>
              <a:t>www.json.org</a:t>
            </a:r>
            <a:r>
              <a:rPr lang="en-US" sz="1600" dirty="0"/>
              <a:t>/</a:t>
            </a: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JSON5 / ES5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aseemk</a:t>
            </a:r>
            <a:r>
              <a:rPr lang="en-US" sz="1600" dirty="0"/>
              <a:t>/json5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/>
              <a:t>JSON </a:t>
            </a:r>
            <a:r>
              <a:rPr lang="en-US" sz="1600" dirty="0"/>
              <a:t>object keys can be unquoted if they are valid identifiers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/>
              <a:t>Strings </a:t>
            </a:r>
            <a:r>
              <a:rPr lang="en-US" sz="1600" dirty="0"/>
              <a:t>can be single quoted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/>
              <a:t>Objects </a:t>
            </a:r>
            <a:r>
              <a:rPr lang="en-US" sz="1600" dirty="0"/>
              <a:t>can have trailing commas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/>
              <a:t>Arrays </a:t>
            </a:r>
            <a:r>
              <a:rPr lang="en-US" sz="1600" dirty="0"/>
              <a:t>can have trailing commas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/>
              <a:t>Full JSON5 support (future)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Improvement </a:t>
            </a:r>
            <a:r>
              <a:rPr lang="en-US" sz="1600" dirty="0"/>
              <a:t>over old 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JSON </a:t>
            </a:r>
            <a:r>
              <a:rPr lang="en-US" sz="1600" dirty="0"/>
              <a:t>instead of XML</a:t>
            </a:r>
          </a:p>
        </p:txBody>
      </p:sp>
    </p:spTree>
    <p:extLst>
      <p:ext uri="{BB962C8B-B14F-4D97-AF65-F5344CB8AC3E}">
        <p14:creationId xmlns:p14="http://schemas.microsoft.com/office/powerpoint/2010/main" val="266524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</a:t>
            </a:r>
            <a:r>
              <a:rPr lang="en-US" sz="2000" dirty="0" smtClean="0"/>
              <a:t>.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1"/>
            <a:ext cx="8569598" cy="3876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&lt;%=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session.user_name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  <a:endParaRPr lang="en-US" sz="1200" b="1" dirty="0" smtClean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84" y="1735183"/>
            <a:ext cx="4993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Error </a:t>
            </a:r>
            <a:r>
              <a:rPr lang="en-US" sz="1600" dirty="0"/>
              <a:t>if used as JSON object </a:t>
            </a:r>
            <a:r>
              <a:rPr lang="en-US" sz="1600" dirty="0" smtClean="0"/>
              <a:t>key</a:t>
            </a:r>
            <a:br>
              <a:rPr lang="en-US" sz="1600" dirty="0" smtClean="0"/>
            </a:b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Semantics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Coerce </a:t>
            </a:r>
            <a:r>
              <a:rPr lang="en-US" sz="1600" dirty="0"/>
              <a:t>to expected JSON type if used within unit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Coerce </a:t>
            </a:r>
            <a:r>
              <a:rPr lang="en-US" sz="1600" dirty="0"/>
              <a:t>to string type if used within </a:t>
            </a:r>
            <a:r>
              <a:rPr lang="en-US" sz="1600" dirty="0" smtClean="0"/>
              <a:t>HTML</a:t>
            </a:r>
            <a:br>
              <a:rPr lang="en-US" sz="1600" dirty="0" smtClean="0"/>
            </a:b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Improvement </a:t>
            </a:r>
            <a:r>
              <a:rPr lang="en-US" sz="1600" dirty="0"/>
              <a:t>over old 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Frees </a:t>
            </a:r>
            <a:r>
              <a:rPr lang="en-US" sz="1600" dirty="0"/>
              <a:t>up { } for JSON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1180988"/>
            <a:ext cx="8569598" cy="3876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&lt;%=</a:t>
            </a:r>
            <a:r>
              <a:rPr lang="en-US" sz="1200" dirty="0" smtClean="0">
                <a:latin typeface="Consolas"/>
                <a:cs typeface="Consolas"/>
              </a:rPr>
              <a:t> select count(*) from </a:t>
            </a:r>
            <a:r>
              <a:rPr lang="en-US" sz="1200" dirty="0" err="1" smtClean="0">
                <a:latin typeface="Consolas"/>
                <a:cs typeface="Consolas"/>
              </a:rPr>
              <a:t>db.locations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79159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US" sz="2000" dirty="0"/>
              <a:t>Loops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2"/>
            <a:ext cx="8569598" cy="78121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for b 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&lt;div&gt;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&lt;%=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&lt;%=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year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  <a:r>
              <a:rPr lang="en-US" sz="1200" dirty="0">
                <a:latin typeface="Consolas"/>
                <a:cs typeface="Consolas"/>
              </a:rPr>
              <a:t> &lt;/div&gt;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end for %&gt;</a:t>
            </a:r>
            <a:endParaRPr lang="en-US" sz="1200" b="1" dirty="0" smtClean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84" y="2522277"/>
            <a:ext cx="8569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Similar </a:t>
            </a:r>
            <a:r>
              <a:rPr lang="en-US" sz="1600" dirty="0"/>
              <a:t>to PL/SQL, but adjusted to resemble Ruby/</a:t>
            </a:r>
            <a:r>
              <a:rPr lang="en-US" sz="1600" dirty="0" smtClean="0"/>
              <a:t>JavaScript, but without semicolon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loop body, loop variable is used to optionally prefix attributes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Semantics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Optional primary </a:t>
            </a:r>
            <a:r>
              <a:rPr lang="en-US" sz="1600" dirty="0"/>
              <a:t>key declaration overrides key inference, and will invoke runtime check for uniqueness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Improvement </a:t>
            </a:r>
            <a:r>
              <a:rPr lang="en-US" sz="1600" dirty="0"/>
              <a:t>over old 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Loop variable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Query does not need to start with SELECT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Primary key declaration is optional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1571820"/>
            <a:ext cx="8569598" cy="781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for b 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http_get</a:t>
            </a:r>
            <a:r>
              <a:rPr lang="en-US" sz="1200" dirty="0">
                <a:latin typeface="Consolas"/>
                <a:cs typeface="Consolas"/>
              </a:rPr>
              <a:t>('http://...')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primary key (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book_id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&lt;div&gt;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&lt;%=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  <a:r>
              <a:rPr lang="en-US" sz="1200" dirty="0">
                <a:latin typeface="Consolas"/>
                <a:cs typeface="Consolas"/>
              </a:rPr>
              <a:t> &lt;/div&gt;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end for %&gt;</a:t>
            </a:r>
            <a:endParaRPr lang="en-US" sz="1200" b="1" dirty="0" smtClean="0">
              <a:solidFill>
                <a:srgbClr val="E46C0A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286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en-US" sz="2000" dirty="0"/>
              <a:t>Conditionals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640921"/>
            <a:ext cx="8569598" cy="175613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if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session.role_ref</a:t>
            </a:r>
            <a:r>
              <a:rPr lang="en-US" sz="1200" dirty="0">
                <a:latin typeface="Consolas"/>
                <a:cs typeface="Consolas"/>
              </a:rPr>
              <a:t> = 1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then </a:t>
            </a:r>
            <a:r>
              <a:rPr lang="en-US" sz="1200" b="1" dirty="0" smtClean="0">
                <a:solidFill>
                  <a:srgbClr val="E46C0A"/>
                </a:solidFill>
                <a:latin typeface="Consolas"/>
                <a:cs typeface="Consolas"/>
              </a:rPr>
              <a:t>%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elsif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session.role_ref</a:t>
            </a:r>
            <a:r>
              <a:rPr lang="en-US" sz="1200" dirty="0">
                <a:latin typeface="Consolas"/>
                <a:cs typeface="Consolas"/>
              </a:rPr>
              <a:t> = 2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then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end if %&gt;</a:t>
            </a:r>
            <a:endParaRPr lang="en-US" sz="1200" b="1" dirty="0" smtClean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84" y="2647497"/>
            <a:ext cx="4467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Syntax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Identical to PL/</a:t>
            </a:r>
            <a:r>
              <a:rPr lang="en-US" sz="1600" dirty="0" smtClean="0"/>
              <a:t>SQL, but without semicolon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Improvement over old syntax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k </a:t>
            </a:r>
            <a:r>
              <a:rPr lang="en-US" sz="1600" dirty="0"/>
              <a:t>+ 1 lines versus 2k + 2 lines</a:t>
            </a:r>
          </a:p>
        </p:txBody>
      </p:sp>
    </p:spTree>
    <p:extLst>
      <p:ext uri="{BB962C8B-B14F-4D97-AF65-F5344CB8AC3E}">
        <p14:creationId xmlns:p14="http://schemas.microsoft.com/office/powerpoint/2010/main" val="119505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1171</Words>
  <Application>Microsoft Macintosh PowerPoint</Application>
  <PresentationFormat>On-screen Show (4:3)</PresentationFormat>
  <Paragraphs>234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Templating Language Syntax and Semantics</vt:lpstr>
      <vt:lpstr>Goals of Document</vt:lpstr>
      <vt:lpstr>Outline</vt:lpstr>
      <vt:lpstr>Evaluation Criteria</vt:lpstr>
      <vt:lpstr>1. HTML</vt:lpstr>
      <vt:lpstr>2. Units</vt:lpstr>
      <vt:lpstr>3. Expressions</vt:lpstr>
      <vt:lpstr>4. Loops</vt:lpstr>
      <vt:lpstr>5. Conditionals</vt:lpstr>
      <vt:lpstr>6. Events</vt:lpstr>
      <vt:lpstr>6. Events (continued)</vt:lpstr>
      <vt:lpstr>7. Page state</vt:lpstr>
      <vt:lpstr>8. Binding report attributes into page state</vt:lpstr>
      <vt:lpstr>8. Binding report attributes into page state (problems with $)</vt:lpstr>
      <vt:lpstr>9. Comments</vt:lpstr>
      <vt:lpstr>10. Includes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409</cp:revision>
  <dcterms:created xsi:type="dcterms:W3CDTF">2011-10-26T17:05:44Z</dcterms:created>
  <dcterms:modified xsi:type="dcterms:W3CDTF">2013-05-04T02:21:29Z</dcterms:modified>
</cp:coreProperties>
</file>