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Microsoft___1.bin" ContentType="application/vnd.openxmlformats-officedocument.oleObject"/>
  <Override PartName="/ppt/embeddings/Microsoft___2.bin" ContentType="application/vnd.openxmlformats-officedocument.oleObject"/>
  <Override PartName="/ppt/embeddings/Microsoft___3.bin" ContentType="application/vnd.openxmlformats-officedocument.oleObject"/>
  <Override PartName="/ppt/notesSlides/notesSlide1.xml" ContentType="application/vnd.openxmlformats-officedocument.presentationml.notesSlide+xml"/>
  <Override PartName="/ppt/embeddings/Microsoft___4.bin" ContentType="application/vnd.openxmlformats-officedocument.oleObject"/>
  <Override PartName="/ppt/embeddings/Microsoft___5.bin" ContentType="application/vnd.openxmlformats-officedocument.oleObject"/>
  <Override PartName="/ppt/embeddings/Microsoft___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2" r:id="rId3"/>
    <p:sldId id="278" r:id="rId4"/>
    <p:sldId id="263" r:id="rId5"/>
    <p:sldId id="264" r:id="rId6"/>
    <p:sldId id="265" r:id="rId7"/>
    <p:sldId id="267" r:id="rId8"/>
    <p:sldId id="277" r:id="rId9"/>
    <p:sldId id="273" r:id="rId10"/>
    <p:sldId id="261" r:id="rId11"/>
    <p:sldId id="269" r:id="rId12"/>
    <p:sldId id="260" r:id="rId13"/>
    <p:sldId id="257" r:id="rId14"/>
    <p:sldId id="258" r:id="rId15"/>
    <p:sldId id="259" r:id="rId16"/>
    <p:sldId id="270" r:id="rId17"/>
    <p:sldId id="271" r:id="rId18"/>
    <p:sldId id="272" r:id="rId19"/>
    <p:sldId id="274" r:id="rId20"/>
    <p:sldId id="276" r:id="rId21"/>
    <p:sldId id="275" r:id="rId2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9" d="100"/>
          <a:sy n="159" d="100"/>
        </p:scale>
        <p:origin x="-17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EC5B7-AE18-DF4F-A099-275110AA22DC}" type="datetimeFigureOut">
              <a:rPr kumimoji="1" lang="zh-CN" altLang="en-US" smtClean="0"/>
              <a:t>5/10/13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971D2-8DE3-6F4A-9337-2BBE981DF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9016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Potential memory usage</a:t>
            </a:r>
            <a:r>
              <a:rPr kumimoji="1" lang="en-US" altLang="zh-CN" baseline="0" dirty="0" smtClean="0"/>
              <a:t> problem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971D2-8DE3-6F4A-9337-2BBE981DF0F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5399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5EFD-CE0E-E440-92D2-5B25FE4360E0}" type="datetimeFigureOut">
              <a:rPr kumimoji="1" lang="zh-CN" altLang="en-US" smtClean="0"/>
              <a:t>5/8/13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55EC2-70A6-A941-8E37-3D9922F129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462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5EFD-CE0E-E440-92D2-5B25FE4360E0}" type="datetimeFigureOut">
              <a:rPr kumimoji="1" lang="zh-CN" altLang="en-US" smtClean="0"/>
              <a:t>5/8/13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55EC2-70A6-A941-8E37-3D9922F129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454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5EFD-CE0E-E440-92D2-5B25FE4360E0}" type="datetimeFigureOut">
              <a:rPr kumimoji="1" lang="zh-CN" altLang="en-US" smtClean="0"/>
              <a:t>5/8/13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55EC2-70A6-A941-8E37-3D9922F129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419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5EFD-CE0E-E440-92D2-5B25FE4360E0}" type="datetimeFigureOut">
              <a:rPr kumimoji="1" lang="zh-CN" altLang="en-US" smtClean="0"/>
              <a:t>5/8/13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55EC2-70A6-A941-8E37-3D9922F129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070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5EFD-CE0E-E440-92D2-5B25FE4360E0}" type="datetimeFigureOut">
              <a:rPr kumimoji="1" lang="zh-CN" altLang="en-US" smtClean="0"/>
              <a:t>5/8/13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55EC2-70A6-A941-8E37-3D9922F129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478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5EFD-CE0E-E440-92D2-5B25FE4360E0}" type="datetimeFigureOut">
              <a:rPr kumimoji="1" lang="zh-CN" altLang="en-US" smtClean="0"/>
              <a:t>5/8/13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55EC2-70A6-A941-8E37-3D9922F129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608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5EFD-CE0E-E440-92D2-5B25FE4360E0}" type="datetimeFigureOut">
              <a:rPr kumimoji="1" lang="zh-CN" altLang="en-US" smtClean="0"/>
              <a:t>5/8/13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55EC2-70A6-A941-8E37-3D9922F129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098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5EFD-CE0E-E440-92D2-5B25FE4360E0}" type="datetimeFigureOut">
              <a:rPr kumimoji="1" lang="zh-CN" altLang="en-US" smtClean="0"/>
              <a:t>5/8/13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55EC2-70A6-A941-8E37-3D9922F129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4291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5EFD-CE0E-E440-92D2-5B25FE4360E0}" type="datetimeFigureOut">
              <a:rPr kumimoji="1" lang="zh-CN" altLang="en-US" smtClean="0"/>
              <a:t>5/8/13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55EC2-70A6-A941-8E37-3D9922F129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19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5EFD-CE0E-E440-92D2-5B25FE4360E0}" type="datetimeFigureOut">
              <a:rPr kumimoji="1" lang="zh-CN" altLang="en-US" smtClean="0"/>
              <a:t>5/8/13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55EC2-70A6-A941-8E37-3D9922F129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9112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5EFD-CE0E-E440-92D2-5B25FE4360E0}" type="datetimeFigureOut">
              <a:rPr kumimoji="1" lang="zh-CN" altLang="en-US" smtClean="0"/>
              <a:t>5/8/13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55EC2-70A6-A941-8E37-3D9922F129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8068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85EFD-CE0E-E440-92D2-5B25FE4360E0}" type="datetimeFigureOut">
              <a:rPr kumimoji="1" lang="zh-CN" altLang="en-US" smtClean="0"/>
              <a:t>5/8/13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55EC2-70A6-A941-8E37-3D9922F129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845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__1.bin"/><Relationship Id="rId4" Type="http://schemas.openxmlformats.org/officeDocument/2006/relationships/image" Target="../media/image1.emf"/><Relationship Id="rId5" Type="http://schemas.openxmlformats.org/officeDocument/2006/relationships/oleObject" Target="../embeddings/Microsoft___2.bin"/><Relationship Id="rId6" Type="http://schemas.openxmlformats.org/officeDocument/2006/relationships/image" Target="../media/image2.emf"/><Relationship Id="rId7" Type="http://schemas.openxmlformats.org/officeDocument/2006/relationships/oleObject" Target="../embeddings/Microsoft___3.bin"/><Relationship Id="rId8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__4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__5.bin"/><Relationship Id="rId4" Type="http://schemas.openxmlformats.org/officeDocument/2006/relationships/image" Target="../media/image1.emf"/><Relationship Id="rId5" Type="http://schemas.openxmlformats.org/officeDocument/2006/relationships/oleObject" Target="../embeddings/Microsoft___6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Async</a:t>
            </a:r>
            <a:r>
              <a:rPr kumimoji="1" lang="en-US" altLang="zh-CN" dirty="0" smtClean="0"/>
              <a:t> Query Progressing: Semantics and Execution Model 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3008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0714" y="119547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Architecture</a:t>
            </a:r>
            <a:endParaRPr kumimoji="1" lang="zh-CN" altLang="en-US" dirty="0"/>
          </a:p>
        </p:txBody>
      </p:sp>
      <p:grpSp>
        <p:nvGrpSpPr>
          <p:cNvPr id="5" name="组 4"/>
          <p:cNvGrpSpPr/>
          <p:nvPr/>
        </p:nvGrpSpPr>
        <p:grpSpPr>
          <a:xfrm>
            <a:off x="2565639" y="1962850"/>
            <a:ext cx="748338" cy="529962"/>
            <a:chOff x="2606675" y="1943100"/>
            <a:chExt cx="748338" cy="529962"/>
          </a:xfrm>
        </p:grpSpPr>
        <p:graphicFrame>
          <p:nvGraphicFramePr>
            <p:cNvPr id="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436952"/>
                </p:ext>
              </p:extLst>
            </p:nvPr>
          </p:nvGraphicFramePr>
          <p:xfrm>
            <a:off x="2606675" y="1943100"/>
            <a:ext cx="529962" cy="529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2" name="公式" r:id="rId3" imgW="139700" imgH="139700" progId="Equation.3">
                    <p:embed/>
                  </p:oleObj>
                </mc:Choice>
                <mc:Fallback>
                  <p:oleObj name="公式" r:id="rId3" imgW="1397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6675" y="1943100"/>
                          <a:ext cx="529962" cy="52996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1077455"/>
                </p:ext>
              </p:extLst>
            </p:nvPr>
          </p:nvGraphicFramePr>
          <p:xfrm>
            <a:off x="2825051" y="1943100"/>
            <a:ext cx="529962" cy="529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3" name="公式" r:id="rId5" imgW="139700" imgH="139700" progId="Equation.3">
                    <p:embed/>
                  </p:oleObj>
                </mc:Choice>
                <mc:Fallback>
                  <p:oleObj name="公式" r:id="rId5" imgW="1397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5051" y="1943100"/>
                          <a:ext cx="529962" cy="52996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组 12"/>
          <p:cNvGrpSpPr/>
          <p:nvPr/>
        </p:nvGrpSpPr>
        <p:grpSpPr>
          <a:xfrm rot="2212454">
            <a:off x="2172670" y="2566191"/>
            <a:ext cx="326914" cy="725692"/>
            <a:chOff x="2382097" y="2333761"/>
            <a:chExt cx="326914" cy="725692"/>
          </a:xfrm>
        </p:grpSpPr>
        <p:sp>
          <p:nvSpPr>
            <p:cNvPr id="6" name="矩形 5"/>
            <p:cNvSpPr/>
            <p:nvPr/>
          </p:nvSpPr>
          <p:spPr>
            <a:xfrm>
              <a:off x="2391666" y="2333761"/>
              <a:ext cx="305144" cy="72569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" name="直线连接符 7"/>
            <p:cNvCxnSpPr/>
            <p:nvPr/>
          </p:nvCxnSpPr>
          <p:spPr>
            <a:xfrm flipV="1">
              <a:off x="2382436" y="2440966"/>
              <a:ext cx="322621" cy="8246"/>
            </a:xfrm>
            <a:prstGeom prst="line">
              <a:avLst/>
            </a:prstGeom>
            <a:ln w="1905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9"/>
            <p:cNvCxnSpPr/>
            <p:nvPr/>
          </p:nvCxnSpPr>
          <p:spPr>
            <a:xfrm flipV="1">
              <a:off x="2386390" y="2601613"/>
              <a:ext cx="322621" cy="8246"/>
            </a:xfrm>
            <a:prstGeom prst="line">
              <a:avLst/>
            </a:prstGeom>
            <a:ln w="1905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/>
            <p:cNvCxnSpPr/>
            <p:nvPr/>
          </p:nvCxnSpPr>
          <p:spPr>
            <a:xfrm flipV="1">
              <a:off x="2386390" y="2758306"/>
              <a:ext cx="322621" cy="8246"/>
            </a:xfrm>
            <a:prstGeom prst="line">
              <a:avLst/>
            </a:prstGeom>
            <a:ln w="1905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/>
            <p:cNvCxnSpPr/>
            <p:nvPr/>
          </p:nvCxnSpPr>
          <p:spPr>
            <a:xfrm flipV="1">
              <a:off x="2382097" y="2914980"/>
              <a:ext cx="322621" cy="8246"/>
            </a:xfrm>
            <a:prstGeom prst="line">
              <a:avLst/>
            </a:prstGeom>
            <a:ln w="1905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 14"/>
          <p:cNvGrpSpPr/>
          <p:nvPr/>
        </p:nvGrpSpPr>
        <p:grpSpPr>
          <a:xfrm rot="19304542">
            <a:off x="3310581" y="2565504"/>
            <a:ext cx="326914" cy="725692"/>
            <a:chOff x="2382097" y="2333761"/>
            <a:chExt cx="326914" cy="725692"/>
          </a:xfrm>
        </p:grpSpPr>
        <p:sp>
          <p:nvSpPr>
            <p:cNvPr id="16" name="矩形 15"/>
            <p:cNvSpPr/>
            <p:nvPr/>
          </p:nvSpPr>
          <p:spPr>
            <a:xfrm>
              <a:off x="2391666" y="2333761"/>
              <a:ext cx="305144" cy="72569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" name="直线连接符 16"/>
            <p:cNvCxnSpPr/>
            <p:nvPr/>
          </p:nvCxnSpPr>
          <p:spPr>
            <a:xfrm flipV="1">
              <a:off x="2382436" y="2440966"/>
              <a:ext cx="322621" cy="8246"/>
            </a:xfrm>
            <a:prstGeom prst="line">
              <a:avLst/>
            </a:prstGeom>
            <a:ln w="1905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/>
            <p:nvPr/>
          </p:nvCxnSpPr>
          <p:spPr>
            <a:xfrm flipV="1">
              <a:off x="2386390" y="2601613"/>
              <a:ext cx="322621" cy="8246"/>
            </a:xfrm>
            <a:prstGeom prst="line">
              <a:avLst/>
            </a:prstGeom>
            <a:ln w="1905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 flipV="1">
              <a:off x="2386390" y="2758306"/>
              <a:ext cx="322621" cy="8246"/>
            </a:xfrm>
            <a:prstGeom prst="line">
              <a:avLst/>
            </a:prstGeom>
            <a:ln w="1905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/>
            <p:cNvCxnSpPr/>
            <p:nvPr/>
          </p:nvCxnSpPr>
          <p:spPr>
            <a:xfrm flipV="1">
              <a:off x="2382097" y="2914980"/>
              <a:ext cx="322621" cy="8246"/>
            </a:xfrm>
            <a:prstGeom prst="line">
              <a:avLst/>
            </a:prstGeom>
            <a:ln w="1905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/>
          <p:cNvSpPr txBox="1"/>
          <p:nvPr/>
        </p:nvSpPr>
        <p:spPr>
          <a:xfrm>
            <a:off x="1954837" y="3275612"/>
            <a:ext cx="56905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S</a:t>
            </a:r>
            <a:endParaRPr kumimoji="1" lang="zh-CN" altLang="en-US" sz="3200" dirty="0"/>
          </a:p>
        </p:txBody>
      </p:sp>
      <p:grpSp>
        <p:nvGrpSpPr>
          <p:cNvPr id="22" name="组 21"/>
          <p:cNvGrpSpPr/>
          <p:nvPr/>
        </p:nvGrpSpPr>
        <p:grpSpPr>
          <a:xfrm rot="2212454">
            <a:off x="3126779" y="3895280"/>
            <a:ext cx="326914" cy="725692"/>
            <a:chOff x="2382097" y="2333761"/>
            <a:chExt cx="326914" cy="725692"/>
          </a:xfrm>
        </p:grpSpPr>
        <p:sp>
          <p:nvSpPr>
            <p:cNvPr id="23" name="矩形 22"/>
            <p:cNvSpPr/>
            <p:nvPr/>
          </p:nvSpPr>
          <p:spPr>
            <a:xfrm>
              <a:off x="2391666" y="2333761"/>
              <a:ext cx="305144" cy="72569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4" name="直线连接符 23"/>
            <p:cNvCxnSpPr/>
            <p:nvPr/>
          </p:nvCxnSpPr>
          <p:spPr>
            <a:xfrm flipV="1">
              <a:off x="2382436" y="2440966"/>
              <a:ext cx="322621" cy="8246"/>
            </a:xfrm>
            <a:prstGeom prst="line">
              <a:avLst/>
            </a:prstGeom>
            <a:ln w="1905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/>
            <p:cNvCxnSpPr/>
            <p:nvPr/>
          </p:nvCxnSpPr>
          <p:spPr>
            <a:xfrm flipV="1">
              <a:off x="2386390" y="2601613"/>
              <a:ext cx="322621" cy="8246"/>
            </a:xfrm>
            <a:prstGeom prst="line">
              <a:avLst/>
            </a:prstGeom>
            <a:ln w="1905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/>
            <p:cNvCxnSpPr/>
            <p:nvPr/>
          </p:nvCxnSpPr>
          <p:spPr>
            <a:xfrm flipV="1">
              <a:off x="2386390" y="2758306"/>
              <a:ext cx="322621" cy="8246"/>
            </a:xfrm>
            <a:prstGeom prst="line">
              <a:avLst/>
            </a:prstGeom>
            <a:ln w="1905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/>
            <p:cNvCxnSpPr/>
            <p:nvPr/>
          </p:nvCxnSpPr>
          <p:spPr>
            <a:xfrm flipV="1">
              <a:off x="2382097" y="2914980"/>
              <a:ext cx="322621" cy="8246"/>
            </a:xfrm>
            <a:prstGeom prst="line">
              <a:avLst/>
            </a:prstGeom>
            <a:ln w="1905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295370"/>
              </p:ext>
            </p:extLst>
          </p:nvPr>
        </p:nvGraphicFramePr>
        <p:xfrm>
          <a:off x="3480901" y="3391853"/>
          <a:ext cx="500378" cy="503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" name="公式" r:id="rId7" imgW="165100" imgH="165100" progId="Equation.3">
                  <p:embed/>
                </p:oleObj>
              </mc:Choice>
              <mc:Fallback>
                <p:oleObj name="公式" r:id="rId7" imgW="1651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0901" y="3391853"/>
                        <a:ext cx="500378" cy="50367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组 28"/>
          <p:cNvGrpSpPr/>
          <p:nvPr/>
        </p:nvGrpSpPr>
        <p:grpSpPr>
          <a:xfrm rot="19304542">
            <a:off x="4096753" y="3890171"/>
            <a:ext cx="326914" cy="725692"/>
            <a:chOff x="2382097" y="2333761"/>
            <a:chExt cx="326914" cy="725692"/>
          </a:xfrm>
        </p:grpSpPr>
        <p:sp>
          <p:nvSpPr>
            <p:cNvPr id="30" name="矩形 29"/>
            <p:cNvSpPr/>
            <p:nvPr/>
          </p:nvSpPr>
          <p:spPr>
            <a:xfrm>
              <a:off x="2391666" y="2333761"/>
              <a:ext cx="305144" cy="72569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1" name="直线连接符 30"/>
            <p:cNvCxnSpPr/>
            <p:nvPr/>
          </p:nvCxnSpPr>
          <p:spPr>
            <a:xfrm flipV="1">
              <a:off x="2382436" y="2440966"/>
              <a:ext cx="322621" cy="8246"/>
            </a:xfrm>
            <a:prstGeom prst="line">
              <a:avLst/>
            </a:prstGeom>
            <a:ln w="1905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/>
            <p:cNvCxnSpPr/>
            <p:nvPr/>
          </p:nvCxnSpPr>
          <p:spPr>
            <a:xfrm flipV="1">
              <a:off x="2386390" y="2601613"/>
              <a:ext cx="322621" cy="8246"/>
            </a:xfrm>
            <a:prstGeom prst="line">
              <a:avLst/>
            </a:prstGeom>
            <a:ln w="1905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32"/>
            <p:cNvCxnSpPr/>
            <p:nvPr/>
          </p:nvCxnSpPr>
          <p:spPr>
            <a:xfrm flipV="1">
              <a:off x="2386390" y="2758306"/>
              <a:ext cx="322621" cy="8246"/>
            </a:xfrm>
            <a:prstGeom prst="line">
              <a:avLst/>
            </a:prstGeom>
            <a:ln w="1905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33"/>
            <p:cNvCxnSpPr/>
            <p:nvPr/>
          </p:nvCxnSpPr>
          <p:spPr>
            <a:xfrm flipV="1">
              <a:off x="2382097" y="2914980"/>
              <a:ext cx="322621" cy="8246"/>
            </a:xfrm>
            <a:prstGeom prst="line">
              <a:avLst/>
            </a:prstGeom>
            <a:ln w="1905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文本框 34"/>
          <p:cNvSpPr txBox="1"/>
          <p:nvPr/>
        </p:nvSpPr>
        <p:spPr>
          <a:xfrm>
            <a:off x="2960762" y="4639149"/>
            <a:ext cx="56905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R’</a:t>
            </a:r>
            <a:endParaRPr kumimoji="1" lang="zh-CN" altLang="en-US" sz="3200" dirty="0"/>
          </a:p>
        </p:txBody>
      </p:sp>
      <p:sp>
        <p:nvSpPr>
          <p:cNvPr id="36" name="文本框 35"/>
          <p:cNvSpPr txBox="1"/>
          <p:nvPr/>
        </p:nvSpPr>
        <p:spPr>
          <a:xfrm>
            <a:off x="4494988" y="4639149"/>
            <a:ext cx="56905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R</a:t>
            </a:r>
            <a:endParaRPr kumimoji="1" lang="zh-CN" altLang="en-US" sz="3200" dirty="0"/>
          </a:p>
        </p:txBody>
      </p:sp>
      <p:grpSp>
        <p:nvGrpSpPr>
          <p:cNvPr id="37" name="组 36"/>
          <p:cNvGrpSpPr/>
          <p:nvPr/>
        </p:nvGrpSpPr>
        <p:grpSpPr>
          <a:xfrm>
            <a:off x="5796917" y="3131819"/>
            <a:ext cx="326914" cy="725692"/>
            <a:chOff x="2382097" y="2333761"/>
            <a:chExt cx="326914" cy="725692"/>
          </a:xfrm>
        </p:grpSpPr>
        <p:sp>
          <p:nvSpPr>
            <p:cNvPr id="38" name="矩形 37"/>
            <p:cNvSpPr/>
            <p:nvPr/>
          </p:nvSpPr>
          <p:spPr>
            <a:xfrm>
              <a:off x="2391666" y="2333761"/>
              <a:ext cx="305144" cy="72569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9" name="直线连接符 38"/>
            <p:cNvCxnSpPr/>
            <p:nvPr/>
          </p:nvCxnSpPr>
          <p:spPr>
            <a:xfrm flipV="1">
              <a:off x="2382436" y="2440966"/>
              <a:ext cx="322621" cy="8246"/>
            </a:xfrm>
            <a:prstGeom prst="line">
              <a:avLst/>
            </a:prstGeom>
            <a:ln w="1905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/>
            <p:cNvCxnSpPr/>
            <p:nvPr/>
          </p:nvCxnSpPr>
          <p:spPr>
            <a:xfrm flipV="1">
              <a:off x="2386390" y="2601613"/>
              <a:ext cx="322621" cy="8246"/>
            </a:xfrm>
            <a:prstGeom prst="line">
              <a:avLst/>
            </a:prstGeom>
            <a:ln w="1905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40"/>
            <p:cNvCxnSpPr/>
            <p:nvPr/>
          </p:nvCxnSpPr>
          <p:spPr>
            <a:xfrm flipV="1">
              <a:off x="2386390" y="2758306"/>
              <a:ext cx="322621" cy="8246"/>
            </a:xfrm>
            <a:prstGeom prst="line">
              <a:avLst/>
            </a:prstGeom>
            <a:ln w="1905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/>
            <p:cNvCxnSpPr/>
            <p:nvPr/>
          </p:nvCxnSpPr>
          <p:spPr>
            <a:xfrm flipV="1">
              <a:off x="2382097" y="2914980"/>
              <a:ext cx="322621" cy="8246"/>
            </a:xfrm>
            <a:prstGeom prst="line">
              <a:avLst/>
            </a:prstGeom>
            <a:ln w="1905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椭圆 42"/>
          <p:cNvSpPr/>
          <p:nvPr/>
        </p:nvSpPr>
        <p:spPr>
          <a:xfrm>
            <a:off x="5282072" y="2122609"/>
            <a:ext cx="2581350" cy="2248333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6111630" y="2442924"/>
            <a:ext cx="1822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scheduler</a:t>
            </a:r>
            <a:endParaRPr kumimoji="1" lang="zh-CN" altLang="en-US" sz="2800" dirty="0"/>
          </a:p>
        </p:txBody>
      </p:sp>
      <p:cxnSp>
        <p:nvCxnSpPr>
          <p:cNvPr id="46" name="直线箭头连接符 45"/>
          <p:cNvCxnSpPr/>
          <p:nvPr/>
        </p:nvCxnSpPr>
        <p:spPr>
          <a:xfrm>
            <a:off x="3187659" y="2246306"/>
            <a:ext cx="2609258" cy="9595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5"/>
          <p:cNvCxnSpPr>
            <a:stCxn id="28" idx="3"/>
          </p:cNvCxnSpPr>
          <p:nvPr/>
        </p:nvCxnSpPr>
        <p:spPr>
          <a:xfrm flipV="1">
            <a:off x="3981279" y="3364881"/>
            <a:ext cx="1815638" cy="2788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45"/>
          <p:cNvCxnSpPr>
            <a:stCxn id="36" idx="3"/>
            <a:endCxn id="38" idx="1"/>
          </p:cNvCxnSpPr>
          <p:nvPr/>
        </p:nvCxnSpPr>
        <p:spPr>
          <a:xfrm flipV="1">
            <a:off x="5064039" y="3494665"/>
            <a:ext cx="742447" cy="14368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组 58"/>
          <p:cNvGrpSpPr/>
          <p:nvPr/>
        </p:nvGrpSpPr>
        <p:grpSpPr>
          <a:xfrm>
            <a:off x="2768687" y="1243551"/>
            <a:ext cx="326914" cy="725692"/>
            <a:chOff x="2382097" y="2333761"/>
            <a:chExt cx="326914" cy="725692"/>
          </a:xfrm>
        </p:grpSpPr>
        <p:sp>
          <p:nvSpPr>
            <p:cNvPr id="60" name="矩形 59"/>
            <p:cNvSpPr/>
            <p:nvPr/>
          </p:nvSpPr>
          <p:spPr>
            <a:xfrm>
              <a:off x="2391666" y="2333761"/>
              <a:ext cx="305144" cy="72569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1" name="直线连接符 60"/>
            <p:cNvCxnSpPr/>
            <p:nvPr/>
          </p:nvCxnSpPr>
          <p:spPr>
            <a:xfrm flipV="1">
              <a:off x="2382436" y="2440966"/>
              <a:ext cx="322621" cy="8246"/>
            </a:xfrm>
            <a:prstGeom prst="line">
              <a:avLst/>
            </a:prstGeom>
            <a:ln w="1905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1"/>
            <p:cNvCxnSpPr/>
            <p:nvPr/>
          </p:nvCxnSpPr>
          <p:spPr>
            <a:xfrm flipV="1">
              <a:off x="2386390" y="2601613"/>
              <a:ext cx="322621" cy="8246"/>
            </a:xfrm>
            <a:prstGeom prst="line">
              <a:avLst/>
            </a:prstGeom>
            <a:ln w="1905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62"/>
            <p:cNvCxnSpPr/>
            <p:nvPr/>
          </p:nvCxnSpPr>
          <p:spPr>
            <a:xfrm flipV="1">
              <a:off x="2386390" y="2758306"/>
              <a:ext cx="322621" cy="8246"/>
            </a:xfrm>
            <a:prstGeom prst="line">
              <a:avLst/>
            </a:prstGeom>
            <a:ln w="1905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/>
            <p:cNvCxnSpPr/>
            <p:nvPr/>
          </p:nvCxnSpPr>
          <p:spPr>
            <a:xfrm flipV="1">
              <a:off x="2382097" y="2914980"/>
              <a:ext cx="322621" cy="8246"/>
            </a:xfrm>
            <a:prstGeom prst="line">
              <a:avLst/>
            </a:prstGeom>
            <a:ln w="1905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文本框 64"/>
          <p:cNvSpPr txBox="1"/>
          <p:nvPr/>
        </p:nvSpPr>
        <p:spPr>
          <a:xfrm>
            <a:off x="701784" y="1315717"/>
            <a:ext cx="1465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800000"/>
                </a:solidFill>
              </a:rPr>
              <a:t>Data Queue</a:t>
            </a:r>
            <a:endParaRPr kumimoji="1" lang="zh-CN" altLang="en-US" sz="2000" dirty="0">
              <a:solidFill>
                <a:srgbClr val="800000"/>
              </a:solidFill>
            </a:endParaRPr>
          </a:p>
        </p:txBody>
      </p:sp>
      <p:cxnSp>
        <p:nvCxnSpPr>
          <p:cNvPr id="66" name="直线箭头连接符 45"/>
          <p:cNvCxnSpPr/>
          <p:nvPr/>
        </p:nvCxnSpPr>
        <p:spPr>
          <a:xfrm>
            <a:off x="2073129" y="1567801"/>
            <a:ext cx="6017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6342039" y="4531427"/>
            <a:ext cx="2066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800000"/>
                </a:solidFill>
              </a:rPr>
              <a:t>Operator Queue</a:t>
            </a:r>
            <a:endParaRPr kumimoji="1" lang="zh-CN" altLang="en-US" sz="2000" dirty="0">
              <a:solidFill>
                <a:srgbClr val="800000"/>
              </a:solidFill>
            </a:endParaRPr>
          </a:p>
        </p:txBody>
      </p:sp>
      <p:cxnSp>
        <p:nvCxnSpPr>
          <p:cNvPr id="69" name="直线箭头连接符 45"/>
          <p:cNvCxnSpPr/>
          <p:nvPr/>
        </p:nvCxnSpPr>
        <p:spPr>
          <a:xfrm flipH="1" flipV="1">
            <a:off x="6342039" y="3875523"/>
            <a:ext cx="592599" cy="5876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617823" y="3953406"/>
            <a:ext cx="1812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800000"/>
                </a:solidFill>
              </a:rPr>
              <a:t>Approximate Operator</a:t>
            </a:r>
            <a:endParaRPr kumimoji="1" lang="zh-CN" altLang="en-US" sz="2000" dirty="0">
              <a:solidFill>
                <a:srgbClr val="800000"/>
              </a:solidFill>
            </a:endParaRPr>
          </a:p>
        </p:txBody>
      </p:sp>
      <p:cxnSp>
        <p:nvCxnSpPr>
          <p:cNvPr id="72" name="直线箭头连接符 45"/>
          <p:cNvCxnSpPr/>
          <p:nvPr/>
        </p:nvCxnSpPr>
        <p:spPr>
          <a:xfrm flipV="1">
            <a:off x="2429863" y="3713038"/>
            <a:ext cx="957397" cy="364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122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State-based execution model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42784"/>
            <a:ext cx="8984181" cy="5350041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A state-based machine:</a:t>
            </a:r>
          </a:p>
          <a:p>
            <a:pPr lvl="1"/>
            <a:r>
              <a:rPr kumimoji="1" lang="en-US" altLang="zh-CN" dirty="0" smtClean="0"/>
              <a:t>Each operator represents a state in the transition </a:t>
            </a:r>
          </a:p>
          <a:p>
            <a:pPr lvl="1"/>
            <a:r>
              <a:rPr kumimoji="1" lang="en-US" altLang="zh-CN" dirty="0" smtClean="0"/>
              <a:t>A scheduler controls transition</a:t>
            </a:r>
          </a:p>
          <a:p>
            <a:pPr marL="457200" lvl="1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S</a:t>
            </a:r>
            <a:r>
              <a:rPr kumimoji="1" lang="en-US" altLang="zh-CN" baseline="-25000" dirty="0" err="1" smtClean="0"/>
              <a:t>new</a:t>
            </a:r>
            <a:r>
              <a:rPr kumimoji="1" lang="en-US" altLang="zh-CN" dirty="0" smtClean="0"/>
              <a:t> &lt;- Transit (S</a:t>
            </a:r>
            <a:r>
              <a:rPr kumimoji="1" lang="en-US" altLang="zh-CN" baseline="-25000" dirty="0" smtClean="0"/>
              <a:t>old</a:t>
            </a:r>
            <a:r>
              <a:rPr kumimoji="1" lang="en-US" altLang="zh-CN" dirty="0" smtClean="0"/>
              <a:t>, Q), S: the state, Q: the state queue</a:t>
            </a:r>
          </a:p>
          <a:p>
            <a:pPr lvl="1"/>
            <a:r>
              <a:rPr kumimoji="1" lang="en-US" altLang="zh-CN" dirty="0"/>
              <a:t>Each state (operator) </a:t>
            </a:r>
            <a:endParaRPr kumimoji="1" lang="en-US" altLang="zh-CN" dirty="0" smtClean="0"/>
          </a:p>
          <a:p>
            <a:pPr lvl="2"/>
            <a:r>
              <a:rPr kumimoji="1" lang="en-US" altLang="zh-CN" sz="2600" dirty="0" smtClean="0"/>
              <a:t>Has a method </a:t>
            </a:r>
            <a:r>
              <a:rPr kumimoji="1" lang="en-US" altLang="zh-CN" sz="2800" dirty="0" smtClean="0"/>
              <a:t>O </a:t>
            </a:r>
            <a:r>
              <a:rPr kumimoji="1" lang="en-US" altLang="zh-CN" sz="2800" dirty="0"/>
              <a:t>&lt;- process(I),  I: set of input tuples, O: output tuples       </a:t>
            </a:r>
            <a:endParaRPr kumimoji="1" lang="en-US" altLang="zh-CN" sz="2800" dirty="0" smtClean="0"/>
          </a:p>
          <a:p>
            <a:pPr lvl="2"/>
            <a:r>
              <a:rPr kumimoji="1" lang="en-US" altLang="zh-CN" sz="2800" dirty="0" smtClean="0"/>
              <a:t>Not </a:t>
            </a:r>
            <a:r>
              <a:rPr kumimoji="1" lang="en-US" altLang="zh-CN" sz="2800" dirty="0"/>
              <a:t>tuple-at-a-time, but a set-at-a-time in operator </a:t>
            </a:r>
            <a:r>
              <a:rPr kumimoji="1" lang="en-US" altLang="zh-CN" sz="2800" dirty="0" smtClean="0"/>
              <a:t>execution</a:t>
            </a:r>
          </a:p>
          <a:p>
            <a:pPr lvl="1"/>
            <a:r>
              <a:rPr kumimoji="1" lang="en-US" altLang="zh-CN" dirty="0" smtClean="0"/>
              <a:t>A mixture of pull and push connections between operators (via data queue)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6318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134" y="0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Why design it this way?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4032" y="1082936"/>
            <a:ext cx="9084738" cy="5262387"/>
          </a:xfrm>
        </p:spPr>
        <p:txBody>
          <a:bodyPr>
            <a:normAutofit fontScale="92500"/>
          </a:bodyPr>
          <a:lstStyle/>
          <a:p>
            <a:r>
              <a:rPr kumimoji="1" lang="en-US" altLang="zh-CN" dirty="0" smtClean="0"/>
              <a:t>Beyond pull and push model</a:t>
            </a:r>
          </a:p>
          <a:p>
            <a:pPr lvl="1"/>
            <a:r>
              <a:rPr kumimoji="1" lang="en-US" altLang="zh-CN" dirty="0" smtClean="0"/>
              <a:t>Arbitrary arrangements of the </a:t>
            </a:r>
            <a:r>
              <a:rPr kumimoji="1" lang="en-US" altLang="zh-CN" dirty="0" smtClean="0"/>
              <a:t>pending states </a:t>
            </a:r>
            <a:r>
              <a:rPr kumimoji="1" lang="en-US" altLang="zh-CN" dirty="0" smtClean="0"/>
              <a:t>in scheduler’s queue</a:t>
            </a:r>
          </a:p>
          <a:p>
            <a:pPr lvl="1"/>
            <a:r>
              <a:rPr kumimoji="1" lang="en-US" altLang="zh-CN" dirty="0" smtClean="0"/>
              <a:t>More sophisticated execution scheduling can be </a:t>
            </a:r>
            <a:r>
              <a:rPr kumimoji="1" lang="en-US" altLang="zh-CN" dirty="0" smtClean="0"/>
              <a:t>employed</a:t>
            </a:r>
          </a:p>
          <a:p>
            <a:r>
              <a:rPr kumimoji="1" lang="en-US" altLang="zh-CN" dirty="0" smtClean="0"/>
              <a:t>Reduce </a:t>
            </a:r>
            <a:r>
              <a:rPr kumimoji="1" lang="en-US" altLang="zh-CN" dirty="0" smtClean="0"/>
              <a:t>the number of thread, all the operators of a plan are processed in a single thread</a:t>
            </a:r>
          </a:p>
          <a:p>
            <a:pPr lvl="1"/>
            <a:r>
              <a:rPr kumimoji="1" lang="en-US" altLang="zh-CN" dirty="0" smtClean="0"/>
              <a:t>No context switch overhead</a:t>
            </a:r>
          </a:p>
          <a:p>
            <a:pPr lvl="1"/>
            <a:r>
              <a:rPr kumimoji="1" lang="en-US" altLang="zh-CN" dirty="0" smtClean="0"/>
              <a:t>Enable </a:t>
            </a:r>
            <a:r>
              <a:rPr kumimoji="1" lang="en-US" altLang="zh-CN" dirty="0" err="1" smtClean="0"/>
              <a:t>extention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/>
              <a:t>to multiple threads (parallel processing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Easy consistency control of evolving sequence</a:t>
            </a:r>
          </a:p>
          <a:p>
            <a:r>
              <a:rPr kumimoji="1" lang="en-US" altLang="zh-CN" dirty="0" smtClean="0"/>
              <a:t>Potential memory usage issue (for now)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468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Operator interface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Connect with other operators via queues</a:t>
            </a:r>
          </a:p>
          <a:p>
            <a:r>
              <a:rPr kumimoji="1" lang="en-US" altLang="zh-CN" dirty="0" smtClean="0"/>
              <a:t>Invoked by scheduler</a:t>
            </a:r>
          </a:p>
          <a:p>
            <a:r>
              <a:rPr kumimoji="1" lang="en-US" altLang="zh-CN" dirty="0" smtClean="0"/>
              <a:t>Start processing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Read </a:t>
            </a:r>
            <a:r>
              <a:rPr kumimoji="1" lang="en-US" altLang="zh-CN" dirty="0" smtClean="0"/>
              <a:t>data from input buffers</a:t>
            </a:r>
          </a:p>
          <a:p>
            <a:pPr lvl="1"/>
            <a:r>
              <a:rPr kumimoji="1" lang="en-US" altLang="zh-CN" dirty="0" smtClean="0"/>
              <a:t>Process data</a:t>
            </a:r>
          </a:p>
          <a:p>
            <a:pPr lvl="1"/>
            <a:r>
              <a:rPr kumimoji="1" lang="en-US" altLang="zh-CN" dirty="0" smtClean="0"/>
              <a:t>Write data to output </a:t>
            </a:r>
            <a:r>
              <a:rPr kumimoji="1" lang="en-US" altLang="zh-CN" dirty="0" smtClean="0"/>
              <a:t>buffer</a:t>
            </a:r>
          </a:p>
          <a:p>
            <a:r>
              <a:rPr kumimoji="1" lang="en-US" altLang="zh-CN" dirty="0" smtClean="0"/>
              <a:t>Notify scheduler after processing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20140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Operator’s Differential Computation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600200"/>
            <a:ext cx="8449753" cy="4525963"/>
          </a:xfrm>
        </p:spPr>
        <p:txBody>
          <a:bodyPr/>
          <a:lstStyle/>
          <a:p>
            <a:r>
              <a:rPr kumimoji="1" lang="en-US" altLang="zh-CN" dirty="0" smtClean="0"/>
              <a:t>Operator in CQ should use the implementation that is able to cache previous result</a:t>
            </a:r>
          </a:p>
          <a:p>
            <a:r>
              <a:rPr kumimoji="1" lang="en-US" altLang="zh-CN" dirty="0" smtClean="0"/>
              <a:t>Example: double-hash join: A JOIN B</a:t>
            </a:r>
          </a:p>
          <a:p>
            <a:pPr lvl="1"/>
            <a:r>
              <a:rPr kumimoji="1" lang="en-US" altLang="zh-CN" dirty="0" smtClean="0"/>
              <a:t>Input: d(A)</a:t>
            </a:r>
          </a:p>
          <a:p>
            <a:pPr lvl="1"/>
            <a:r>
              <a:rPr kumimoji="1" lang="en-US" altLang="zh-CN" dirty="0" smtClean="0"/>
              <a:t>Process</a:t>
            </a:r>
          </a:p>
          <a:p>
            <a:pPr lvl="2"/>
            <a:r>
              <a:rPr kumimoji="1" lang="en-US" altLang="zh-CN" dirty="0" smtClean="0"/>
              <a:t>Delta &lt;- JOIN d(A) with B’s hash table</a:t>
            </a:r>
          </a:p>
          <a:p>
            <a:pPr lvl="2"/>
            <a:r>
              <a:rPr kumimoji="1" lang="en-US" altLang="zh-CN" dirty="0" smtClean="0"/>
              <a:t>Output Delta </a:t>
            </a:r>
          </a:p>
          <a:p>
            <a:pPr lvl="2"/>
            <a:r>
              <a:rPr kumimoji="1" lang="en-US" altLang="zh-CN" dirty="0" smtClean="0"/>
              <a:t>Apply d(A) to A’s hash table</a:t>
            </a:r>
          </a:p>
        </p:txBody>
      </p:sp>
    </p:spTree>
    <p:extLst>
      <p:ext uri="{BB962C8B-B14F-4D97-AF65-F5344CB8AC3E}">
        <p14:creationId xmlns:p14="http://schemas.microsoft.com/office/powerpoint/2010/main" val="1805832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Approximate operator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Connects to a list of sub-plans whose results arrive in an expected order</a:t>
            </a:r>
          </a:p>
          <a:p>
            <a:r>
              <a:rPr kumimoji="1" lang="en-US" altLang="zh-CN" dirty="0" smtClean="0"/>
              <a:t>The </a:t>
            </a:r>
            <a:r>
              <a:rPr kumimoji="1" lang="en-US" altLang="zh-CN" dirty="0" smtClean="0"/>
              <a:t>result </a:t>
            </a:r>
            <a:r>
              <a:rPr kumimoji="1" lang="en-US" altLang="zh-CN" dirty="0" smtClean="0"/>
              <a:t>of </a:t>
            </a:r>
            <a:r>
              <a:rPr kumimoji="1" lang="en-US" altLang="zh-CN" dirty="0" smtClean="0"/>
              <a:t>the next sub-plan </a:t>
            </a:r>
            <a:r>
              <a:rPr kumimoji="1" lang="en-US" altLang="zh-CN" b="1" dirty="0" smtClean="0"/>
              <a:t>corrects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/>
              <a:t>the previous result </a:t>
            </a:r>
            <a:r>
              <a:rPr kumimoji="1" lang="en-US" altLang="zh-CN" dirty="0" smtClean="0"/>
              <a:t>and outputs diffs</a:t>
            </a:r>
          </a:p>
          <a:p>
            <a:r>
              <a:rPr kumimoji="1" lang="en-US" altLang="zh-CN" dirty="0" smtClean="0"/>
              <a:t>The operator notifies the scheduler which result in the the sequence has been processed (and propagated)</a:t>
            </a:r>
            <a:endParaRPr kumimoji="1" lang="en-US" altLang="zh-CN" dirty="0" smtClean="0"/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861835"/>
              </p:ext>
            </p:extLst>
          </p:nvPr>
        </p:nvGraphicFramePr>
        <p:xfrm>
          <a:off x="7548238" y="646077"/>
          <a:ext cx="500378" cy="503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" name="公式" r:id="rId3" imgW="165100" imgH="165100" progId="Equation.3">
                  <p:embed/>
                </p:oleObj>
              </mc:Choice>
              <mc:Fallback>
                <p:oleObj name="公式" r:id="rId3" imgW="1651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8238" y="646077"/>
                        <a:ext cx="500378" cy="50367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6508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Scheduler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342784"/>
            <a:ext cx="8389687" cy="5161269"/>
          </a:xfrm>
        </p:spPr>
        <p:txBody>
          <a:bodyPr/>
          <a:lstStyle/>
          <a:p>
            <a:r>
              <a:rPr kumimoji="1" lang="en-US" altLang="zh-CN" dirty="0" smtClean="0"/>
              <a:t>One per evolving query (in this work)</a:t>
            </a:r>
          </a:p>
          <a:p>
            <a:r>
              <a:rPr kumimoji="1" lang="en-US" altLang="zh-CN" dirty="0" smtClean="0"/>
              <a:t>Directs operators to consumer inputs and produce outputs</a:t>
            </a:r>
          </a:p>
          <a:p>
            <a:r>
              <a:rPr kumimoji="1" lang="en-US" altLang="zh-CN" dirty="0" smtClean="0"/>
              <a:t>Synchronizes the approximation operators</a:t>
            </a:r>
          </a:p>
          <a:p>
            <a:pPr lvl="1"/>
            <a:r>
              <a:rPr kumimoji="1" lang="en-US" altLang="zh-CN" dirty="0" smtClean="0"/>
              <a:t>Output diffs belonging to the same element</a:t>
            </a:r>
          </a:p>
          <a:p>
            <a:pPr lvl="1"/>
            <a:r>
              <a:rPr kumimoji="1" lang="en-US" altLang="zh-CN" dirty="0" smtClean="0"/>
              <a:t>Ensure consistency of sequence answers </a:t>
            </a:r>
          </a:p>
          <a:p>
            <a:r>
              <a:rPr kumimoji="1" lang="en-US" altLang="zh-CN" dirty="0" smtClean="0"/>
              <a:t>Balance performance (future work)</a:t>
            </a:r>
          </a:p>
          <a:p>
            <a:pPr lvl="1"/>
            <a:r>
              <a:rPr kumimoji="1" lang="en-US" altLang="zh-CN" dirty="0" smtClean="0"/>
              <a:t>Maximize the flow of a dependency graph</a:t>
            </a:r>
          </a:p>
          <a:p>
            <a:pPr lvl="1"/>
            <a:r>
              <a:rPr kumimoji="1" lang="en-US" altLang="zh-CN" dirty="0" smtClean="0"/>
              <a:t>Use linear programming for solution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1347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Evolving Queries</a:t>
            </a:r>
          </a:p>
          <a:p>
            <a:pPr lvl="1"/>
            <a:r>
              <a:rPr kumimoji="1" lang="en-US" altLang="zh-CN" dirty="0" smtClean="0"/>
              <a:t>Semantics</a:t>
            </a:r>
          </a:p>
          <a:p>
            <a:pPr lvl="1"/>
            <a:r>
              <a:rPr kumimoji="1" lang="en-US" altLang="zh-CN" dirty="0" smtClean="0"/>
              <a:t>Differential Evaluation</a:t>
            </a:r>
          </a:p>
          <a:p>
            <a:r>
              <a:rPr kumimoji="1" lang="en-US" altLang="zh-CN" dirty="0" smtClean="0"/>
              <a:t>Architecture</a:t>
            </a:r>
          </a:p>
          <a:p>
            <a:pPr lvl="1"/>
            <a:r>
              <a:rPr kumimoji="1" lang="en-US" altLang="zh-CN" dirty="0" smtClean="0"/>
              <a:t>State-based execution model</a:t>
            </a:r>
          </a:p>
          <a:p>
            <a:r>
              <a:rPr kumimoji="1" lang="en-US" altLang="zh-CN" dirty="0" smtClean="0"/>
              <a:t>Chunking (Partial Results)</a:t>
            </a:r>
          </a:p>
        </p:txBody>
      </p:sp>
    </p:spTree>
    <p:extLst>
      <p:ext uri="{BB962C8B-B14F-4D97-AF65-F5344CB8AC3E}">
        <p14:creationId xmlns:p14="http://schemas.microsoft.com/office/powerpoint/2010/main" val="1620811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Chunking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Why?</a:t>
            </a:r>
          </a:p>
          <a:p>
            <a:pPr lvl="1"/>
            <a:r>
              <a:rPr kumimoji="1" lang="en-US" altLang="zh-CN" dirty="0" smtClean="0"/>
              <a:t>Deliver first results early (partial results)</a:t>
            </a:r>
          </a:p>
          <a:p>
            <a:pPr lvl="1"/>
            <a:r>
              <a:rPr kumimoji="1" lang="en-US" altLang="zh-CN" dirty="0" smtClean="0"/>
              <a:t>Reduce memory consumption in plan execution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770204" y="5942290"/>
            <a:ext cx="56905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R</a:t>
            </a:r>
            <a:endParaRPr kumimoji="1" lang="zh-CN" altLang="en-US" sz="3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7231969" y="5991938"/>
            <a:ext cx="56905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S</a:t>
            </a:r>
            <a:endParaRPr kumimoji="1" lang="zh-CN" altLang="en-US" sz="3200" dirty="0"/>
          </a:p>
        </p:txBody>
      </p:sp>
      <p:grpSp>
        <p:nvGrpSpPr>
          <p:cNvPr id="19" name="组 18"/>
          <p:cNvGrpSpPr/>
          <p:nvPr/>
        </p:nvGrpSpPr>
        <p:grpSpPr>
          <a:xfrm>
            <a:off x="6430963" y="4928096"/>
            <a:ext cx="748338" cy="529962"/>
            <a:chOff x="2606675" y="1943100"/>
            <a:chExt cx="748338" cy="529962"/>
          </a:xfrm>
        </p:grpSpPr>
        <p:graphicFrame>
          <p:nvGraphicFramePr>
            <p:cNvPr id="20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6702010"/>
                </p:ext>
              </p:extLst>
            </p:nvPr>
          </p:nvGraphicFramePr>
          <p:xfrm>
            <a:off x="2606675" y="1943100"/>
            <a:ext cx="529962" cy="529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1" name="公式" r:id="rId3" imgW="139700" imgH="139700" progId="Equation.3">
                    <p:embed/>
                  </p:oleObj>
                </mc:Choice>
                <mc:Fallback>
                  <p:oleObj name="公式" r:id="rId3" imgW="1397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6675" y="1943100"/>
                          <a:ext cx="529962" cy="52996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3475810"/>
                </p:ext>
              </p:extLst>
            </p:nvPr>
          </p:nvGraphicFramePr>
          <p:xfrm>
            <a:off x="2825051" y="1943100"/>
            <a:ext cx="529962" cy="529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2" name="公式" r:id="rId5" imgW="139700" imgH="139700" progId="Equation.3">
                    <p:embed/>
                  </p:oleObj>
                </mc:Choice>
                <mc:Fallback>
                  <p:oleObj name="公式" r:id="rId5" imgW="1397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5051" y="1943100"/>
                          <a:ext cx="529962" cy="52996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9" name="直线箭头连接符 45"/>
          <p:cNvCxnSpPr/>
          <p:nvPr/>
        </p:nvCxnSpPr>
        <p:spPr>
          <a:xfrm flipV="1">
            <a:off x="6054730" y="5458058"/>
            <a:ext cx="630911" cy="62519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45"/>
          <p:cNvCxnSpPr/>
          <p:nvPr/>
        </p:nvCxnSpPr>
        <p:spPr>
          <a:xfrm flipH="1" flipV="1">
            <a:off x="6838041" y="5458059"/>
            <a:ext cx="574610" cy="68563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45"/>
          <p:cNvCxnSpPr/>
          <p:nvPr/>
        </p:nvCxnSpPr>
        <p:spPr>
          <a:xfrm flipV="1">
            <a:off x="6780422" y="4316536"/>
            <a:ext cx="0" cy="68563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174129" y="3746921"/>
            <a:ext cx="1573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GROUPBY</a:t>
            </a:r>
            <a:endParaRPr kumimoji="1" lang="zh-CN" altLang="en-US" sz="2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4589683" y="4446695"/>
            <a:ext cx="1465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800000"/>
                </a:solidFill>
              </a:rPr>
              <a:t>Large </a:t>
            </a:r>
            <a:r>
              <a:rPr kumimoji="1" lang="en-US" altLang="zh-CN" sz="2000" dirty="0">
                <a:solidFill>
                  <a:srgbClr val="800000"/>
                </a:solidFill>
              </a:rPr>
              <a:t>d</a:t>
            </a:r>
            <a:r>
              <a:rPr kumimoji="1" lang="en-US" altLang="zh-CN" sz="2000" dirty="0" smtClean="0">
                <a:solidFill>
                  <a:srgbClr val="800000"/>
                </a:solidFill>
              </a:rPr>
              <a:t>ata in buffer</a:t>
            </a:r>
            <a:endParaRPr kumimoji="1" lang="zh-CN" altLang="en-US" sz="2000" dirty="0">
              <a:solidFill>
                <a:srgbClr val="800000"/>
              </a:solidFill>
            </a:endParaRPr>
          </a:p>
        </p:txBody>
      </p:sp>
      <p:cxnSp>
        <p:nvCxnSpPr>
          <p:cNvPr id="38" name="直线箭头连接符 45"/>
          <p:cNvCxnSpPr/>
          <p:nvPr/>
        </p:nvCxnSpPr>
        <p:spPr>
          <a:xfrm>
            <a:off x="5961028" y="4698779"/>
            <a:ext cx="6017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106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 smtClean="0"/>
              <a:t>Challenge from non-monotonic operators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5078" cy="4797538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Traditionally, non-monotonic operator blocks</a:t>
            </a:r>
          </a:p>
          <a:p>
            <a:pPr lvl="1"/>
            <a:r>
              <a:rPr kumimoji="1" lang="en-US" altLang="zh-CN" dirty="0" smtClean="0"/>
              <a:t>Must see all the inputs before producing any output</a:t>
            </a:r>
          </a:p>
          <a:p>
            <a:r>
              <a:rPr kumimoji="1" lang="en-US" altLang="zh-CN" dirty="0" smtClean="0"/>
              <a:t>A decision on semantics</a:t>
            </a:r>
          </a:p>
          <a:p>
            <a:pPr lvl="1"/>
            <a:r>
              <a:rPr kumimoji="1" lang="en-US" altLang="zh-CN" dirty="0" smtClean="0"/>
              <a:t>Non</a:t>
            </a:r>
            <a:r>
              <a:rPr kumimoji="1" lang="en-US" altLang="zh-CN" dirty="0"/>
              <a:t>-monotonic operator </a:t>
            </a:r>
            <a:r>
              <a:rPr kumimoji="1" lang="en-US" altLang="zh-CN" dirty="0" smtClean="0"/>
              <a:t>blocks within a normal query in EQ (this work)</a:t>
            </a:r>
          </a:p>
          <a:p>
            <a:pPr lvl="2"/>
            <a:r>
              <a:rPr kumimoji="1" lang="en-US" altLang="zh-CN" dirty="0" smtClean="0"/>
              <a:t>Corrections are explicitly declared</a:t>
            </a:r>
          </a:p>
          <a:p>
            <a:pPr lvl="1"/>
            <a:r>
              <a:rPr kumimoji="1" lang="en-US" altLang="zh-CN" dirty="0" smtClean="0"/>
              <a:t>Non-monotonic operator never blocks (future work)</a:t>
            </a:r>
          </a:p>
          <a:p>
            <a:pPr lvl="2"/>
            <a:r>
              <a:rPr kumimoji="1" lang="en-US" altLang="zh-CN" dirty="0" smtClean="0"/>
              <a:t>A change on semantics: implicit corrections from chunking (e.g. online aggregation)</a:t>
            </a:r>
          </a:p>
          <a:p>
            <a:pPr lvl="2"/>
            <a:r>
              <a:rPr kumimoji="1" lang="en-US" altLang="zh-CN" dirty="0" smtClean="0"/>
              <a:t>Operator’s process method always outputs data</a:t>
            </a:r>
          </a:p>
        </p:txBody>
      </p:sp>
    </p:spTree>
    <p:extLst>
      <p:ext uri="{BB962C8B-B14F-4D97-AF65-F5344CB8AC3E}">
        <p14:creationId xmlns:p14="http://schemas.microsoft.com/office/powerpoint/2010/main" val="1742944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Goal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Semantics Specification</a:t>
            </a:r>
          </a:p>
          <a:p>
            <a:pPr lvl="1"/>
            <a:r>
              <a:rPr kumimoji="1" lang="en-US" altLang="zh-CN" dirty="0" smtClean="0"/>
              <a:t>Approximation evaluation</a:t>
            </a:r>
          </a:p>
          <a:p>
            <a:pPr lvl="1"/>
            <a:r>
              <a:rPr kumimoji="1" lang="en-US" altLang="zh-CN" dirty="0" smtClean="0"/>
              <a:t>Partial result</a:t>
            </a:r>
          </a:p>
          <a:p>
            <a:r>
              <a:rPr kumimoji="1" lang="en-US" altLang="zh-CN" dirty="0" smtClean="0"/>
              <a:t>Solution</a:t>
            </a:r>
          </a:p>
          <a:p>
            <a:pPr lvl="1"/>
            <a:r>
              <a:rPr kumimoji="1" lang="en-US" altLang="zh-CN" dirty="0" smtClean="0"/>
              <a:t>Diff (correction) processing</a:t>
            </a:r>
          </a:p>
          <a:p>
            <a:pPr lvl="1"/>
            <a:r>
              <a:rPr kumimoji="1" lang="en-US" altLang="zh-CN" dirty="0" smtClean="0"/>
              <a:t>State-based execution model</a:t>
            </a:r>
          </a:p>
          <a:p>
            <a:pPr lvl="1"/>
            <a:r>
              <a:rPr kumimoji="1" lang="en-US" altLang="zh-CN" dirty="0" smtClean="0"/>
              <a:t>Chunking</a:t>
            </a:r>
          </a:p>
          <a:p>
            <a:pPr lvl="1"/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3701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Changes on the architecture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28636"/>
            <a:ext cx="8229600" cy="526878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Scheduler</a:t>
            </a:r>
          </a:p>
          <a:p>
            <a:pPr lvl="1"/>
            <a:r>
              <a:rPr kumimoji="1" lang="en-US" altLang="zh-CN" dirty="0" smtClean="0"/>
              <a:t>Visit a state (operator) multiple times (number of partitions)</a:t>
            </a:r>
          </a:p>
          <a:p>
            <a:pPr marL="342900" lvl="1" indent="-342900">
              <a:buFont typeface="Arial"/>
              <a:buChar char="•"/>
            </a:pPr>
            <a:r>
              <a:rPr kumimoji="1" lang="en-US" altLang="zh-CN" dirty="0" smtClean="0"/>
              <a:t>Operator processes </a:t>
            </a:r>
            <a:r>
              <a:rPr kumimoji="1" lang="en-US" altLang="zh-CN" dirty="0"/>
              <a:t>one chunk per call, output an EOS(end of stream) token after the last </a:t>
            </a:r>
            <a:r>
              <a:rPr kumimoji="1" lang="en-US" altLang="zh-CN" dirty="0" smtClean="0"/>
              <a:t>chunk</a:t>
            </a:r>
          </a:p>
          <a:p>
            <a:pPr lvl="1"/>
            <a:r>
              <a:rPr kumimoji="1" lang="en-US" altLang="zh-CN" dirty="0" smtClean="0"/>
              <a:t>Monotonic operator outputs per process </a:t>
            </a:r>
          </a:p>
          <a:p>
            <a:pPr lvl="1"/>
            <a:r>
              <a:rPr kumimoji="1" lang="en-US" altLang="zh-CN" dirty="0"/>
              <a:t>Non-monotonic operators output after seeing EOS</a:t>
            </a:r>
          </a:p>
          <a:p>
            <a:pPr lvl="2"/>
            <a:r>
              <a:rPr kumimoji="1" lang="en-US" altLang="zh-CN" dirty="0"/>
              <a:t>N-</a:t>
            </a:r>
            <a:r>
              <a:rPr kumimoji="1" lang="en-US" altLang="zh-CN" dirty="0" err="1"/>
              <a:t>ary</a:t>
            </a:r>
            <a:r>
              <a:rPr kumimoji="1" lang="en-US" altLang="zh-CN" dirty="0"/>
              <a:t> operator needs to see EOS from all of its input buffers</a:t>
            </a:r>
          </a:p>
          <a:p>
            <a:pPr lvl="1"/>
            <a:r>
              <a:rPr kumimoji="1" lang="en-US" altLang="zh-CN" dirty="0"/>
              <a:t>Scan operator outputs when # of processed tuples reaches partition </a:t>
            </a:r>
            <a:r>
              <a:rPr kumimoji="1" lang="en-US" altLang="zh-CN" dirty="0" smtClean="0"/>
              <a:t>size</a:t>
            </a:r>
          </a:p>
          <a:p>
            <a:r>
              <a:rPr kumimoji="1" lang="en-US" altLang="zh-CN" dirty="0" smtClean="0"/>
              <a:t>Approximation Operator</a:t>
            </a:r>
          </a:p>
          <a:p>
            <a:pPr lvl="1"/>
            <a:r>
              <a:rPr kumimoji="1" lang="en-US" altLang="zh-CN" dirty="0" smtClean="0"/>
              <a:t>Outputs EOS after generating the entire correction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743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Is nesting operation monotonic?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60994" cy="4741628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Definition: I ≤ J =&gt; O(I) ≤ O(J), </a:t>
            </a:r>
            <a:r>
              <a:rPr kumimoji="1" lang="en-US" altLang="zh-CN" dirty="0" err="1" smtClean="0"/>
              <a:t>iff</a:t>
            </a:r>
            <a:r>
              <a:rPr kumimoji="1" lang="en-US" altLang="zh-CN" dirty="0" smtClean="0"/>
              <a:t>, O() is monotonic; I,J are sets, ≤ denotes ‘is contained in’</a:t>
            </a:r>
          </a:p>
          <a:p>
            <a:r>
              <a:rPr kumimoji="1" lang="en-US" altLang="zh-CN" dirty="0" smtClean="0"/>
              <a:t>Nesting operation is monotonic or not depending on the definition of containment ‘≤’</a:t>
            </a:r>
          </a:p>
          <a:p>
            <a:pPr lvl="1"/>
            <a:r>
              <a:rPr kumimoji="1" lang="en-US" altLang="zh-CN" dirty="0" smtClean="0"/>
              <a:t>Non-monotonic if ‘≤’ means ‘subset’</a:t>
            </a:r>
          </a:p>
          <a:p>
            <a:pPr lvl="1"/>
            <a:r>
              <a:rPr kumimoji="1" lang="en-US" altLang="zh-CN" dirty="0" smtClean="0"/>
              <a:t>Monotonic if </a:t>
            </a:r>
            <a:r>
              <a:rPr kumimoji="1" lang="en-US" altLang="zh-CN" dirty="0"/>
              <a:t>‘≤’ means </a:t>
            </a:r>
            <a:r>
              <a:rPr kumimoji="1" lang="en-US" altLang="zh-CN" dirty="0" smtClean="0"/>
              <a:t>‘substructure’</a:t>
            </a:r>
          </a:p>
          <a:p>
            <a:r>
              <a:rPr kumimoji="1" lang="en-US" altLang="zh-CN" dirty="0" smtClean="0"/>
              <a:t>I vote for monotonic, to be consistent with other aggregate functions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496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Evolving Queries</a:t>
            </a:r>
          </a:p>
          <a:p>
            <a:pPr lvl="1"/>
            <a:r>
              <a:rPr kumimoji="1" lang="en-US" altLang="zh-CN" dirty="0" smtClean="0"/>
              <a:t>Semantics</a:t>
            </a:r>
          </a:p>
          <a:p>
            <a:pPr lvl="1"/>
            <a:r>
              <a:rPr kumimoji="1" lang="en-US" altLang="zh-CN" dirty="0" smtClean="0"/>
              <a:t>Differential Evaluation</a:t>
            </a:r>
          </a:p>
          <a:p>
            <a:r>
              <a:rPr kumimoji="1" lang="en-US" altLang="zh-CN" dirty="0" smtClean="0"/>
              <a:t>Architecture</a:t>
            </a:r>
          </a:p>
          <a:p>
            <a:pPr lvl="1"/>
            <a:r>
              <a:rPr kumimoji="1" lang="en-US" altLang="zh-CN" dirty="0" smtClean="0"/>
              <a:t>State-based execution model</a:t>
            </a:r>
          </a:p>
          <a:p>
            <a:r>
              <a:rPr kumimoji="1" lang="en-US" altLang="zh-CN" dirty="0" smtClean="0"/>
              <a:t>Chunking (Partial Results)</a:t>
            </a:r>
          </a:p>
        </p:txBody>
      </p:sp>
    </p:spTree>
    <p:extLst>
      <p:ext uri="{BB962C8B-B14F-4D97-AF65-F5344CB8AC3E}">
        <p14:creationId xmlns:p14="http://schemas.microsoft.com/office/powerpoint/2010/main" val="582617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Semantics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600200"/>
            <a:ext cx="8919781" cy="4525963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An evolving query EQ is a list of normal queries (e.g. written in SQL++) as {Q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,…,</a:t>
            </a:r>
            <a:r>
              <a:rPr kumimoji="1" lang="en-US" altLang="zh-CN" dirty="0" err="1" smtClean="0"/>
              <a:t>Q</a:t>
            </a:r>
            <a:r>
              <a:rPr kumimoji="1" lang="en-US" altLang="zh-CN" baseline="-25000" dirty="0" err="1" smtClean="0"/>
              <a:t>n</a:t>
            </a:r>
            <a:r>
              <a:rPr kumimoji="1" lang="en-US" altLang="zh-CN" dirty="0" smtClean="0"/>
              <a:t>}</a:t>
            </a:r>
          </a:p>
          <a:p>
            <a:pPr lvl="1"/>
            <a:r>
              <a:rPr kumimoji="1" lang="en-US" altLang="zh-CN" dirty="0"/>
              <a:t>{Q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,…,</a:t>
            </a:r>
            <a:r>
              <a:rPr kumimoji="1" lang="en-US" altLang="zh-CN" dirty="0" err="1"/>
              <a:t>Q</a:t>
            </a:r>
            <a:r>
              <a:rPr kumimoji="1" lang="en-US" altLang="zh-CN" baseline="-25000" dirty="0" err="1"/>
              <a:t>n</a:t>
            </a:r>
            <a:r>
              <a:rPr kumimoji="1" lang="en-US" altLang="zh-CN" dirty="0" smtClean="0"/>
              <a:t>} have same output schema (in this work)</a:t>
            </a:r>
          </a:p>
          <a:p>
            <a:r>
              <a:rPr kumimoji="1" lang="en-US" altLang="zh-CN" dirty="0" smtClean="0"/>
              <a:t>Denote the result of Q</a:t>
            </a:r>
            <a:r>
              <a:rPr kumimoji="1" lang="en-US" altLang="zh-CN" baseline="-25000" dirty="0" smtClean="0"/>
              <a:t>i</a:t>
            </a:r>
            <a:r>
              <a:rPr kumimoji="1" lang="en-US" altLang="zh-CN" dirty="0" smtClean="0"/>
              <a:t> on database D as Q</a:t>
            </a:r>
            <a:r>
              <a:rPr kumimoji="1" lang="en-US" altLang="zh-CN" baseline="-25000" dirty="0" smtClean="0"/>
              <a:t>i</a:t>
            </a:r>
            <a:r>
              <a:rPr kumimoji="1" lang="en-US" altLang="zh-CN" dirty="0" smtClean="0"/>
              <a:t>(D), then the result of running EQ is a sequence  of query answers </a:t>
            </a:r>
            <a:r>
              <a:rPr kumimoji="1" lang="en-US" altLang="zh-CN" dirty="0"/>
              <a:t>{</a:t>
            </a:r>
            <a:r>
              <a:rPr kumimoji="1" lang="en-US" altLang="zh-CN" dirty="0" smtClean="0"/>
              <a:t>Q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(D),…</a:t>
            </a:r>
            <a:r>
              <a:rPr kumimoji="1" lang="en-US" altLang="zh-CN" dirty="0"/>
              <a:t>,</a:t>
            </a:r>
            <a:r>
              <a:rPr kumimoji="1" lang="en-US" altLang="zh-CN" dirty="0" err="1" smtClean="0"/>
              <a:t>Q</a:t>
            </a:r>
            <a:r>
              <a:rPr kumimoji="1" lang="en-US" altLang="zh-CN" baseline="-25000" dirty="0" err="1" smtClean="0"/>
              <a:t>n</a:t>
            </a:r>
            <a:r>
              <a:rPr kumimoji="1" lang="en-US" altLang="zh-CN" dirty="0" smtClean="0"/>
              <a:t>(D)}</a:t>
            </a:r>
          </a:p>
          <a:p>
            <a:pPr lvl="1"/>
            <a:r>
              <a:rPr kumimoji="1" lang="en-US" altLang="zh-CN" dirty="0" smtClean="0"/>
              <a:t>Display </a:t>
            </a:r>
            <a:r>
              <a:rPr kumimoji="1" lang="en-US" altLang="zh-CN" dirty="0"/>
              <a:t>Q</a:t>
            </a:r>
            <a:r>
              <a:rPr kumimoji="1" lang="en-US" altLang="zh-CN" baseline="-25000" dirty="0"/>
              <a:t>i</a:t>
            </a:r>
            <a:r>
              <a:rPr kumimoji="1" lang="en-US" altLang="zh-CN" dirty="0"/>
              <a:t>(D</a:t>
            </a:r>
            <a:r>
              <a:rPr kumimoji="1" lang="en-US" altLang="zh-CN" dirty="0" smtClean="0"/>
              <a:t>) for full (for now)</a:t>
            </a:r>
          </a:p>
          <a:p>
            <a:pPr lvl="1"/>
            <a:r>
              <a:rPr kumimoji="1" lang="en-US" altLang="zh-CN" dirty="0" smtClean="0"/>
              <a:t>D does not change during EQ running (in this work)</a:t>
            </a:r>
          </a:p>
          <a:p>
            <a:pPr lvl="1"/>
            <a:r>
              <a:rPr kumimoji="1" lang="en-US" altLang="zh-CN" dirty="0" smtClean="0"/>
              <a:t>Some result Q</a:t>
            </a:r>
            <a:r>
              <a:rPr kumimoji="1" lang="en-US" altLang="zh-CN" baseline="-25000" dirty="0" smtClean="0"/>
              <a:t>i</a:t>
            </a:r>
            <a:r>
              <a:rPr kumimoji="1" lang="en-US" altLang="zh-CN" dirty="0" smtClean="0"/>
              <a:t> cannot be omitted (for now)</a:t>
            </a:r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8128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Semantics (cont.)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{Q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,…,</a:t>
            </a:r>
            <a:r>
              <a:rPr kumimoji="1" lang="en-US" altLang="zh-CN" dirty="0" err="1"/>
              <a:t>Q</a:t>
            </a:r>
            <a:r>
              <a:rPr kumimoji="1" lang="en-US" altLang="zh-CN" baseline="-25000" dirty="0" err="1"/>
              <a:t>n</a:t>
            </a:r>
            <a:r>
              <a:rPr kumimoji="1" lang="en-US" altLang="zh-CN" dirty="0" smtClean="0"/>
              <a:t>} can share common computation</a:t>
            </a:r>
          </a:p>
          <a:p>
            <a:pPr lvl="1"/>
            <a:r>
              <a:rPr kumimoji="1" lang="en-US" altLang="zh-CN" dirty="0" smtClean="0"/>
              <a:t>USE … FOR … clause</a:t>
            </a:r>
          </a:p>
          <a:p>
            <a:r>
              <a:rPr kumimoji="1" lang="en-US" altLang="zh-CN" dirty="0" smtClean="0"/>
              <a:t>The general EQ splits into two components:</a:t>
            </a:r>
          </a:p>
          <a:p>
            <a:pPr lvl="1"/>
            <a:r>
              <a:rPr kumimoji="1" lang="en-US" altLang="zh-CN" dirty="0"/>
              <a:t>An evolving sequence of a sub-</a:t>
            </a:r>
            <a:r>
              <a:rPr kumimoji="1" lang="en-US" altLang="zh-CN" dirty="0" smtClean="0"/>
              <a:t>plan </a:t>
            </a:r>
            <a:r>
              <a:rPr kumimoji="1" lang="en-US" altLang="zh-CN" dirty="0" err="1" smtClean="0"/>
              <a:t>ESP</a:t>
            </a:r>
            <a:r>
              <a:rPr kumimoji="1" lang="en-US" altLang="zh-CN" baseline="30000" dirty="0" err="1" smtClean="0"/>
              <a:t>i</a:t>
            </a:r>
            <a:r>
              <a:rPr kumimoji="1" lang="en-US" altLang="zh-CN" dirty="0" smtClean="0"/>
              <a:t>={SP</a:t>
            </a:r>
            <a:r>
              <a:rPr kumimoji="1" lang="en-US" altLang="zh-CN" baseline="30000" dirty="0" smtClean="0"/>
              <a:t>i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/>
              <a:t>,…</a:t>
            </a:r>
            <a:r>
              <a:rPr kumimoji="1" lang="en-US" altLang="zh-CN" dirty="0" smtClean="0"/>
              <a:t>,</a:t>
            </a:r>
            <a:r>
              <a:rPr kumimoji="1" lang="en-US" altLang="zh-CN" dirty="0" err="1" smtClean="0"/>
              <a:t>SP</a:t>
            </a:r>
            <a:r>
              <a:rPr kumimoji="1" lang="en-US" altLang="zh-CN" baseline="30000" dirty="0" err="1" smtClean="0"/>
              <a:t>i</a:t>
            </a:r>
            <a:r>
              <a:rPr kumimoji="1" lang="en-US" altLang="zh-CN" baseline="-25000" dirty="0" err="1" smtClean="0"/>
              <a:t>n</a:t>
            </a:r>
            <a:r>
              <a:rPr kumimoji="1" lang="en-US" altLang="zh-CN" dirty="0" smtClean="0"/>
              <a:t>}</a:t>
            </a:r>
          </a:p>
          <a:p>
            <a:pPr lvl="1"/>
            <a:r>
              <a:rPr kumimoji="1" lang="en-US" altLang="zh-CN" dirty="0" smtClean="0"/>
              <a:t>The common query plan CQ(ESP</a:t>
            </a:r>
            <a:r>
              <a:rPr kumimoji="1" lang="en-US" altLang="zh-CN" baseline="30000" dirty="0" smtClean="0"/>
              <a:t>1</a:t>
            </a:r>
            <a:r>
              <a:rPr kumimoji="1" lang="en-US" altLang="zh-CN" dirty="0" smtClean="0"/>
              <a:t>,…,</a:t>
            </a:r>
            <a:r>
              <a:rPr kumimoji="1" lang="en-US" altLang="zh-CN" dirty="0" err="1" smtClean="0"/>
              <a:t>ESP</a:t>
            </a:r>
            <a:r>
              <a:rPr kumimoji="1" lang="en-US" altLang="zh-CN" baseline="30000" dirty="0" err="1" smtClean="0"/>
              <a:t>m</a:t>
            </a:r>
            <a:r>
              <a:rPr kumimoji="1" lang="en-US" altLang="zh-CN" dirty="0" smtClean="0"/>
              <a:t>) = {CQ(SP</a:t>
            </a:r>
            <a:r>
              <a:rPr kumimoji="1" lang="en-US" altLang="zh-CN" baseline="30000" dirty="0" smtClean="0"/>
              <a:t>1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,…,</a:t>
            </a:r>
            <a:r>
              <a:rPr kumimoji="1" lang="en-US" altLang="zh-CN" dirty="0" err="1" smtClean="0"/>
              <a:t>SP</a:t>
            </a:r>
            <a:r>
              <a:rPr kumimoji="1" lang="en-US" altLang="zh-CN" baseline="30000" dirty="0" err="1" smtClean="0"/>
              <a:t>m</a:t>
            </a:r>
            <a:r>
              <a:rPr kumimoji="1" lang="en-US" altLang="zh-CN" baseline="-25000" dirty="0" err="1" smtClean="0"/>
              <a:t>n</a:t>
            </a:r>
            <a:r>
              <a:rPr kumimoji="1" lang="en-US" altLang="zh-CN" dirty="0" smtClean="0"/>
              <a:t>),…, </a:t>
            </a:r>
            <a:r>
              <a:rPr kumimoji="1" lang="en-US" altLang="zh-CN" dirty="0"/>
              <a:t>CQ(</a:t>
            </a:r>
            <a:r>
              <a:rPr kumimoji="1" lang="en-US" altLang="zh-CN" dirty="0" smtClean="0"/>
              <a:t>SP</a:t>
            </a:r>
            <a:r>
              <a:rPr kumimoji="1" lang="en-US" altLang="zh-CN" baseline="30000" dirty="0" smtClean="0"/>
              <a:t>1</a:t>
            </a:r>
            <a:r>
              <a:rPr kumimoji="1" lang="en-US" altLang="zh-CN" baseline="-25000" dirty="0" smtClean="0"/>
              <a:t>n</a:t>
            </a:r>
            <a:r>
              <a:rPr kumimoji="1" lang="en-US" altLang="zh-CN" dirty="0" smtClean="0"/>
              <a:t>,</a:t>
            </a:r>
            <a:r>
              <a:rPr kumimoji="1" lang="en-US" altLang="zh-CN" dirty="0"/>
              <a:t>…,</a:t>
            </a:r>
            <a:r>
              <a:rPr kumimoji="1" lang="en-US" altLang="zh-CN" dirty="0" err="1" smtClean="0"/>
              <a:t>SP</a:t>
            </a:r>
            <a:r>
              <a:rPr kumimoji="1" lang="en-US" altLang="zh-CN" baseline="30000" dirty="0" err="1" smtClean="0"/>
              <a:t>m</a:t>
            </a:r>
            <a:r>
              <a:rPr kumimoji="1" lang="en-US" altLang="zh-CN" baseline="-25000" dirty="0" err="1" smtClean="0"/>
              <a:t>n</a:t>
            </a:r>
            <a:r>
              <a:rPr kumimoji="1" lang="en-US" altLang="zh-CN" dirty="0" smtClean="0"/>
              <a:t>)}</a:t>
            </a:r>
          </a:p>
          <a:p>
            <a:r>
              <a:rPr kumimoji="1" lang="en-US" altLang="zh-CN" dirty="0" smtClean="0"/>
              <a:t>Note the difference from the stream query processing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9339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Differential Evaluation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Naïve re-evaluation: same as the definition</a:t>
            </a:r>
          </a:p>
          <a:p>
            <a:r>
              <a:rPr kumimoji="1" lang="en-US" altLang="zh-CN" dirty="0" smtClean="0"/>
              <a:t>When Q</a:t>
            </a:r>
            <a:r>
              <a:rPr kumimoji="1" lang="en-US" altLang="zh-CN" baseline="-25000" dirty="0" smtClean="0"/>
              <a:t>i</a:t>
            </a:r>
            <a:r>
              <a:rPr kumimoji="1" lang="en-US" altLang="zh-CN" dirty="0" smtClean="0"/>
              <a:t>(D) is large, and small changes from </a:t>
            </a:r>
            <a:r>
              <a:rPr kumimoji="1" lang="en-US" altLang="zh-CN" dirty="0"/>
              <a:t>Q</a:t>
            </a:r>
            <a:r>
              <a:rPr kumimoji="1" lang="en-US" altLang="zh-CN" baseline="-25000" dirty="0"/>
              <a:t>i</a:t>
            </a:r>
            <a:r>
              <a:rPr kumimoji="1" lang="en-US" altLang="zh-CN" dirty="0"/>
              <a:t>(D</a:t>
            </a:r>
            <a:r>
              <a:rPr kumimoji="1" lang="en-US" altLang="zh-CN" dirty="0" smtClean="0"/>
              <a:t>) to Q</a:t>
            </a:r>
            <a:r>
              <a:rPr kumimoji="1" lang="en-US" altLang="zh-CN" baseline="-25000" dirty="0" smtClean="0"/>
              <a:t>i+1</a:t>
            </a:r>
            <a:r>
              <a:rPr kumimoji="1" lang="en-US" altLang="zh-CN" dirty="0" smtClean="0"/>
              <a:t>(</a:t>
            </a:r>
            <a:r>
              <a:rPr kumimoji="1" lang="en-US" altLang="zh-CN" dirty="0"/>
              <a:t>D</a:t>
            </a:r>
            <a:r>
              <a:rPr kumimoji="1" lang="en-US" altLang="zh-CN" dirty="0" smtClean="0"/>
              <a:t>), we would want differential evaluation</a:t>
            </a:r>
          </a:p>
          <a:p>
            <a:pPr lvl="1"/>
            <a:r>
              <a:rPr kumimoji="1" lang="en-US" altLang="zh-CN" dirty="0" smtClean="0"/>
              <a:t>Evolving sub-plan </a:t>
            </a:r>
            <a:r>
              <a:rPr kumimoji="1" lang="en-US" altLang="zh-CN" dirty="0" err="1" smtClean="0"/>
              <a:t>ESP</a:t>
            </a:r>
            <a:r>
              <a:rPr kumimoji="1" lang="en-US" altLang="zh-CN" baseline="30000" dirty="0" err="1" smtClean="0"/>
              <a:t>i</a:t>
            </a:r>
            <a:r>
              <a:rPr kumimoji="1" lang="en-US" altLang="zh-CN" baseline="30000" dirty="0" smtClean="0"/>
              <a:t> </a:t>
            </a:r>
            <a:r>
              <a:rPr kumimoji="1" lang="en-US" altLang="zh-CN" dirty="0" smtClean="0"/>
              <a:t>outputs differences between consecutive plans </a:t>
            </a:r>
            <a:r>
              <a:rPr kumimoji="1" lang="en-US" altLang="zh-CN" dirty="0" err="1" smtClean="0"/>
              <a:t>SP</a:t>
            </a:r>
            <a:r>
              <a:rPr kumimoji="1" lang="en-US" altLang="zh-CN" baseline="30000" dirty="0" err="1" smtClean="0"/>
              <a:t>i</a:t>
            </a:r>
            <a:r>
              <a:rPr kumimoji="1" lang="en-US" altLang="zh-CN" baseline="-25000" dirty="0" err="1"/>
              <a:t>j</a:t>
            </a:r>
            <a:r>
              <a:rPr kumimoji="1" lang="en-US" altLang="zh-CN" baseline="-25000" dirty="0" smtClean="0"/>
              <a:t> </a:t>
            </a:r>
            <a:r>
              <a:rPr kumimoji="1" lang="en-US" altLang="zh-CN" dirty="0" smtClean="0"/>
              <a:t>and SP</a:t>
            </a:r>
            <a:r>
              <a:rPr kumimoji="1" lang="en-US" altLang="zh-CN" baseline="30000" dirty="0" smtClean="0"/>
              <a:t>i</a:t>
            </a:r>
            <a:r>
              <a:rPr kumimoji="1" lang="en-US" altLang="zh-CN" baseline="-25000" dirty="0" smtClean="0"/>
              <a:t>j+1</a:t>
            </a:r>
          </a:p>
          <a:p>
            <a:pPr lvl="1"/>
            <a:r>
              <a:rPr kumimoji="1" lang="en-US" altLang="zh-CN" dirty="0" smtClean="0"/>
              <a:t>Common query plan CQ takes diff input and outputs diffs </a:t>
            </a:r>
          </a:p>
          <a:p>
            <a:pPr lvl="2"/>
            <a:r>
              <a:rPr kumimoji="1" lang="en-US" altLang="zh-CN" dirty="0"/>
              <a:t>Functionally equivalent to re-evaluation of </a:t>
            </a:r>
            <a:r>
              <a:rPr kumimoji="1" lang="en-US" altLang="zh-CN" dirty="0" smtClean="0"/>
              <a:t>CQ from </a:t>
            </a:r>
            <a:r>
              <a:rPr kumimoji="1" lang="en-US" altLang="zh-CN" dirty="0"/>
              <a:t>scratch, but more efficient</a:t>
            </a:r>
            <a:endParaRPr kumimoji="1" lang="zh-CN" altLang="en-US" dirty="0"/>
          </a:p>
          <a:p>
            <a:pPr lvl="1"/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6391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Diff format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INSERT, DELETE, UPDATE, REORDER</a:t>
            </a:r>
            <a:r>
              <a:rPr kumimoji="1" lang="en-US" altLang="zh-CN" baseline="30000" dirty="0" smtClean="0"/>
              <a:t>*</a:t>
            </a:r>
          </a:p>
          <a:p>
            <a:r>
              <a:rPr kumimoji="1" lang="en-US" altLang="zh-CN" dirty="0" smtClean="0"/>
              <a:t>The only format used in the query processor</a:t>
            </a:r>
          </a:p>
          <a:p>
            <a:pPr lvl="1"/>
            <a:r>
              <a:rPr kumimoji="1" lang="en-US" altLang="zh-CN" dirty="0" smtClean="0"/>
              <a:t>The output of the first query in the sequence is encoded as inserted tuples</a:t>
            </a:r>
          </a:p>
          <a:p>
            <a:r>
              <a:rPr kumimoji="1" lang="en-US" altLang="zh-CN" dirty="0" smtClean="0"/>
              <a:t>Extended to encode diffs of nested collection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4615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Evolving Queries</a:t>
            </a:r>
          </a:p>
          <a:p>
            <a:pPr lvl="1"/>
            <a:r>
              <a:rPr kumimoji="1" lang="en-US" altLang="zh-CN" dirty="0" smtClean="0"/>
              <a:t>Semantics</a:t>
            </a:r>
          </a:p>
          <a:p>
            <a:pPr lvl="1"/>
            <a:r>
              <a:rPr kumimoji="1" lang="en-US" altLang="zh-CN" dirty="0" smtClean="0"/>
              <a:t>Differential Evaluation</a:t>
            </a:r>
          </a:p>
          <a:p>
            <a:r>
              <a:rPr kumimoji="1" lang="en-US" altLang="zh-CN" dirty="0" smtClean="0"/>
              <a:t>Architecture</a:t>
            </a:r>
          </a:p>
          <a:p>
            <a:pPr lvl="1"/>
            <a:r>
              <a:rPr kumimoji="1" lang="en-US" altLang="zh-CN" dirty="0" smtClean="0"/>
              <a:t>State-based execution model</a:t>
            </a:r>
          </a:p>
          <a:p>
            <a:r>
              <a:rPr kumimoji="1" lang="en-US" altLang="zh-CN" dirty="0" smtClean="0"/>
              <a:t>Chunking (Partial Results)</a:t>
            </a:r>
          </a:p>
        </p:txBody>
      </p:sp>
    </p:spTree>
    <p:extLst>
      <p:ext uri="{BB962C8B-B14F-4D97-AF65-F5344CB8AC3E}">
        <p14:creationId xmlns:p14="http://schemas.microsoft.com/office/powerpoint/2010/main" val="582617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Design Goal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 query processor that can run EQ </a:t>
            </a:r>
          </a:p>
          <a:p>
            <a:pPr lvl="1"/>
            <a:r>
              <a:rPr kumimoji="1" lang="en-US" altLang="zh-CN" dirty="0" smtClean="0"/>
              <a:t>Produce consecutive results in the specified sequence</a:t>
            </a:r>
          </a:p>
          <a:p>
            <a:pPr lvl="1"/>
            <a:r>
              <a:rPr kumimoji="1" lang="en-US" altLang="zh-CN" dirty="0" smtClean="0"/>
              <a:t>Employ differential evaluation</a:t>
            </a:r>
          </a:p>
          <a:p>
            <a:r>
              <a:rPr kumimoji="1" lang="en-US" altLang="zh-CN" dirty="0" smtClean="0"/>
              <a:t>Orthogonal goals that can be incorporated later</a:t>
            </a:r>
          </a:p>
          <a:p>
            <a:pPr lvl="1"/>
            <a:r>
              <a:rPr kumimoji="1" lang="en-US" altLang="zh-CN" dirty="0" smtClean="0"/>
              <a:t>Chunking (partial results)</a:t>
            </a:r>
          </a:p>
          <a:p>
            <a:pPr lvl="1"/>
            <a:r>
              <a:rPr kumimoji="1" lang="en-US" altLang="zh-CN" dirty="0" smtClean="0"/>
              <a:t>Distribution (pipelining)</a:t>
            </a:r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0452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2444</TotalTime>
  <Words>1093</Words>
  <Application>Microsoft Macintosh PowerPoint</Application>
  <PresentationFormat>全屏显示(4:3)</PresentationFormat>
  <Paragraphs>152</Paragraphs>
  <Slides>21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Office 主题</vt:lpstr>
      <vt:lpstr>Microsoft 公式</vt:lpstr>
      <vt:lpstr>Async Query Progressing: Semantics and Execution Model </vt:lpstr>
      <vt:lpstr>Goal</vt:lpstr>
      <vt:lpstr>Outline</vt:lpstr>
      <vt:lpstr>Semantics</vt:lpstr>
      <vt:lpstr>Semantics (cont.)</vt:lpstr>
      <vt:lpstr>Differential Evaluation</vt:lpstr>
      <vt:lpstr>Diff format</vt:lpstr>
      <vt:lpstr>Outline</vt:lpstr>
      <vt:lpstr>Design Goal</vt:lpstr>
      <vt:lpstr>Architecture</vt:lpstr>
      <vt:lpstr>State-based execution model</vt:lpstr>
      <vt:lpstr>Why design it this way? </vt:lpstr>
      <vt:lpstr>Operator interface</vt:lpstr>
      <vt:lpstr>Operator’s Differential Computation</vt:lpstr>
      <vt:lpstr>Approximate operator</vt:lpstr>
      <vt:lpstr>Scheduler</vt:lpstr>
      <vt:lpstr>Outline</vt:lpstr>
      <vt:lpstr>Chunking</vt:lpstr>
      <vt:lpstr>Challenge from non-monotonic operators</vt:lpstr>
      <vt:lpstr>Changes on the architecture</vt:lpstr>
      <vt:lpstr>Is nesting operation monotonic?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 Query Progressing: Semantics and Execution Model </dc:title>
  <dc:creator>MAC m</dc:creator>
  <cp:lastModifiedBy>MAC m</cp:lastModifiedBy>
  <cp:revision>255</cp:revision>
  <dcterms:created xsi:type="dcterms:W3CDTF">2013-05-09T05:12:54Z</dcterms:created>
  <dcterms:modified xsi:type="dcterms:W3CDTF">2013-05-10T22:05:39Z</dcterms:modified>
</cp:coreProperties>
</file>