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8" r:id="rId4"/>
    <p:sldId id="293" r:id="rId5"/>
    <p:sldId id="294" r:id="rId6"/>
    <p:sldId id="282" r:id="rId7"/>
    <p:sldId id="295" r:id="rId8"/>
    <p:sldId id="279" r:id="rId9"/>
    <p:sldId id="283" r:id="rId10"/>
    <p:sldId id="280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90" r:id="rId21"/>
    <p:sldId id="291" r:id="rId22"/>
    <p:sldId id="292" r:id="rId23"/>
    <p:sldId id="29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-1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44FE0-BC55-1247-9A77-EEE2ED4A336E}" type="datetimeFigureOut">
              <a:rPr lang="en-US" smtClean="0"/>
              <a:t>5/20/13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66CDC-E0C6-244C-9BDE-66C167FD5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4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0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7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36"/>
            <a:ext cx="8229600" cy="39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58220"/>
            <a:ext cx="8229600" cy="546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4EE-E837-0D41-85CD-FF612ABC96F9}" type="datetimeFigureOut">
              <a:rPr lang="en-US" smtClean="0"/>
              <a:t>5/20/13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C9C8-B1B9-2C42-9C13-820B3E90B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Examples for</a:t>
            </a:r>
            <a:br>
              <a:rPr lang="en-US" sz="4400" dirty="0" smtClean="0"/>
            </a:br>
            <a:r>
              <a:rPr lang="en-US" sz="4400" dirty="0" smtClean="0"/>
              <a:t>Data Binding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(Draft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6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</a:t>
            </a:r>
            <a:r>
              <a:rPr lang="en-US" sz="2000" dirty="0" smtClean="0"/>
              <a:t>. Initialize dependent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1073362"/>
            <a:ext cx="8422637" cy="95455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define action </a:t>
            </a:r>
            <a:r>
              <a:rPr lang="en-US" sz="1200" dirty="0">
                <a:latin typeface="Consolas"/>
                <a:cs typeface="Consolas"/>
              </a:rPr>
              <a:t>registration() on page registration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008" y="765585"/>
            <a:ext cx="1562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registration.action</a:t>
            </a:r>
            <a:endParaRPr lang="en-US" sz="1400" b="1" dirty="0"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2708805"/>
            <a:ext cx="8422637" cy="2984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define </a:t>
            </a:r>
            <a:r>
              <a:rPr lang="en-US" sz="1200" dirty="0">
                <a:latin typeface="Consolas"/>
                <a:cs typeface="Consolas"/>
              </a:rPr>
              <a:t>action 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 on page registration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Override what the user has chosen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'Puerto Rico'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Initialize dependent field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page.state</a:t>
            </a:r>
            <a:r>
              <a:rPr lang="en-US" sz="1200" dirty="0">
                <a:latin typeface="Consolas"/>
                <a:cs typeface="Consolas"/>
              </a:rPr>
              <a:t> = 'California';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008" y="2401028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init_us_state.action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0330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40925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age     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with </a:t>
            </a:r>
            <a:r>
              <a:rPr lang="en-US" sz="1200" dirty="0" err="1">
                <a:latin typeface="Consolas"/>
                <a:cs typeface="Consolas"/>
              </a:rPr>
              <a:t>shown_students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, 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with </a:t>
            </a:r>
            <a:r>
              <a:rPr lang="en-US" sz="1200" dirty="0" err="1">
                <a:latin typeface="Consolas"/>
                <a:cs typeface="Consolas"/>
              </a:rPr>
              <a:t>edited_student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17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74797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</a:t>
            </a:r>
            <a:r>
              <a:rPr lang="en-US" sz="1200" dirty="0" err="1">
                <a:latin typeface="Consolas"/>
                <a:cs typeface="Consolas"/>
              </a:rPr>
              <a:t>shown_students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&lt;td&gt;&lt;%= </a:t>
            </a:r>
            <a:r>
              <a:rPr lang="en-US" sz="1200" dirty="0" err="1">
                <a:latin typeface="Consolas"/>
                <a:cs typeface="Consolas"/>
              </a:rPr>
              <a:t>i.age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i.student_id</a:t>
            </a:r>
            <a:r>
              <a:rPr lang="en-US" sz="1200" dirty="0">
                <a:latin typeface="Consolas"/>
                <a:cs typeface="Consolas"/>
              </a:rPr>
              <a:t>) %&gt;&gt;Edit&lt;/button&gt;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>
                <a:cs typeface="Consolas"/>
              </a:rPr>
              <a:t>2</a:t>
            </a:r>
            <a:r>
              <a:rPr lang="en-US" sz="1400" dirty="0" smtClean="0">
                <a:cs typeface="Consolas"/>
              </a:rPr>
              <a:t>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029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58662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google.closure.Dialog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visible : &lt;% bind </a:t>
            </a:r>
            <a:r>
              <a:rPr lang="en-US" sz="1200" dirty="0" err="1">
                <a:latin typeface="Consolas"/>
                <a:cs typeface="Consolas"/>
              </a:rPr>
              <a:t>page.dialog_visible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content : &lt;%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&lt;td&gt;ID&lt;/td&gt;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&lt;td&gt;Name&lt;/td&gt;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edited_student.full_name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&lt;td&gt;Age&lt;/td&gt;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&lt;/table&gt;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%&gt;&gt;Save&lt;/button&gt;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html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822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students.page</a:t>
            </a:r>
            <a:r>
              <a:rPr lang="en-US" sz="1400" b="1" dirty="0" smtClean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 smtClean="0">
                <a:cs typeface="Consolas"/>
              </a:rPr>
              <a:t>3)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0190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1073362"/>
            <a:ext cx="8422637" cy="95455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define action student(</a:t>
            </a:r>
            <a:r>
              <a:rPr lang="en-US" sz="1200" dirty="0">
                <a:latin typeface="Consolas"/>
                <a:cs typeface="Consolas"/>
              </a:rPr>
              <a:t>) on page </a:t>
            </a:r>
            <a:r>
              <a:rPr lang="en-US" sz="1200" dirty="0" smtClean="0">
                <a:latin typeface="Consolas"/>
                <a:cs typeface="Consolas"/>
              </a:rPr>
              <a:t>students as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008" y="765585"/>
            <a:ext cx="1269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student.action</a:t>
            </a:r>
            <a:endParaRPr lang="en-US" sz="1400" b="1" dirty="0"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2708805"/>
            <a:ext cx="8422637" cy="40475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edit_student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student_id_input</a:t>
            </a:r>
            <a:r>
              <a:rPr lang="en-US" sz="1200" dirty="0">
                <a:latin typeface="Consolas"/>
                <a:cs typeface="Consolas"/>
              </a:rPr>
              <a:t> integer) on page </a:t>
            </a:r>
            <a:r>
              <a:rPr lang="en-US" sz="1200" dirty="0" smtClean="0">
                <a:latin typeface="Consolas"/>
                <a:cs typeface="Consolas"/>
              </a:rPr>
              <a:t>students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declare student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age         integer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student =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, 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student_id_input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 as tuple)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page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dialog_visible</a:t>
            </a:r>
            <a:r>
              <a:rPr lang="en-US" sz="1200" dirty="0">
                <a:latin typeface="Consolas"/>
                <a:cs typeface="Consolas"/>
              </a:rPr>
              <a:t>    = true,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      = </a:t>
            </a:r>
            <a:r>
              <a:rPr lang="en-US" sz="1200" dirty="0" err="1">
                <a:latin typeface="Consolas"/>
                <a:cs typeface="Consolas"/>
              </a:rPr>
              <a:t>student.student_id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age               = </a:t>
            </a:r>
            <a:r>
              <a:rPr lang="en-US" sz="1200" dirty="0" err="1">
                <a:latin typeface="Consolas"/>
                <a:cs typeface="Consolas"/>
              </a:rPr>
              <a:t>student.age</a:t>
            </a:r>
            <a:r>
              <a:rPr lang="en-US" sz="1200" dirty="0">
                <a:latin typeface="Consolas"/>
                <a:cs typeface="Consolas"/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age_error</a:t>
            </a:r>
            <a:r>
              <a:rPr lang="en-US" sz="1200" dirty="0">
                <a:latin typeface="Consolas"/>
                <a:cs typeface="Consolas"/>
              </a:rPr>
              <a:t>         = '';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08" y="2401028"/>
            <a:ext cx="166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edit_student.action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1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3. CRUD + validation (one tuple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1073362"/>
            <a:ext cx="8422637" cy="393992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save_student</a:t>
            </a:r>
            <a:r>
              <a:rPr lang="en-US" sz="1200" dirty="0">
                <a:latin typeface="Consolas"/>
                <a:cs typeface="Consolas"/>
              </a:rPr>
              <a:t>() on page </a:t>
            </a:r>
            <a:r>
              <a:rPr lang="en-US" sz="1200" dirty="0" smtClean="0">
                <a:latin typeface="Consolas"/>
                <a:cs typeface="Consolas"/>
              </a:rPr>
              <a:t>students </a:t>
            </a:r>
            <a:r>
              <a:rPr lang="en-US" sz="1200" dirty="0">
                <a:latin typeface="Consolas"/>
                <a:cs typeface="Consolas"/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age &lt; 16 then 'Age must be at least 16'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page.age_error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set </a:t>
            </a:r>
            <a:r>
              <a:rPr lang="en-US" sz="1200" dirty="0" err="1">
                <a:latin typeface="Consolas"/>
                <a:cs typeface="Consolas"/>
              </a:rPr>
              <a:t>page.dialog_visible</a:t>
            </a:r>
            <a:r>
              <a:rPr lang="en-US" sz="1200" dirty="0">
                <a:latin typeface="Consolas"/>
                <a:cs typeface="Consolas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db.students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age         =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student_id</a:t>
            </a:r>
            <a:r>
              <a:rPr lang="en-US" sz="1200" dirty="0">
                <a:latin typeface="Consolas"/>
                <a:cs typeface="Consolas"/>
              </a:rPr>
              <a:t>  = </a:t>
            </a:r>
            <a:r>
              <a:rPr lang="en-US" sz="1200" dirty="0" err="1">
                <a:latin typeface="Consolas"/>
                <a:cs typeface="Consolas"/>
              </a:rPr>
              <a:t>page.student_id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008" y="765585"/>
            <a:ext cx="169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save_student.action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09483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282267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edited_books</a:t>
            </a:r>
            <a:r>
              <a:rPr lang="en-US" sz="1200" dirty="0">
                <a:latin typeface="Consolas"/>
                <a:cs typeface="Consolas"/>
              </a:rPr>
              <a:t> table(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with </a:t>
            </a:r>
            <a:r>
              <a:rPr lang="en-US" sz="1200" dirty="0" err="1">
                <a:latin typeface="Consolas"/>
                <a:cs typeface="Consolas"/>
              </a:rPr>
              <a:t>shown_books</a:t>
            </a:r>
            <a:r>
              <a:rPr lang="en-US" sz="1200" dirty="0">
                <a:latin typeface="Consolas"/>
                <a:cs typeface="Consolas"/>
              </a:rPr>
              <a:t>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title, year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from   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books.page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1)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5870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6530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&lt;table&gt;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b in </a:t>
            </a:r>
            <a:r>
              <a:rPr lang="en-US" sz="1200" dirty="0" err="1">
                <a:latin typeface="Consolas"/>
                <a:cs typeface="Consolas"/>
              </a:rPr>
              <a:t>shown_books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if not exists(select * from </a:t>
            </a:r>
            <a:r>
              <a:rPr lang="en-US" sz="1200" dirty="0" err="1">
                <a:latin typeface="Consolas"/>
                <a:cs typeface="Consolas"/>
              </a:rPr>
              <a:t>edited_books</a:t>
            </a:r>
            <a:r>
              <a:rPr lang="en-US" sz="1200" dirty="0">
                <a:latin typeface="Consolas"/>
                <a:cs typeface="Consolas"/>
              </a:rPr>
              <a:t> where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b.year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) %&gt;&gt;Edit&lt;/button&gt;&lt;/td&gt;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&lt;% with e as bind cast((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select * from </a:t>
            </a:r>
            <a:r>
              <a:rPr lang="en-US" sz="1200" dirty="0" err="1">
                <a:latin typeface="Consolas"/>
                <a:cs typeface="Consolas"/>
              </a:rPr>
              <a:t>page.edited_books</a:t>
            </a:r>
            <a:r>
              <a:rPr lang="en-US" sz="1200" dirty="0">
                <a:latin typeface="Consolas"/>
                <a:cs typeface="Consolas"/>
              </a:rPr>
              <a:t> where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as tuple)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b.book_id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&lt;td&gt;&lt;%= </a:t>
            </a:r>
            <a:r>
              <a:rPr lang="en-US" sz="1200" dirty="0" err="1">
                <a:latin typeface="Consolas"/>
                <a:cs typeface="Consolas"/>
              </a:rPr>
              <a:t>b.title</a:t>
            </a:r>
            <a:r>
              <a:rPr lang="en-US" sz="1200" dirty="0">
                <a:latin typeface="Consolas"/>
                <a:cs typeface="Consolas"/>
              </a:rPr>
              <a:t> %&gt;&lt;/td&gt;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&lt;span style="error"&gt;&lt;%= </a:t>
            </a:r>
            <a:r>
              <a:rPr lang="en-US" sz="1200" dirty="0" err="1">
                <a:latin typeface="Consolas"/>
                <a:cs typeface="Consolas"/>
              </a:rPr>
              <a:t>e.year_error</a:t>
            </a:r>
            <a:r>
              <a:rPr lang="en-US" sz="1200" dirty="0">
                <a:latin typeface="Consolas"/>
                <a:cs typeface="Consolas"/>
              </a:rPr>
              <a:t> %&gt;&lt;/span&gt;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%&gt;{ value : &lt;% bind </a:t>
            </a:r>
            <a:r>
              <a:rPr lang="en-US" sz="1200" dirty="0" err="1">
                <a:latin typeface="Consolas"/>
                <a:cs typeface="Consolas"/>
              </a:rPr>
              <a:t>e.year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&lt;td&gt;&lt;button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(e) %&gt;&gt;Save&lt;/button&gt;&lt;/td&gt;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&lt;/</a:t>
            </a:r>
            <a:r>
              <a:rPr lang="en-US" sz="1200" dirty="0" err="1">
                <a:latin typeface="Consolas"/>
                <a:cs typeface="Consolas"/>
              </a:rPr>
              <a:t>tr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if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&lt;/table&gt;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484" y="518651"/>
            <a:ext cx="1622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books.page</a:t>
            </a:r>
            <a:r>
              <a:rPr lang="en-US" sz="1400" b="1" dirty="0">
                <a:cs typeface="Consolas"/>
              </a:rPr>
              <a:t> </a:t>
            </a:r>
            <a:r>
              <a:rPr lang="en-US" sz="1400" dirty="0" smtClean="0">
                <a:cs typeface="Consolas"/>
              </a:rPr>
              <a:t>(Part </a:t>
            </a:r>
            <a:r>
              <a:rPr lang="en-US" sz="1400" dirty="0" smtClean="0">
                <a:cs typeface="Consolas"/>
              </a:rPr>
              <a:t>2)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5422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1073362"/>
            <a:ext cx="8422637" cy="95455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books() on page books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008" y="765585"/>
            <a:ext cx="1141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books.action</a:t>
            </a:r>
            <a:endParaRPr lang="en-US" sz="1400" b="1" dirty="0"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008" y="2708805"/>
            <a:ext cx="8422637" cy="16653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edit_book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book_id_input</a:t>
            </a:r>
            <a:r>
              <a:rPr lang="en-US" sz="1200" dirty="0">
                <a:latin typeface="Consolas"/>
                <a:cs typeface="Consolas"/>
              </a:rPr>
              <a:t> integer) on page books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insert  into </a:t>
            </a:r>
            <a:r>
              <a:rPr lang="en-US" sz="1200" dirty="0" err="1">
                <a:latin typeface="Consolas"/>
                <a:cs typeface="Consolas"/>
              </a:rPr>
              <a:t>page.edited_books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year,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, year,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from   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where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book_id_input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9008" y="2401028"/>
            <a:ext cx="1452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edit_book.action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2533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CRUD + validation (many tuples in edit mode)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08" y="1073362"/>
            <a:ext cx="8422637" cy="559165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define action </a:t>
            </a:r>
            <a:r>
              <a:rPr lang="en-US" sz="1200" dirty="0" err="1">
                <a:latin typeface="Consolas"/>
                <a:cs typeface="Consolas"/>
              </a:rPr>
              <a:t>save_book</a:t>
            </a:r>
            <a:r>
              <a:rPr lang="en-US" sz="1200" dirty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edited_book</a:t>
            </a:r>
            <a:r>
              <a:rPr lang="en-US" sz="1200" dirty="0">
                <a:latin typeface="Consolas"/>
                <a:cs typeface="Consolas"/>
              </a:rPr>
              <a:t>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year        integer,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) on page books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update </a:t>
            </a:r>
            <a:r>
              <a:rPr lang="en-US" sz="1200" dirty="0" err="1">
                <a:latin typeface="Consolas"/>
                <a:cs typeface="Consolas"/>
              </a:rPr>
              <a:t>edited_book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year_error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case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when year &lt; 2000 then 'Year must be at least 2000'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else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end;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edited_book.year_error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update </a:t>
            </a:r>
            <a:r>
              <a:rPr lang="en-US" sz="1200" dirty="0" err="1">
                <a:latin typeface="Consolas"/>
                <a:cs typeface="Consolas"/>
              </a:rPr>
              <a:t>db.books</a:t>
            </a:r>
            <a:r>
              <a:rPr lang="en-US" sz="1200" dirty="0">
                <a:latin typeface="Consolas"/>
                <a:cs typeface="Consolas"/>
              </a:rPr>
              <a:t> set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year        = </a:t>
            </a:r>
            <a:r>
              <a:rPr lang="en-US" sz="1200" dirty="0" err="1">
                <a:latin typeface="Consolas"/>
                <a:cs typeface="Consolas"/>
              </a:rPr>
              <a:t>edited_book.year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book_id</a:t>
            </a:r>
            <a:r>
              <a:rPr lang="en-US" sz="1200" dirty="0">
                <a:latin typeface="Consolas"/>
                <a:cs typeface="Consolas"/>
              </a:rPr>
              <a:t>     = </a:t>
            </a:r>
            <a:r>
              <a:rPr lang="en-US" sz="1200" dirty="0" err="1">
                <a:latin typeface="Consolas"/>
                <a:cs typeface="Consolas"/>
              </a:rPr>
              <a:t>edited_book.book_id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delete from </a:t>
            </a:r>
            <a:r>
              <a:rPr lang="en-US" sz="1200" dirty="0" err="1">
                <a:latin typeface="Consolas"/>
                <a:cs typeface="Consolas"/>
              </a:rPr>
              <a:t>edited_book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008" y="765585"/>
            <a:ext cx="1494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save_book.action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11888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Semantics should not require manual carryover to maintain user </a:t>
            </a:r>
            <a:r>
              <a:rPr lang="en-US" sz="2000" dirty="0" smtClean="0"/>
              <a:t>input.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Semantics should not overwrite user input in asynchronous </a:t>
            </a:r>
            <a:r>
              <a:rPr lang="en-US" sz="2000" dirty="0" smtClean="0"/>
              <a:t>scenario.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Developer need not manually define page objects in common cases.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96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59467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&lt;?</a:t>
            </a:r>
            <a:r>
              <a:rPr lang="en-US" sz="1200" dirty="0" err="1">
                <a:latin typeface="Consolas"/>
                <a:cs typeface="Consolas"/>
              </a:rPr>
              <a:t>data_object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DDL for "logical" representation of user input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create data object page tuple(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selected_countries</a:t>
            </a:r>
            <a:r>
              <a:rPr lang="en-US" sz="1200" dirty="0">
                <a:latin typeface="Consolas"/>
                <a:cs typeface="Consolas"/>
              </a:rPr>
              <a:t>  collection(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 default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select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from    </a:t>
            </a:r>
            <a:r>
              <a:rPr lang="en-US" sz="1200" dirty="0" err="1">
                <a:latin typeface="Consolas"/>
                <a:cs typeface="Consolas"/>
              </a:rPr>
              <a:t>db.selected_countries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where   </a:t>
            </a:r>
            <a:r>
              <a:rPr lang="en-US" sz="1200" dirty="0" err="1">
                <a:latin typeface="Consolas"/>
                <a:cs typeface="Consolas"/>
              </a:rPr>
              <a:t>user_id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session.user_id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),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</a:t>
            </a:r>
            <a:r>
              <a:rPr lang="en-US" sz="1200" dirty="0" err="1">
                <a:latin typeface="Consolas"/>
                <a:cs typeface="Consolas"/>
              </a:rPr>
              <a:t>max_countries.error</a:t>
            </a:r>
            <a:r>
              <a:rPr lang="en-US" sz="1200" dirty="0">
                <a:latin typeface="Consolas"/>
                <a:cs typeface="Consolas"/>
              </a:rPr>
              <a:t> string default ''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?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 </a:t>
            </a:r>
            <a:r>
              <a:rPr lang="en-US" sz="1200" dirty="0" err="1">
                <a:latin typeface="Consolas"/>
                <a:cs typeface="Consolas"/>
              </a:rPr>
              <a:t>page.max_countries.error</a:t>
            </a:r>
            <a:r>
              <a:rPr lang="en-US" sz="12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 name="countries"&gt;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 select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&lt;/</a:t>
            </a:r>
            <a:r>
              <a:rPr lang="en-US" sz="1200" dirty="0" err="1">
                <a:latin typeface="Consolas"/>
                <a:cs typeface="Consolas"/>
              </a:rPr>
              <a:t>fstmt:query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New syntax sugar for hidden named expressions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</a:t>
            </a:r>
            <a:r>
              <a:rPr lang="en-US" sz="1200" dirty="0" err="1">
                <a:latin typeface="Consolas"/>
                <a:cs typeface="Consolas"/>
              </a:rPr>
              <a:t>fstmt:state</a:t>
            </a:r>
            <a:r>
              <a:rPr lang="en-US" sz="1200" dirty="0">
                <a:latin typeface="Consolas"/>
                <a:cs typeface="Consolas"/>
              </a:rPr>
              <a:t> name="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"&gt;{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r>
              <a:rPr lang="en-US" sz="1200" dirty="0">
                <a:latin typeface="Consolas"/>
                <a:cs typeface="Consolas"/>
              </a:rPr>
              <a:t> }&lt;/</a:t>
            </a:r>
            <a:r>
              <a:rPr lang="en-US" sz="1200" dirty="0" err="1">
                <a:latin typeface="Consolas"/>
                <a:cs typeface="Consolas"/>
              </a:rPr>
              <a:t>fstmt:state</a:t>
            </a:r>
            <a:r>
              <a:rPr lang="en-US" sz="1200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hunit:Checkbox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&lt;checked name="checked" value="{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exists ( 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select * from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 as p where </a:t>
            </a:r>
            <a:r>
              <a:rPr lang="en-US" sz="1200" dirty="0" err="1">
                <a:latin typeface="Consolas"/>
                <a:cs typeface="Consolas"/>
              </a:rPr>
              <a:t>p.country_name</a:t>
            </a:r>
            <a:r>
              <a:rPr lang="en-US" sz="1200" dirty="0">
                <a:latin typeface="Consolas"/>
                <a:cs typeface="Consolas"/>
              </a:rPr>
              <a:t> =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)}" /&gt;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&lt;/</a:t>
            </a:r>
            <a:r>
              <a:rPr lang="en-US" sz="1200" dirty="0" err="1">
                <a:latin typeface="Consolas"/>
                <a:cs typeface="Consolas"/>
              </a:rPr>
              <a:t>hunit:Checkbox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&lt;/</a:t>
            </a:r>
            <a:r>
              <a:rPr lang="en-US" sz="1200" dirty="0" err="1">
                <a:latin typeface="Consolas"/>
                <a:cs typeface="Consolas"/>
              </a:rPr>
              <a:t>fstmt:for</a:t>
            </a:r>
            <a:r>
              <a:rPr lang="en-US" sz="1200" dirty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</a:t>
            </a:r>
            <a:r>
              <a:rPr lang="en-US" sz="1200" dirty="0" err="1">
                <a:latin typeface="Consolas"/>
                <a:cs typeface="Consolas"/>
              </a:rPr>
              <a:t>hunit:Button</a:t>
            </a:r>
            <a:r>
              <a:rPr lang="en-US" sz="1200" dirty="0">
                <a:latin typeface="Consolas"/>
                <a:cs typeface="Consolas"/>
              </a:rPr>
              <a:t> </a:t>
            </a:r>
            <a:r>
              <a:rPr lang="en-US" sz="1200" dirty="0" err="1">
                <a:latin typeface="Consolas"/>
                <a:cs typeface="Consolas"/>
              </a:rPr>
              <a:t>onclick</a:t>
            </a:r>
            <a:r>
              <a:rPr lang="en-US" sz="1200" dirty="0">
                <a:latin typeface="Consolas"/>
                <a:cs typeface="Consolas"/>
              </a:rPr>
              <a:t>="AJAX </a:t>
            </a:r>
            <a:r>
              <a:rPr lang="en-US" sz="1200" dirty="0" err="1">
                <a:latin typeface="Consolas"/>
                <a:cs typeface="Consolas"/>
              </a:rPr>
              <a:t>save_countries</a:t>
            </a:r>
            <a:r>
              <a:rPr lang="en-US" sz="1200" dirty="0">
                <a:latin typeface="Consolas"/>
                <a:cs typeface="Consolas"/>
              </a:rPr>
              <a:t>()" value="Save"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20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countries.xml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62427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799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countries() on page countries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141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countries.sql</a:t>
            </a:r>
            <a:endParaRPr lang="en-US" sz="1400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287" y="2592673"/>
            <a:ext cx="8958605" cy="35609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</a:t>
            </a:r>
            <a:r>
              <a:rPr lang="en-US" sz="1200" dirty="0" err="1">
                <a:latin typeface="Consolas"/>
                <a:cs typeface="Consolas"/>
              </a:rPr>
              <a:t>state_transform</a:t>
            </a:r>
            <a:r>
              <a:rPr lang="en-US" sz="1200" dirty="0">
                <a:latin typeface="Consolas"/>
                <a:cs typeface="Consolas"/>
              </a:rPr>
              <a:t> on page countries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    // Transform from page state to "logical" </a:t>
            </a:r>
            <a:r>
              <a:rPr lang="en-US" sz="1200" b="1" i="1" dirty="0" smtClean="0">
                <a:latin typeface="Consolas"/>
                <a:cs typeface="Consolas"/>
              </a:rPr>
              <a:t>representation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 = (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page.countries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where   checked = true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);</a:t>
            </a:r>
          </a:p>
          <a:p>
            <a:pPr marL="0" indent="0">
              <a:buNone/>
            </a:pP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set </a:t>
            </a:r>
            <a:r>
              <a:rPr lang="en-US" sz="1200" dirty="0" err="1">
                <a:latin typeface="Consolas"/>
                <a:cs typeface="Consolas"/>
              </a:rPr>
              <a:t>page.max_countries.error</a:t>
            </a:r>
            <a:r>
              <a:rPr lang="en-US" sz="1200" dirty="0">
                <a:latin typeface="Consolas"/>
                <a:cs typeface="Consolas"/>
              </a:rPr>
              <a:t> =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case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when (select count(*) from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) &gt; 5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    'At most 5 countries can be selected'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else '' end;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287" y="2264867"/>
            <a:ext cx="2441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countries_state_transform.sql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7488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4. Logical representation of user input</a:t>
            </a:r>
            <a:endParaRPr lang="en-US" sz="2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87" y="837694"/>
            <a:ext cx="8958605" cy="19529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create action </a:t>
            </a:r>
            <a:r>
              <a:rPr lang="en-US" sz="1200" dirty="0" err="1">
                <a:latin typeface="Consolas"/>
                <a:cs typeface="Consolas"/>
              </a:rPr>
              <a:t>save_countries</a:t>
            </a:r>
            <a:r>
              <a:rPr lang="en-US" sz="1200" dirty="0">
                <a:latin typeface="Consolas"/>
                <a:cs typeface="Consolas"/>
              </a:rPr>
              <a:t>() on page countries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if (</a:t>
            </a:r>
            <a:r>
              <a:rPr lang="en-US" sz="1200" dirty="0" err="1">
                <a:latin typeface="Consolas"/>
                <a:cs typeface="Consolas"/>
              </a:rPr>
              <a:t>page.max_countries.error</a:t>
            </a:r>
            <a:r>
              <a:rPr lang="en-US" sz="1200" dirty="0">
                <a:latin typeface="Consolas"/>
                <a:cs typeface="Consolas"/>
              </a:rPr>
              <a:t> = '') then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insert  into </a:t>
            </a:r>
            <a:r>
              <a:rPr lang="en-US" sz="1200" dirty="0" err="1">
                <a:latin typeface="Consolas"/>
                <a:cs typeface="Consolas"/>
              </a:rPr>
              <a:t>db.selected_countries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  </a:t>
            </a:r>
            <a:r>
              <a:rPr lang="en-US" sz="1200" dirty="0" err="1">
                <a:latin typeface="Consolas"/>
                <a:cs typeface="Consolas"/>
              </a:rPr>
              <a:t>session.user_id</a:t>
            </a:r>
            <a:r>
              <a:rPr lang="en-US" sz="1200" dirty="0">
                <a:latin typeface="Consolas"/>
                <a:cs typeface="Consolas"/>
              </a:rPr>
              <a:t>, </a:t>
            </a:r>
            <a:r>
              <a:rPr lang="en-US" sz="1200" dirty="0" err="1">
                <a:latin typeface="Consolas"/>
                <a:cs typeface="Consolas"/>
              </a:rPr>
              <a:t>country_name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from    </a:t>
            </a:r>
            <a:r>
              <a:rPr lang="en-US" sz="1200" dirty="0" err="1">
                <a:latin typeface="Consolas"/>
                <a:cs typeface="Consolas"/>
              </a:rPr>
              <a:t>page.selected_countries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end if;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287" y="509888"/>
            <a:ext cx="1566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save_countries.sql</a:t>
            </a:r>
            <a:endParaRPr lang="en-US" sz="1400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7032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asynchronous actions, semantics must include minimal diffs to avoid overwriting user input.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Pseudo-code for synchronizing page state schema and visual schema</a:t>
            </a:r>
          </a:p>
          <a:p>
            <a:pPr lvl="1"/>
            <a:r>
              <a:rPr lang="en-US" sz="1600" dirty="0" smtClean="0"/>
              <a:t>After collecting user input (state &lt;= visual)</a:t>
            </a:r>
          </a:p>
          <a:p>
            <a:pPr lvl="2"/>
            <a:r>
              <a:rPr lang="en-US" sz="1200" dirty="0"/>
              <a:t>If there is no corresponding state tuple, create the state tuple with default values. </a:t>
            </a:r>
            <a:r>
              <a:rPr lang="en-US" sz="1200" i="1" dirty="0" smtClean="0"/>
              <a:t>(optional)</a:t>
            </a:r>
          </a:p>
          <a:p>
            <a:pPr lvl="2"/>
            <a:r>
              <a:rPr lang="en-US" sz="1200" dirty="0"/>
              <a:t>If there are redundant state tuples, delete them. </a:t>
            </a:r>
            <a:r>
              <a:rPr lang="en-US" sz="1200" i="1" dirty="0" smtClean="0"/>
              <a:t>(optional)</a:t>
            </a:r>
          </a:p>
          <a:p>
            <a:pPr lvl="2"/>
            <a:r>
              <a:rPr lang="en-US" sz="1200" dirty="0"/>
              <a:t>For each corresponding pair of state and visual tuples, copy </a:t>
            </a:r>
            <a:r>
              <a:rPr lang="en-US" sz="1200" dirty="0" smtClean="0"/>
              <a:t>values </a:t>
            </a:r>
            <a:r>
              <a:rPr lang="en-US" sz="1200" dirty="0"/>
              <a:t>from visual to state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Run state transform</a:t>
            </a:r>
            <a:r>
              <a:rPr lang="en-US" sz="1200" dirty="0" smtClean="0"/>
              <a:t>.</a:t>
            </a:r>
          </a:p>
          <a:p>
            <a:pPr lvl="1"/>
            <a:r>
              <a:rPr lang="en-US" sz="1600" dirty="0" smtClean="0"/>
              <a:t>After evaluating page (state =&gt; visual)</a:t>
            </a:r>
          </a:p>
          <a:p>
            <a:pPr lvl="2"/>
            <a:r>
              <a:rPr lang="en-US" sz="1200" dirty="0"/>
              <a:t>If there is no corresponding state tuple, create the state tuple with default values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If there are redundant state tuples, delete them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For each corresponding pair of state and visual tuples, copy </a:t>
            </a:r>
            <a:r>
              <a:rPr lang="en-US" sz="1200" dirty="0" smtClean="0"/>
              <a:t>values </a:t>
            </a:r>
            <a:r>
              <a:rPr lang="en-US" sz="1200" dirty="0"/>
              <a:t>from state to visual</a:t>
            </a:r>
            <a:r>
              <a:rPr lang="en-US" sz="1200" dirty="0" smtClean="0"/>
              <a:t>.</a:t>
            </a:r>
          </a:p>
          <a:p>
            <a:pPr lvl="2"/>
            <a:r>
              <a:rPr lang="en-US" sz="1200" dirty="0"/>
              <a:t>Run state transform.</a:t>
            </a:r>
            <a:endParaRPr lang="en-US" sz="1200" dirty="0" smtClean="0"/>
          </a:p>
          <a:p>
            <a:pPr marL="914400" lvl="2" indent="0">
              <a:buNone/>
            </a:pPr>
            <a:endParaRPr lang="en-US" sz="1200" dirty="0" smtClean="0"/>
          </a:p>
          <a:p>
            <a:r>
              <a:rPr lang="en-US" sz="2000" dirty="0" smtClean="0"/>
              <a:t>Convention: validation errors are page state attributes (instead of LET variables)</a:t>
            </a:r>
          </a:p>
          <a:p>
            <a:pPr lvl="1"/>
            <a:r>
              <a:rPr lang="en-US" sz="1600" dirty="0" smtClean="0"/>
              <a:t>Validation is typically performed after collecting user input (instead of after evaluating page).</a:t>
            </a:r>
            <a:endParaRPr lang="en-US" sz="1600" dirty="0"/>
          </a:p>
          <a:p>
            <a:pPr lvl="1"/>
            <a:r>
              <a:rPr lang="en-US" sz="1600" dirty="0" smtClean="0"/>
              <a:t>Validation is typically performed through imperative code.</a:t>
            </a:r>
          </a:p>
        </p:txBody>
      </p:sp>
    </p:spTree>
    <p:extLst>
      <p:ext uri="{BB962C8B-B14F-4D97-AF65-F5344CB8AC3E}">
        <p14:creationId xmlns:p14="http://schemas.microsoft.com/office/powerpoint/2010/main" val="167623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Proposal for page state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For each page, reads/writes on </a:t>
            </a:r>
            <a:r>
              <a:rPr lang="en-US" sz="2000" b="1" i="1" dirty="0" smtClean="0"/>
              <a:t>page state</a:t>
            </a:r>
            <a:r>
              <a:rPr lang="en-US" sz="2000" dirty="0" smtClean="0"/>
              <a:t> </a:t>
            </a:r>
            <a:r>
              <a:rPr lang="en-US" sz="2000" dirty="0"/>
              <a:t>corresponds to reads/writes on the visual page.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 page state schema can be explicitly declared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Naming attributes on the visual page creates a mapping between the page state schema and visual page schema. (Primary </a:t>
            </a:r>
            <a:r>
              <a:rPr lang="en-US" sz="2000" dirty="0" smtClean="0"/>
              <a:t>keys </a:t>
            </a:r>
            <a:r>
              <a:rPr lang="en-US" sz="2000" dirty="0"/>
              <a:t>must </a:t>
            </a:r>
            <a:r>
              <a:rPr lang="en-US" sz="2000" dirty="0" smtClean="0"/>
              <a:t>match in schemas.</a:t>
            </a:r>
            <a:r>
              <a:rPr lang="en-US" sz="2000" dirty="0"/>
              <a:t>)</a:t>
            </a:r>
          </a:p>
          <a:p>
            <a:endParaRPr lang="en-US" sz="2000" dirty="0" smtClean="0"/>
          </a:p>
          <a:p>
            <a:r>
              <a:rPr lang="en-US" sz="2000" dirty="0"/>
              <a:t>If a named attribute does not exist in the page state schema, the system infers additional attributes in the page state schema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Page state is synchronized with visual page when (</a:t>
            </a:r>
            <a:r>
              <a:rPr lang="en-US" sz="2000" dirty="0" err="1"/>
              <a:t>i</a:t>
            </a:r>
            <a:r>
              <a:rPr lang="en-US" sz="2000" dirty="0"/>
              <a:t>) user input is collected (ii) page is evaluated</a:t>
            </a:r>
            <a:r>
              <a:rPr lang="en-US" sz="2000" dirty="0" smtClean="0"/>
              <a:t>. (Pseudo-code to be presented.)</a:t>
            </a:r>
            <a:br>
              <a:rPr lang="en-US" sz="2000" dirty="0" smtClean="0"/>
            </a:br>
            <a:r>
              <a:rPr lang="en-US" sz="2000" dirty="0" smtClean="0"/>
              <a:t>  </a:t>
            </a:r>
          </a:p>
          <a:p>
            <a:r>
              <a:rPr lang="en-US" sz="2000" dirty="0"/>
              <a:t>If an expression is named, its value is either provided by the rendered view, or writable by DML on the page state (not both).</a:t>
            </a:r>
          </a:p>
        </p:txBody>
      </p:sp>
    </p:spTree>
    <p:extLst>
      <p:ext uri="{BB962C8B-B14F-4D97-AF65-F5344CB8AC3E}">
        <p14:creationId xmlns:p14="http://schemas.microsoft.com/office/powerpoint/2010/main" val="345258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Common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action is invoked from only one page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An action displays the page it was invoked from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94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Proposal for dedicated page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99% case: an action declares a </a:t>
            </a:r>
            <a:r>
              <a:rPr lang="en-US" sz="2000" b="1" i="1" dirty="0" smtClean="0"/>
              <a:t>dedicated page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/>
              <a:t>Such an action can only access the page state of the dedicated page, and renders only the dedicated page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644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Trivial form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Initialize dependent fields</a:t>
            </a:r>
            <a:br>
              <a:rPr lang="en-US" sz="2000" dirty="0" smtClean="0"/>
            </a:b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CRUD + validation </a:t>
            </a:r>
            <a:r>
              <a:rPr lang="en-US" sz="2000" dirty="0" smtClean="0"/>
              <a:t>(one tuple in edit mode)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CRUD + validation (many tuples in edit mode)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4581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 (with syntax sugar)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251556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 bind 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Default values for user input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 bind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r>
              <a:rPr lang="en-US" sz="1200" dirty="0">
                <a:latin typeface="Consolas"/>
                <a:cs typeface="Consolas"/>
              </a:rPr>
              <a:t> default 18 %&gt;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5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form.page</a:t>
            </a:r>
            <a:endParaRPr lang="en-US" sz="1400" b="1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3828469"/>
            <a:ext cx="8422637" cy="10145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i="1" dirty="0">
                <a:latin typeface="Consolas"/>
                <a:cs typeface="Consolas"/>
              </a:rPr>
              <a:t>// Declare dedicated page for action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define </a:t>
            </a:r>
            <a:r>
              <a:rPr lang="en-US" sz="1200" dirty="0">
                <a:latin typeface="Consolas"/>
                <a:cs typeface="Consolas"/>
              </a:rPr>
              <a:t>action form() on page form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484" y="3520692"/>
            <a:ext cx="105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form.action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226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 smtClean="0"/>
              <a:t>1. Trivial form (without syntax sugar)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3"/>
            <a:ext cx="8569598" cy="3196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full_name</a:t>
            </a:r>
            <a:r>
              <a:rPr lang="en-US" sz="1200" dirty="0">
                <a:latin typeface="Consolas"/>
                <a:cs typeface="Consolas"/>
              </a:rPr>
              <a:t>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age         string default 18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 bind </a:t>
            </a:r>
            <a:r>
              <a:rPr lang="en-US" sz="1200" dirty="0" err="1">
                <a:latin typeface="Consolas"/>
                <a:cs typeface="Consolas"/>
              </a:rPr>
              <a:t>page.full_name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&lt;</a:t>
            </a:r>
            <a:r>
              <a:rPr lang="en-US" sz="1200" dirty="0">
                <a:latin typeface="Consolas"/>
                <a:cs typeface="Consolas"/>
              </a:rPr>
              <a:t>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value : &lt;% bind </a:t>
            </a:r>
            <a:r>
              <a:rPr lang="en-US" sz="1200" dirty="0" err="1">
                <a:latin typeface="Consolas"/>
                <a:cs typeface="Consolas"/>
              </a:rPr>
              <a:t>page.age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  <a:endParaRPr lang="en-US" sz="1200" dirty="0" smtClean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956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form.page</a:t>
            </a:r>
            <a:endParaRPr lang="en-US" sz="1400" b="1" dirty="0">
              <a:cs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484" y="4447821"/>
            <a:ext cx="8422637" cy="22871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define </a:t>
            </a:r>
            <a:r>
              <a:rPr lang="en-US" sz="1200" dirty="0">
                <a:latin typeface="Consolas"/>
                <a:cs typeface="Consolas"/>
              </a:rPr>
              <a:t>action form() as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begin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Explicitly set the next page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next_page</a:t>
            </a:r>
            <a:r>
              <a:rPr lang="en-US" sz="1200" dirty="0">
                <a:latin typeface="Consolas"/>
                <a:cs typeface="Consolas"/>
              </a:rPr>
              <a:t>('form');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dirty="0">
                <a:latin typeface="Consolas"/>
                <a:cs typeface="Consolas"/>
              </a:rPr>
              <a:t>...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Explicitly evaluate the page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evaluate_page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    </a:t>
            </a:r>
            <a:r>
              <a:rPr lang="en-US" sz="1200" b="1" i="1" dirty="0">
                <a:latin typeface="Consolas"/>
                <a:cs typeface="Consolas"/>
              </a:rPr>
              <a:t>// Explicitly render the page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render_page</a:t>
            </a:r>
            <a:r>
              <a:rPr lang="en-US" sz="12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end;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0484" y="4140044"/>
            <a:ext cx="105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cs typeface="Consolas"/>
              </a:rPr>
              <a:t>form.action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7429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sz="2000" dirty="0"/>
              <a:t>2</a:t>
            </a:r>
            <a:r>
              <a:rPr lang="en-US" sz="2000" dirty="0" smtClean="0"/>
              <a:t>. Initialize dependent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484" y="837694"/>
            <a:ext cx="8569598" cy="57019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define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country     string,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</a:t>
            </a:r>
            <a:r>
              <a:rPr lang="en-US" sz="1200" dirty="0" err="1">
                <a:latin typeface="Consolas"/>
                <a:cs typeface="Consolas"/>
              </a:rPr>
              <a:t>us_state</a:t>
            </a:r>
            <a:r>
              <a:rPr lang="en-US" sz="1200" dirty="0">
                <a:latin typeface="Consolas"/>
                <a:cs typeface="Consolas"/>
              </a:rPr>
              <a:t>    string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unit </a:t>
            </a:r>
            <a:r>
              <a:rPr lang="en-US" sz="1200" dirty="0" err="1">
                <a:latin typeface="Consolas"/>
                <a:cs typeface="Consolas"/>
              </a:rPr>
              <a:t>html.Dropdown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event click </a:t>
            </a:r>
            <a:r>
              <a:rPr lang="en-US" sz="1200" dirty="0" err="1">
                <a:latin typeface="Consolas"/>
                <a:cs typeface="Consolas"/>
              </a:rPr>
              <a:t>ajax</a:t>
            </a:r>
            <a:r>
              <a:rPr lang="en-US" sz="1200" dirty="0">
                <a:latin typeface="Consolas"/>
                <a:cs typeface="Consolas"/>
              </a:rPr>
              <a:t> /</a:t>
            </a:r>
            <a:r>
              <a:rPr lang="en-US" sz="1200" dirty="0" err="1">
                <a:latin typeface="Consolas"/>
                <a:cs typeface="Consolas"/>
              </a:rPr>
              <a:t>init_us_state</a:t>
            </a:r>
            <a:r>
              <a:rPr lang="en-US" sz="1200" dirty="0">
                <a:latin typeface="Consolas"/>
                <a:cs typeface="Consolas"/>
              </a:rPr>
              <a:t>()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selected : &lt;% bind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default 'United States'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* from </a:t>
            </a:r>
            <a:r>
              <a:rPr lang="en-US" sz="1200" dirty="0" err="1">
                <a:latin typeface="Consolas"/>
                <a:cs typeface="Consolas"/>
              </a:rPr>
              <a:t>db.countries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{ option : &lt;%= </a:t>
            </a:r>
            <a:r>
              <a:rPr lang="en-US" sz="1200" dirty="0" err="1">
                <a:latin typeface="Consolas"/>
                <a:cs typeface="Consolas"/>
              </a:rPr>
              <a:t>i.country_name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if </a:t>
            </a:r>
            <a:r>
              <a:rPr lang="en-US" sz="1200" dirty="0" err="1">
                <a:latin typeface="Consolas"/>
                <a:cs typeface="Consolas"/>
              </a:rPr>
              <a:t>page.country</a:t>
            </a:r>
            <a:r>
              <a:rPr lang="en-US" sz="1200" dirty="0">
                <a:latin typeface="Consolas"/>
                <a:cs typeface="Consolas"/>
              </a:rPr>
              <a:t> = 'United States'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unit </a:t>
            </a:r>
            <a:r>
              <a:rPr lang="en-US" sz="1200" dirty="0" err="1">
                <a:latin typeface="Consolas"/>
                <a:cs typeface="Consolas"/>
              </a:rPr>
              <a:t>html.DropDown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{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selected : &lt;% bind </a:t>
            </a:r>
            <a:r>
              <a:rPr lang="en-US" sz="1200" dirty="0" err="1">
                <a:latin typeface="Consolas"/>
                <a:cs typeface="Consolas"/>
              </a:rPr>
              <a:t>page.us_state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for </a:t>
            </a:r>
            <a:r>
              <a:rPr lang="en-US" sz="1200" dirty="0" err="1">
                <a:latin typeface="Consolas"/>
                <a:cs typeface="Consolas"/>
              </a:rPr>
              <a:t>i</a:t>
            </a:r>
            <a:r>
              <a:rPr lang="en-US" sz="1200" dirty="0">
                <a:latin typeface="Consolas"/>
                <a:cs typeface="Consolas"/>
              </a:rPr>
              <a:t> in select * from </a:t>
            </a:r>
            <a:r>
              <a:rPr lang="en-US" sz="1200" dirty="0" err="1">
                <a:latin typeface="Consolas"/>
                <a:cs typeface="Consolas"/>
              </a:rPr>
              <a:t>db.us_states</a:t>
            </a:r>
            <a:r>
              <a:rPr lang="en-US" sz="1200" dirty="0">
                <a:latin typeface="Consolas"/>
                <a:cs typeface="Consolas"/>
              </a:rPr>
              <a:t>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    { option : &lt;%= </a:t>
            </a:r>
            <a:r>
              <a:rPr lang="en-US" sz="1200" dirty="0" err="1">
                <a:latin typeface="Consolas"/>
                <a:cs typeface="Consolas"/>
              </a:rPr>
              <a:t>i.us_state_name</a:t>
            </a:r>
            <a:r>
              <a:rPr lang="en-US" sz="1200" dirty="0">
                <a:latin typeface="Consolas"/>
                <a:cs typeface="Consolas"/>
              </a:rPr>
              <a:t> %&gt;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    &lt;% end for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else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    &lt;% unit </a:t>
            </a:r>
            <a:r>
              <a:rPr lang="en-US" sz="1200" dirty="0" err="1">
                <a:latin typeface="Consolas"/>
                <a:cs typeface="Consolas"/>
              </a:rPr>
              <a:t>html.TextInput</a:t>
            </a:r>
            <a:r>
              <a:rPr lang="en-US" sz="1200" dirty="0">
                <a:latin typeface="Consolas"/>
                <a:cs typeface="Consolas"/>
              </a:rPr>
              <a:t> %&gt; { value : &lt;% bind </a:t>
            </a:r>
            <a:r>
              <a:rPr lang="en-US" sz="1200" dirty="0" err="1">
                <a:latin typeface="Consolas"/>
                <a:cs typeface="Consolas"/>
              </a:rPr>
              <a:t>page.state</a:t>
            </a:r>
            <a:r>
              <a:rPr lang="en-US" sz="1200" dirty="0">
                <a:latin typeface="Consolas"/>
                <a:cs typeface="Consolas"/>
              </a:rPr>
              <a:t> %&gt; } &lt;% end unit %&gt;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&lt;% end if %&gt;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84" y="521352"/>
            <a:ext cx="1460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cs typeface="Consolas"/>
              </a:rPr>
              <a:t>registration.page</a:t>
            </a:r>
            <a:endParaRPr lang="en-US" sz="1400" b="1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8714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2022</Words>
  <Application>Microsoft Macintosh PowerPoint</Application>
  <PresentationFormat>On-screen Show (4:3)</PresentationFormat>
  <Paragraphs>381</Paragraphs>
  <Slides>23</Slides>
  <Notes>0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Examples for Data Binding</vt:lpstr>
      <vt:lpstr>Goals</vt:lpstr>
      <vt:lpstr>Proposal for page state</vt:lpstr>
      <vt:lpstr>Common Cases</vt:lpstr>
      <vt:lpstr>Proposal for dedicated page</vt:lpstr>
      <vt:lpstr>Examples</vt:lpstr>
      <vt:lpstr>1. Trivial form (with syntax sugar)</vt:lpstr>
      <vt:lpstr>1. Trivial form (without syntax sugar)</vt:lpstr>
      <vt:lpstr>2. Initialize dependent fields</vt:lpstr>
      <vt:lpstr>2. Initialize dependent fields</vt:lpstr>
      <vt:lpstr>3. CRUD + validation (one tuple in edit mode)</vt:lpstr>
      <vt:lpstr>3. CRUD + validation (one tuple in edit mode)</vt:lpstr>
      <vt:lpstr>3. CRUD + validation (one tuple in edit mode)</vt:lpstr>
      <vt:lpstr>3. CRUD + validation (one tuple in edit mode)</vt:lpstr>
      <vt:lpstr>3. CRUD + validation (one tuple in edit mode)</vt:lpstr>
      <vt:lpstr>4. CRUD + validation (many tuples in edit mode)</vt:lpstr>
      <vt:lpstr>4. CRUD + validation (many tuples in edit mode)</vt:lpstr>
      <vt:lpstr>4. CRUD + validation (many tuples in edit mode)</vt:lpstr>
      <vt:lpstr>4. CRUD + validation (many tuples in edit mode)</vt:lpstr>
      <vt:lpstr>4. Logical representation of user input</vt:lpstr>
      <vt:lpstr>4. Logical representation of user input</vt:lpstr>
      <vt:lpstr>4. Logical representation of user input</vt:lpstr>
      <vt:lpstr>Discussion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BioHeatMap:  Large scale Application Built in FORWARD</dc:title>
  <dc:creator>Kian Win Ong</dc:creator>
  <cp:lastModifiedBy>Kian Win Ong</cp:lastModifiedBy>
  <cp:revision>195</cp:revision>
  <dcterms:created xsi:type="dcterms:W3CDTF">2011-10-26T17:05:44Z</dcterms:created>
  <dcterms:modified xsi:type="dcterms:W3CDTF">2013-05-21T01:47:51Z</dcterms:modified>
</cp:coreProperties>
</file>