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307" r:id="rId4"/>
    <p:sldId id="308" r:id="rId5"/>
    <p:sldId id="282" r:id="rId6"/>
    <p:sldId id="295" r:id="rId7"/>
    <p:sldId id="279" r:id="rId8"/>
    <p:sldId id="310" r:id="rId9"/>
    <p:sldId id="309" r:id="rId10"/>
    <p:sldId id="311" r:id="rId11"/>
    <p:sldId id="283" r:id="rId12"/>
    <p:sldId id="280" r:id="rId13"/>
    <p:sldId id="312" r:id="rId14"/>
    <p:sldId id="298" r:id="rId15"/>
    <p:sldId id="299" r:id="rId16"/>
    <p:sldId id="301" r:id="rId17"/>
    <p:sldId id="302" r:id="rId18"/>
    <p:sldId id="315" r:id="rId19"/>
    <p:sldId id="303" r:id="rId20"/>
    <p:sldId id="305" r:id="rId21"/>
    <p:sldId id="314" r:id="rId22"/>
    <p:sldId id="313" r:id="rId23"/>
    <p:sldId id="316" r:id="rId24"/>
    <p:sldId id="317" r:id="rId25"/>
    <p:sldId id="318" r:id="rId26"/>
    <p:sldId id="319" r:id="rId27"/>
    <p:sldId id="32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Examples for</a:t>
            </a:r>
            <a:br>
              <a:rPr lang="en-US" sz="4400" dirty="0" smtClean="0"/>
            </a:br>
            <a:r>
              <a:rPr lang="en-US" sz="4400" dirty="0" smtClean="0"/>
              <a:t>Data Binding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(Visual as Data Source, Draft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Initialize dependent fields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1"/>
            <a:ext cx="8229600" cy="54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 action can write to form attributes.</a:t>
            </a:r>
          </a:p>
        </p:txBody>
      </p:sp>
    </p:spTree>
    <p:extLst>
      <p:ext uri="{BB962C8B-B14F-4D97-AF65-F5344CB8AC3E}">
        <p14:creationId xmlns:p14="http://schemas.microsoft.com/office/powerpoint/2010/main" val="147589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Initialize dependent fields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7019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page.us_state</a:t>
            </a:r>
            <a:r>
              <a:rPr lang="en-US" sz="1200" dirty="0">
                <a:latin typeface="Consolas"/>
                <a:cs typeface="Consolas"/>
              </a:rPr>
              <a:t>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page.general_state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html.Dropdown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init_us_state</a:t>
            </a:r>
            <a:r>
              <a:rPr lang="en-US" sz="1200" dirty="0">
                <a:latin typeface="Consolas"/>
                <a:cs typeface="Consolas"/>
              </a:rPr>
              <a:t>()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selected : &lt;% bind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'United States'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* from </a:t>
            </a:r>
            <a:r>
              <a:rPr lang="en-US" sz="1200" dirty="0" err="1">
                <a:latin typeface="Consolas"/>
                <a:cs typeface="Consolas"/>
              </a:rPr>
              <a:t>db.countries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{ option : &lt;%= </a:t>
            </a:r>
            <a:r>
              <a:rPr lang="en-US" sz="1200" dirty="0" err="1">
                <a:latin typeface="Consolas"/>
                <a:cs typeface="Consolas"/>
              </a:rPr>
              <a:t>i.country_name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unit </a:t>
            </a:r>
            <a:r>
              <a:rPr lang="en-US" sz="1200" dirty="0" err="1">
                <a:latin typeface="Consolas"/>
                <a:cs typeface="Consolas"/>
              </a:rPr>
              <a:t>html.DropDown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selected : &lt;% bind </a:t>
            </a:r>
            <a:r>
              <a:rPr lang="en-US" sz="1200" dirty="0" err="1">
                <a:latin typeface="Consolas"/>
                <a:cs typeface="Consolas"/>
              </a:rPr>
              <a:t>page.us_state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* from </a:t>
            </a:r>
            <a:r>
              <a:rPr lang="en-US" sz="1200" dirty="0" err="1">
                <a:latin typeface="Consolas"/>
                <a:cs typeface="Consolas"/>
              </a:rPr>
              <a:t>db.us_states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 option : &lt;%= </a:t>
            </a:r>
            <a:r>
              <a:rPr lang="en-US" sz="1200" dirty="0" err="1">
                <a:latin typeface="Consolas"/>
                <a:cs typeface="Consolas"/>
              </a:rPr>
              <a:t>i.us_state_name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 { value : &lt;% bind </a:t>
            </a:r>
            <a:r>
              <a:rPr lang="en-US" sz="1200" dirty="0" err="1">
                <a:latin typeface="Consolas"/>
                <a:cs typeface="Consolas"/>
              </a:rPr>
              <a:t>page.general_state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if %&gt;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460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registration.page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714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Initialize dependent fields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98310"/>
            <a:ext cx="8422637" cy="2984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/</a:t>
            </a:r>
            <a:r>
              <a:rPr lang="en-US" sz="1200" dirty="0" err="1">
                <a:latin typeface="Consolas"/>
                <a:cs typeface="Consolas"/>
              </a:rPr>
              <a:t>init_us_state</a:t>
            </a:r>
            <a:r>
              <a:rPr lang="en-US" sz="1200" dirty="0">
                <a:latin typeface="Consolas"/>
                <a:cs typeface="Consolas"/>
              </a:rPr>
              <a:t>() on page registration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Override what the user has chosen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'Puerto Rico'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Initialize dependent field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page.us_state</a:t>
            </a:r>
            <a:r>
              <a:rPr lang="en-US" sz="1200" dirty="0">
                <a:latin typeface="Consolas"/>
                <a:cs typeface="Consolas"/>
              </a:rPr>
              <a:t> = 'California';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90533"/>
            <a:ext cx="166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init_us_state.action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330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129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 action performs validation before updating the database, and stores validation results in the UAS.</a:t>
            </a:r>
          </a:p>
        </p:txBody>
      </p:sp>
    </p:spTree>
    <p:extLst>
      <p:ext uri="{BB962C8B-B14F-4D97-AF65-F5344CB8AC3E}">
        <p14:creationId xmlns:p14="http://schemas.microsoft.com/office/powerpoint/2010/main" val="235428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8208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, age from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i.age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i.student_id</a:t>
            </a:r>
            <a:r>
              <a:rPr lang="en-US" sz="1200" dirty="0">
                <a:latin typeface="Consolas"/>
                <a:cs typeface="Consolas"/>
              </a:rPr>
              <a:t>) %&gt;&gt;Edit&lt;/button&gt;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page.dialog_visible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r>
              <a:rPr lang="en-US" sz="1200" dirty="0">
                <a:latin typeface="Consolas"/>
                <a:cs typeface="Consolas"/>
              </a:rPr>
              <a:t>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r>
              <a:rPr lang="en-US" sz="1200" dirty="0">
                <a:latin typeface="Consolas"/>
                <a:cs typeface="Consolas"/>
              </a:rPr>
              <a:t>    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with </a:t>
            </a:r>
            <a:r>
              <a:rPr lang="en-US" sz="1200" dirty="0" err="1">
                <a:latin typeface="Consolas"/>
                <a:cs typeface="Consolas"/>
              </a:rPr>
              <a:t>edited_student</a:t>
            </a:r>
            <a:r>
              <a:rPr lang="en-US" sz="12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as tuple)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7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64919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google.closure.Dialog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visible : &lt;%= bind </a:t>
            </a:r>
            <a:r>
              <a:rPr lang="en-US" sz="1200" dirty="0" err="1">
                <a:latin typeface="Consolas"/>
                <a:cs typeface="Consolas"/>
              </a:rPr>
              <a:t>page.dialog_visible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content : &lt;%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&lt;td&gt;ID&lt;/td&gt;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&lt;td&gt;Name&lt;/td&gt;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edited_student.full_name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&lt;td&gt;Age&lt;/td&gt;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&lt;%= bind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%&gt;&gt;Save&lt;/button&gt;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</a:t>
            </a:r>
            <a:r>
              <a:rPr lang="en-US" sz="1400" dirty="0">
                <a:cs typeface="Consolas"/>
              </a:rPr>
              <a:t>2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29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30"/>
            <a:ext cx="8422637" cy="47905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student_id_input</a:t>
            </a:r>
            <a:r>
              <a:rPr lang="en-US" sz="1200" dirty="0">
                <a:latin typeface="Consolas"/>
                <a:cs typeface="Consolas"/>
              </a:rPr>
              <a:t> integer) on page students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declare student tuple(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age         integer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Retrieve latest age from database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student =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student_id_input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as tuple)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Copy student into dialog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page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 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   = </a:t>
            </a:r>
            <a:r>
              <a:rPr lang="en-US" sz="1200" dirty="0" err="1">
                <a:latin typeface="Consolas"/>
                <a:cs typeface="Consolas"/>
              </a:rPr>
              <a:t>student.student_id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age               = </a:t>
            </a:r>
            <a:r>
              <a:rPr lang="en-US" sz="1200" dirty="0" err="1">
                <a:latin typeface="Consolas"/>
                <a:cs typeface="Consolas"/>
              </a:rPr>
              <a:t>student.age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   = '';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3"/>
            <a:ext cx="166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edit_student.action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13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919473"/>
            <a:ext cx="8422637" cy="42808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on page students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Validate before updating the database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age &lt; 16 then 'Age must be at least 16'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age         =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page set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008" y="611696"/>
            <a:ext cx="169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94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(many tuples in edit mode)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442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Within a loop, an action needs the form attribute of the current iteration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 form attribute can be used by only one action that is within the same loop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 form attribute can be used by actions of different loops. E.g. save </a:t>
            </a:r>
            <a:r>
              <a:rPr lang="en-US" sz="2000" dirty="0" smtClean="0"/>
              <a:t>versus </a:t>
            </a:r>
            <a:r>
              <a:rPr lang="en-US" sz="2000" dirty="0"/>
              <a:t>save all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An action argument can be a collection tuple that is mutated in the action.</a:t>
            </a:r>
          </a:p>
        </p:txBody>
      </p:sp>
    </p:spTree>
    <p:extLst>
      <p:ext uri="{BB962C8B-B14F-4D97-AF65-F5344CB8AC3E}">
        <p14:creationId xmlns:p14="http://schemas.microsoft.com/office/powerpoint/2010/main" val="58876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save_all_books</a:t>
            </a:r>
            <a:r>
              <a:rPr lang="en-US" sz="1200" dirty="0">
                <a:latin typeface="Consolas"/>
                <a:cs typeface="Consolas"/>
              </a:rPr>
              <a:t>() %&gt;&gt;Save All&lt;/button&gt;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The </a:t>
            </a:r>
            <a:r>
              <a:rPr lang="en-US" sz="1200" b="1" i="1" dirty="0" smtClean="0">
                <a:latin typeface="Consolas"/>
                <a:cs typeface="Consolas"/>
              </a:rPr>
              <a:t>"</a:t>
            </a:r>
            <a:r>
              <a:rPr lang="en-US" sz="1200" b="1" i="1" dirty="0" err="1" smtClean="0">
                <a:latin typeface="Consolas"/>
                <a:cs typeface="Consolas"/>
              </a:rPr>
              <a:t>page.shown_books</a:t>
            </a:r>
            <a:r>
              <a:rPr lang="en-US" sz="1200" b="1" i="1" dirty="0">
                <a:latin typeface="Consolas"/>
                <a:cs typeface="Consolas"/>
              </a:rPr>
              <a:t>" name is needed only because of /</a:t>
            </a:r>
            <a:r>
              <a:rPr lang="en-US" sz="1200" b="1" i="1" dirty="0" err="1">
                <a:latin typeface="Consolas"/>
                <a:cs typeface="Consolas"/>
              </a:rPr>
              <a:t>save_all_books</a:t>
            </a:r>
            <a:r>
              <a:rPr lang="en-US" sz="1200" b="1" i="1" dirty="0">
                <a:latin typeface="Consolas"/>
                <a:cs typeface="Consolas"/>
              </a:rPr>
              <a:t>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b in view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 select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title, year from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 smtClean="0">
                <a:latin typeface="Consolas"/>
                <a:cs typeface="Consolas"/>
              </a:rPr>
              <a:t>&lt;%-</a:t>
            </a:r>
            <a:r>
              <a:rPr lang="en-US" sz="1200" b="1" i="1" dirty="0">
                <a:latin typeface="Consolas"/>
                <a:cs typeface="Consolas"/>
              </a:rPr>
              <a:t>- Local form variables (i.e. annotations to loop variable) avoids decomposition + id joins --%&gt;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define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b.edit_mode</a:t>
            </a: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b.year_error</a:t>
            </a:r>
            <a:r>
              <a:rPr lang="en-US" sz="1200" dirty="0">
                <a:latin typeface="Consolas"/>
                <a:cs typeface="Consolas"/>
              </a:rPr>
              <a:t>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b.year_input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if not </a:t>
            </a:r>
            <a:r>
              <a:rPr lang="en-US" sz="1200" dirty="0" err="1">
                <a:latin typeface="Consolas"/>
                <a:cs typeface="Consolas"/>
              </a:rPr>
              <a:t>b.edit_mode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(b) %&gt;&gt;Edit&lt;/button&gt;&lt;/td&gt;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b.year_error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</a:t>
            </a:r>
            <a:r>
              <a:rPr lang="en-US" sz="1200" dirty="0" err="1">
                <a:latin typeface="Consolas"/>
                <a:cs typeface="Consolas"/>
              </a:rPr>
              <a:t>b.year_input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(b) %&gt;&gt;Save&lt;/button&gt;&lt;/td&gt;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end if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870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Programming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visual object is a model of the browser state, including DOM elements and JavaScript components.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Renderers and collectors synchronize the visual object with the browser state.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The visual object is split between report </a:t>
            </a:r>
            <a:r>
              <a:rPr lang="en-US" sz="2000" dirty="0" smtClean="0"/>
              <a:t>versus </a:t>
            </a:r>
            <a:r>
              <a:rPr lang="en-US" sz="2000" dirty="0"/>
              <a:t>form attributes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A report attribute is the result of evaluating a view over the UAS. They are read-only for actions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A form attribute captures user input. They are readable and writable by actions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/>
              <a:t>Report and form attributes have to be named in order to be accessed in actions.</a:t>
            </a:r>
          </a:p>
        </p:txBody>
      </p:sp>
    </p:spTree>
    <p:extLst>
      <p:ext uri="{BB962C8B-B14F-4D97-AF65-F5344CB8AC3E}">
        <p14:creationId xmlns:p14="http://schemas.microsoft.com/office/powerpoint/2010/main" val="16389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29"/>
            <a:ext cx="8422637" cy="5845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(book tuple(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title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year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year_input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) on page books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Pass by reference so that collection tuple can be mutated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book set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book.year_error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as d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d.year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book.year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book.book_id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book.edit_mode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2"/>
            <a:ext cx="14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533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29"/>
            <a:ext cx="8422637" cy="4164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save_all_books</a:t>
            </a:r>
            <a:r>
              <a:rPr lang="en-US" sz="1200" dirty="0">
                <a:latin typeface="Consolas"/>
                <a:cs typeface="Consolas"/>
              </a:rPr>
              <a:t>() on page books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set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not exists (select * from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where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and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&lt;&gt;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as b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   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 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s.book_id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set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2"/>
            <a:ext cx="1832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save_all_books.action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271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442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unit can insert / delete tuples within </a:t>
            </a:r>
            <a:r>
              <a:rPr lang="en-US" sz="2000" dirty="0" smtClean="0"/>
              <a:t>an array form </a:t>
            </a:r>
            <a:r>
              <a:rPr lang="en-US" sz="2000" dirty="0"/>
              <a:t>attribute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An array </a:t>
            </a:r>
            <a:r>
              <a:rPr lang="en-US" sz="2000" dirty="0"/>
              <a:t>form attribute can be named. Similarly, its descendant attributes can also be named.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596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8208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meetings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purpose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start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  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room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Meetings can be inserted, updated or deleted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bind </a:t>
            </a:r>
            <a:r>
              <a:rPr lang="en-US" sz="1200" dirty="0" err="1">
                <a:latin typeface="Consolas"/>
                <a:cs typeface="Consolas"/>
              </a:rPr>
              <a:t>page.meetings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select * from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 smtClean="0">
                <a:latin typeface="Consolas"/>
                <a:cs typeface="Consolas"/>
              </a:rPr>
              <a:t>i.meeting_id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bind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bind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bind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3528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(Form context + Form scalars)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512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35984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Meetings cannot be inserted, updated nor deleted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3720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(Report context + Report scalars)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02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473107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Meetings can be updated, but not inserted nor deleted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i.purpose_input</a:t>
            </a:r>
            <a:r>
              <a:rPr lang="en-US" sz="1200" dirty="0">
                <a:latin typeface="Consolas"/>
                <a:cs typeface="Consolas"/>
              </a:rPr>
              <a:t>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i.start_input</a:t>
            </a:r>
            <a:r>
              <a:rPr lang="en-US" sz="1200" dirty="0">
                <a:latin typeface="Consolas"/>
                <a:cs typeface="Consolas"/>
              </a:rPr>
              <a:t>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i.end_input</a:t>
            </a:r>
            <a:r>
              <a:rPr lang="en-US" sz="1200" dirty="0">
                <a:latin typeface="Consolas"/>
                <a:cs typeface="Consolas"/>
              </a:rPr>
              <a:t>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 smtClean="0">
                <a:latin typeface="Consolas"/>
                <a:cs typeface="Consolas"/>
              </a:rPr>
              <a:t>i.meeting_id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bind </a:t>
            </a:r>
            <a:r>
              <a:rPr lang="en-US" sz="1200" dirty="0" err="1">
                <a:latin typeface="Consolas"/>
                <a:cs typeface="Consolas"/>
              </a:rPr>
              <a:t>i.purpose_input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bind </a:t>
            </a:r>
            <a:r>
              <a:rPr lang="en-US" sz="1200" dirty="0" err="1">
                <a:latin typeface="Consolas"/>
                <a:cs typeface="Consolas"/>
              </a:rPr>
              <a:t>i.start_input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bind </a:t>
            </a:r>
            <a:r>
              <a:rPr lang="en-US" sz="1200" dirty="0" err="1">
                <a:latin typeface="Consolas"/>
                <a:cs typeface="Consolas"/>
              </a:rPr>
              <a:t>i.end_input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3605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(Report context + Form scalars)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02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363277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Meetings can be inserted and deleted, but not updated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bind </a:t>
            </a:r>
            <a:r>
              <a:rPr lang="en-US" sz="1200" dirty="0" err="1">
                <a:latin typeface="Consolas"/>
                <a:cs typeface="Consolas"/>
              </a:rPr>
              <a:t>page.meetings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select * from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</a:t>
            </a:r>
            <a:r>
              <a:rPr lang="en-US" sz="1200" dirty="0" err="1">
                <a:latin typeface="Consolas"/>
                <a:cs typeface="Consolas"/>
              </a:rPr>
              <a:t>i.start_input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</a:t>
            </a:r>
            <a:r>
              <a:rPr lang="en-US" sz="1200" dirty="0" err="1">
                <a:latin typeface="Consolas"/>
                <a:cs typeface="Consolas"/>
              </a:rPr>
              <a:t>i.end_input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3605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(Form context + Report scalars)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02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Edge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32287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name prefix for "bind" / "view" must either be "page" or a loop variable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Binding to other sources (e.g. session, database) creates risk of write </a:t>
            </a:r>
            <a:r>
              <a:rPr lang="en-US" sz="1600" dirty="0" smtClean="0"/>
              <a:t>conflicts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2000" dirty="0"/>
              <a:t>Within an array form attribute, at most one "for" child can accept new tuples</a:t>
            </a:r>
            <a:r>
              <a:rPr lang="en-US" sz="2000" dirty="0" smtClean="0"/>
              <a:t>. For example,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2716833"/>
            <a:ext cx="8569598" cy="2148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New tuples are unambiguously accessible through "</a:t>
            </a:r>
            <a:r>
              <a:rPr lang="en-US" sz="1200" b="1" i="1" dirty="0" err="1">
                <a:latin typeface="Consolas"/>
                <a:cs typeface="Consolas"/>
              </a:rPr>
              <a:t>page.meetings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bind </a:t>
            </a:r>
            <a:r>
              <a:rPr lang="en-US" sz="1200" dirty="0" err="1">
                <a:latin typeface="Consolas"/>
                <a:cs typeface="Consolas"/>
              </a:rPr>
              <a:t>page.meetings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j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858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and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77473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Conceptual: Each </a:t>
            </a:r>
            <a:r>
              <a:rPr lang="en-US" sz="2000" dirty="0"/>
              <a:t>visual attribute has a name (optional), refresh frequency and refresh expression</a:t>
            </a:r>
            <a:r>
              <a:rPr lang="en-US" sz="200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2507066"/>
            <a:ext cx="4039181" cy="78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bind s %&gt;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 for </a:t>
            </a:r>
            <a:r>
              <a:rPr lang="en-US" sz="1200" dirty="0" err="1" smtClean="0">
                <a:latin typeface="Consolas"/>
                <a:cs typeface="Consolas"/>
              </a:rPr>
              <a:t>i</a:t>
            </a:r>
            <a:r>
              <a:rPr lang="en-US" sz="1200" dirty="0" smtClean="0">
                <a:latin typeface="Consolas"/>
                <a:cs typeface="Consolas"/>
              </a:rPr>
              <a:t> in bind c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891512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Form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cs typeface="Consolas"/>
              </a:rPr>
              <a:t>Never refresh </a:t>
            </a:r>
            <a:endParaRPr lang="en-US" sz="1400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65716" y="2507066"/>
            <a:ext cx="4041237" cy="12189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%=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%= bind s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bind c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5715" y="1891512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Form + </a:t>
            </a:r>
            <a:r>
              <a:rPr lang="en-US" sz="1400" b="1" dirty="0" err="1" smtClean="0">
                <a:cs typeface="Consolas"/>
              </a:rPr>
              <a:t>Init</a:t>
            </a:r>
            <a:endParaRPr lang="en-US" sz="1400" b="1" dirty="0" smtClean="0"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cs typeface="Consolas"/>
              </a:rPr>
              <a:t>"</a:t>
            </a:r>
            <a:r>
              <a:rPr lang="en-US" sz="1400" dirty="0">
                <a:cs typeface="Consolas"/>
              </a:rPr>
              <a:t>Refresh" during initialization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25771"/>
            <a:ext cx="4039180" cy="13117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&lt;%=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&lt;%= view s as ... %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view c as ... %&gt;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51021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Report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onsolas"/>
              </a:rPr>
              <a:t>Always refresh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65716" y="5125772"/>
            <a:ext cx="4041237" cy="1311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&lt;%=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&lt;%= view s as refresh when ... using ... %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view c as refresh when ... using ... %&gt;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5716" y="451021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nsolas"/>
              </a:rPr>
              <a:t>Report + Conditional refresh</a:t>
            </a:r>
            <a:endParaRPr lang="en-US" sz="1400" b="1" dirty="0" smtClean="0"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onsolas"/>
              </a:rPr>
              <a:t>Only refresh when condition query evaluates to true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0331" y="4015695"/>
            <a:ext cx="8100350" cy="17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and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77473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Conceptual: Each </a:t>
            </a:r>
            <a:r>
              <a:rPr lang="en-US" sz="2000" dirty="0"/>
              <a:t>visual attribute has a name (optional), refresh frequency and refresh expression</a:t>
            </a:r>
            <a:r>
              <a:rPr lang="en-US" sz="200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2507066"/>
            <a:ext cx="4039181" cy="384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name x </a:t>
            </a:r>
            <a:r>
              <a:rPr lang="en-US" sz="1200" dirty="0">
                <a:latin typeface="Consolas"/>
                <a:cs typeface="Consolas"/>
              </a:rPr>
              <a:t>refresh </a:t>
            </a:r>
            <a:r>
              <a:rPr lang="en-US" sz="1200" dirty="0" smtClean="0">
                <a:latin typeface="Consolas"/>
                <a:cs typeface="Consolas"/>
              </a:rPr>
              <a:t>never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891512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Form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cs typeface="Consolas"/>
              </a:rPr>
              <a:t>Never refresh </a:t>
            </a:r>
            <a:endParaRPr lang="en-US" sz="1400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65716" y="2507066"/>
            <a:ext cx="4041237" cy="384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name </a:t>
            </a:r>
            <a:r>
              <a:rPr lang="en-US" sz="1200" dirty="0">
                <a:latin typeface="Consolas"/>
                <a:cs typeface="Consolas"/>
              </a:rPr>
              <a:t>x refresh </a:t>
            </a:r>
            <a:r>
              <a:rPr lang="en-US" sz="1200" dirty="0" smtClean="0">
                <a:latin typeface="Consolas"/>
                <a:cs typeface="Consolas"/>
              </a:rPr>
              <a:t>once using </a:t>
            </a:r>
            <a:r>
              <a:rPr lang="en-US" sz="1200" dirty="0">
                <a:latin typeface="Consolas"/>
                <a:cs typeface="Consolas"/>
              </a:rPr>
              <a:t>..</a:t>
            </a:r>
            <a:r>
              <a:rPr lang="en-US" sz="1200" dirty="0" smtClean="0">
                <a:latin typeface="Consolas"/>
                <a:cs typeface="Consolas"/>
              </a:rPr>
              <a:t>.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5715" y="1891512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Form + </a:t>
            </a:r>
            <a:r>
              <a:rPr lang="en-US" sz="1400" b="1" dirty="0" err="1" smtClean="0">
                <a:cs typeface="Consolas"/>
              </a:rPr>
              <a:t>Init</a:t>
            </a:r>
            <a:endParaRPr lang="en-US" sz="1400" b="1" dirty="0" smtClean="0"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cs typeface="Consolas"/>
              </a:rPr>
              <a:t>"</a:t>
            </a:r>
            <a:r>
              <a:rPr lang="en-US" sz="1400" dirty="0">
                <a:cs typeface="Consolas"/>
              </a:rPr>
              <a:t>Refresh" during initialization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25771"/>
            <a:ext cx="4039180" cy="3571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name x </a:t>
            </a:r>
            <a:r>
              <a:rPr lang="en-US" sz="1200" dirty="0">
                <a:latin typeface="Consolas"/>
                <a:cs typeface="Consolas"/>
              </a:rPr>
              <a:t>refresh </a:t>
            </a:r>
            <a:r>
              <a:rPr lang="en-US" sz="1200" dirty="0" smtClean="0">
                <a:latin typeface="Consolas"/>
                <a:cs typeface="Consolas"/>
              </a:rPr>
              <a:t>always using </a:t>
            </a:r>
            <a:r>
              <a:rPr lang="en-US" sz="1200" dirty="0">
                <a:latin typeface="Consolas"/>
                <a:cs typeface="Consolas"/>
              </a:rPr>
              <a:t>..</a:t>
            </a:r>
            <a:r>
              <a:rPr lang="en-US" sz="1200" dirty="0" smtClean="0">
                <a:latin typeface="Consolas"/>
                <a:cs typeface="Consolas"/>
              </a:rPr>
              <a:t>.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51021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Report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onsolas"/>
              </a:rPr>
              <a:t>Always refresh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65716" y="5125772"/>
            <a:ext cx="4041237" cy="3571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name x </a:t>
            </a:r>
            <a:r>
              <a:rPr lang="en-US" sz="1200" dirty="0">
                <a:latin typeface="Consolas"/>
                <a:cs typeface="Consolas"/>
              </a:rPr>
              <a:t>refresh when ... using ..</a:t>
            </a:r>
            <a:r>
              <a:rPr lang="en-US" sz="1200" dirty="0" smtClean="0">
                <a:latin typeface="Consolas"/>
                <a:cs typeface="Consolas"/>
              </a:rPr>
              <a:t>.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5716" y="451021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nsolas"/>
              </a:rPr>
              <a:t>Report + Conditional refresh</a:t>
            </a:r>
            <a:endParaRPr lang="en-US" sz="1400" b="1" dirty="0" smtClean="0"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onsolas"/>
              </a:rPr>
              <a:t>Only refresh when condition query evaluates to true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0331" y="4015695"/>
            <a:ext cx="8100350" cy="17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8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Trivial form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Units with many form attributes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Initialize dependent fields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CRUD + validation </a:t>
            </a:r>
            <a:r>
              <a:rPr lang="en-US" sz="2000" dirty="0" smtClean="0"/>
              <a:t>(one tuple in edit mode)</a:t>
            </a:r>
            <a:br>
              <a:rPr lang="en-US" sz="2000" dirty="0" smtClean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 + validation (many tuples in edit mode)</a:t>
            </a:r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3314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Maintaining user input must not require manual carryover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For ease of explanation in papers/tutorials, the schema of the page object must be explicitly shown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For ease of programming, the schema of the page object can be implicit (inferred)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After an </a:t>
            </a:r>
            <a:r>
              <a:rPr lang="en-US" sz="2000" dirty="0" err="1"/>
              <a:t>async</a:t>
            </a:r>
            <a:r>
              <a:rPr lang="en-US" sz="2000" dirty="0"/>
              <a:t> action is invoked, the user can add more text to a </a:t>
            </a:r>
            <a:r>
              <a:rPr lang="en-US" sz="2000" dirty="0" err="1"/>
              <a:t>textarea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26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236285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 smtClean="0">
                <a:latin typeface="Consolas"/>
                <a:cs typeface="Consolas"/>
              </a:rPr>
              <a:t>&lt;%-- Schema of page object is optional --%&gt;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page.full_name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value : &lt;%= bind </a:t>
            </a:r>
            <a:r>
              <a:rPr lang="en-US" sz="1200" dirty="0" err="1">
                <a:latin typeface="Consolas"/>
                <a:cs typeface="Consolas"/>
              </a:rPr>
              <a:t>page.full_name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56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form.page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2. Units with many form attributes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184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unit can have many freestanding attributes, i.e. they are not read/written by actions, but need to maintain state. E.g. zoom level of a map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 form attribute (freestanding or otherwise) can be initialized when the unit is constructed.</a:t>
            </a:r>
          </a:p>
        </p:txBody>
      </p:sp>
    </p:spTree>
    <p:extLst>
      <p:ext uri="{BB962C8B-B14F-4D97-AF65-F5344CB8AC3E}">
        <p14:creationId xmlns:p14="http://schemas.microsoft.com/office/powerpoint/2010/main" val="92445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2. Units with many form attributes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60203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page.map_type</a:t>
            </a:r>
            <a:r>
              <a:rPr lang="en-US" sz="1200" dirty="0">
                <a:latin typeface="Consolas"/>
                <a:cs typeface="Consolas"/>
              </a:rPr>
              <a:t>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page.locations</a:t>
            </a:r>
            <a:r>
              <a:rPr lang="en-US" sz="1200" dirty="0">
                <a:latin typeface="Consolas"/>
                <a:cs typeface="Consolas"/>
              </a:rPr>
              <a:t>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x   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           integer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google.Maps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Freestanding "zoom" is omitted --%&gt;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</a:t>
            </a:r>
            <a:r>
              <a:rPr lang="en-US" sz="1200" b="1" i="1" dirty="0" err="1">
                <a:latin typeface="Consolas"/>
                <a:cs typeface="Consolas"/>
              </a:rPr>
              <a:t>Init</a:t>
            </a:r>
            <a:r>
              <a:rPr lang="en-US" sz="1200" b="1" i="1" dirty="0">
                <a:latin typeface="Consolas"/>
                <a:cs typeface="Consolas"/>
              </a:rPr>
              <a:t> "address", but no bind needed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center :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address : &lt;%=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92037 %&gt;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Bind and </a:t>
            </a:r>
            <a:r>
              <a:rPr lang="en-US" sz="1200" b="1" i="1" dirty="0" err="1">
                <a:latin typeface="Consolas"/>
                <a:cs typeface="Consolas"/>
              </a:rPr>
              <a:t>init</a:t>
            </a:r>
            <a:r>
              <a:rPr lang="en-US" sz="1200" b="1" i="1" dirty="0">
                <a:latin typeface="Consolas"/>
                <a:cs typeface="Consolas"/>
              </a:rPr>
              <a:t> "</a:t>
            </a:r>
            <a:r>
              <a:rPr lang="en-US" sz="1200" b="1" i="1" dirty="0" err="1">
                <a:latin typeface="Consolas"/>
                <a:cs typeface="Consolas"/>
              </a:rPr>
              <a:t>map_type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map_type</a:t>
            </a:r>
            <a:r>
              <a:rPr lang="en-US" sz="1200" dirty="0">
                <a:latin typeface="Consolas"/>
                <a:cs typeface="Consolas"/>
              </a:rPr>
              <a:t> : &lt;%= bind </a:t>
            </a:r>
            <a:r>
              <a:rPr lang="en-US" sz="1200" dirty="0" err="1">
                <a:latin typeface="Consolas"/>
                <a:cs typeface="Consolas"/>
              </a:rPr>
              <a:t>page.map_type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'satellite' 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Bind "</a:t>
            </a:r>
            <a:r>
              <a:rPr lang="en-US" sz="1200" b="1" i="1" dirty="0" err="1">
                <a:latin typeface="Consolas"/>
                <a:cs typeface="Consolas"/>
              </a:rPr>
              <a:t>lat</a:t>
            </a:r>
            <a:r>
              <a:rPr lang="en-US" sz="1200" b="1" i="1" dirty="0">
                <a:latin typeface="Consolas"/>
                <a:cs typeface="Consolas"/>
              </a:rPr>
              <a:t>" and "</a:t>
            </a:r>
            <a:r>
              <a:rPr lang="en-US" sz="1200" b="1" i="1" dirty="0" err="1">
                <a:latin typeface="Consolas"/>
                <a:cs typeface="Consolas"/>
              </a:rPr>
              <a:t>lng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bind </a:t>
            </a:r>
            <a:r>
              <a:rPr lang="en-US" sz="1200" dirty="0" err="1">
                <a:latin typeface="Consolas"/>
                <a:cs typeface="Consolas"/>
              </a:rPr>
              <a:t>page.locations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select x, y from </a:t>
            </a:r>
            <a:r>
              <a:rPr lang="en-US" sz="1200" dirty="0" err="1">
                <a:latin typeface="Consolas"/>
                <a:cs typeface="Consolas"/>
              </a:rPr>
              <a:t>db.locations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&lt;%= bind </a:t>
            </a:r>
            <a:r>
              <a:rPr lang="en-US" sz="1200" dirty="0" err="1">
                <a:latin typeface="Consolas"/>
                <a:cs typeface="Consolas"/>
              </a:rPr>
              <a:t>i.x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&lt;%= bind </a:t>
            </a:r>
            <a:r>
              <a:rPr lang="en-US" sz="1200" dirty="0" err="1">
                <a:latin typeface="Consolas"/>
                <a:cs typeface="Consolas"/>
              </a:rPr>
              <a:t>i.y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map.page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278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2771</Words>
  <Application>Microsoft Macintosh PowerPoint</Application>
  <PresentationFormat>On-screen Show (4:3)</PresentationFormat>
  <Paragraphs>437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Examples for Data Binding</vt:lpstr>
      <vt:lpstr>Programming Model</vt:lpstr>
      <vt:lpstr>Syntax and semantics</vt:lpstr>
      <vt:lpstr>Syntax and semantics</vt:lpstr>
      <vt:lpstr>Examples</vt:lpstr>
      <vt:lpstr>1. Trivial form</vt:lpstr>
      <vt:lpstr>1. Trivial form</vt:lpstr>
      <vt:lpstr>2. Units with many form attributes</vt:lpstr>
      <vt:lpstr>2. Units with many form attributes</vt:lpstr>
      <vt:lpstr>3. Initialize dependent fields</vt:lpstr>
      <vt:lpstr>3. Initialize dependent fields</vt:lpstr>
      <vt:lpstr>3. Initialize dependent fields</vt:lpstr>
      <vt:lpstr>4. CRUD + validation (one tuple in edit mode)</vt:lpstr>
      <vt:lpstr>4. CRUD + validation (one tuple in edit mode)</vt:lpstr>
      <vt:lpstr>4. CRUD + validation (one tuple in edit mode)</vt:lpstr>
      <vt:lpstr>4. CRUD + validation (one tuple in edit mode)</vt:lpstr>
      <vt:lpstr>4. CRUD + validation (one tuple in edit mode)</vt:lpstr>
      <vt:lpstr>5. CRUD + validation (many tuples in edit mode)</vt:lpstr>
      <vt:lpstr>5. CRUD + validation (many tuples in edit mode)</vt:lpstr>
      <vt:lpstr>5. CRUD + validation (many tuples in edit mode)</vt:lpstr>
      <vt:lpstr>5. CRUD + validation (many tuples in edit mode)</vt:lpstr>
      <vt:lpstr>6. Units that insert and delete tuples</vt:lpstr>
      <vt:lpstr>6. Units that insert and delete tuples</vt:lpstr>
      <vt:lpstr>6. Units that insert and delete tuples</vt:lpstr>
      <vt:lpstr>6. Units that insert and delete tuples</vt:lpstr>
      <vt:lpstr>6. Units that insert and delete tuples</vt:lpstr>
      <vt:lpstr>Edge Cases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280</cp:revision>
  <dcterms:created xsi:type="dcterms:W3CDTF">2011-10-26T17:05:44Z</dcterms:created>
  <dcterms:modified xsi:type="dcterms:W3CDTF">2013-05-28T23:46:30Z</dcterms:modified>
</cp:coreProperties>
</file>