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2" r:id="rId3"/>
    <p:sldId id="368" r:id="rId4"/>
    <p:sldId id="370" r:id="rId5"/>
    <p:sldId id="348" r:id="rId6"/>
    <p:sldId id="349" r:id="rId7"/>
    <p:sldId id="350" r:id="rId8"/>
    <p:sldId id="352" r:id="rId9"/>
    <p:sldId id="339" r:id="rId10"/>
    <p:sldId id="307" r:id="rId11"/>
    <p:sldId id="326" r:id="rId12"/>
    <p:sldId id="369" r:id="rId13"/>
    <p:sldId id="345" r:id="rId14"/>
    <p:sldId id="346" r:id="rId15"/>
    <p:sldId id="325" r:id="rId16"/>
    <p:sldId id="332" r:id="rId17"/>
    <p:sldId id="328" r:id="rId18"/>
    <p:sldId id="353" r:id="rId19"/>
    <p:sldId id="324" r:id="rId20"/>
    <p:sldId id="330" r:id="rId21"/>
    <p:sldId id="333" r:id="rId22"/>
    <p:sldId id="340" r:id="rId23"/>
    <p:sldId id="347" r:id="rId24"/>
    <p:sldId id="387" r:id="rId25"/>
    <p:sldId id="342" r:id="rId26"/>
    <p:sldId id="343" r:id="rId27"/>
    <p:sldId id="386" r:id="rId28"/>
    <p:sldId id="375" r:id="rId29"/>
    <p:sldId id="376" r:id="rId30"/>
    <p:sldId id="381" r:id="rId31"/>
    <p:sldId id="384" r:id="rId32"/>
    <p:sldId id="377" r:id="rId33"/>
    <p:sldId id="38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288E9B-9465-E849-A4DD-C6D3477F2986}">
          <p14:sldIdLst>
            <p14:sldId id="256"/>
            <p14:sldId id="282"/>
            <p14:sldId id="368"/>
            <p14:sldId id="370"/>
            <p14:sldId id="348"/>
            <p14:sldId id="349"/>
            <p14:sldId id="350"/>
          </p14:sldIdLst>
        </p14:section>
        <p14:section name="Cases not covered" id="{98B8F1A2-89AB-694F-AC92-05D9AC4D76DA}">
          <p14:sldIdLst>
            <p14:sldId id="352"/>
            <p14:sldId id="339"/>
            <p14:sldId id="307"/>
            <p14:sldId id="326"/>
            <p14:sldId id="369"/>
            <p14:sldId id="345"/>
            <p14:sldId id="346"/>
            <p14:sldId id="325"/>
            <p14:sldId id="332"/>
            <p14:sldId id="328"/>
            <p14:sldId id="353"/>
            <p14:sldId id="324"/>
            <p14:sldId id="330"/>
            <p14:sldId id="333"/>
            <p14:sldId id="340"/>
            <p14:sldId id="347"/>
          </p14:sldIdLst>
        </p14:section>
        <p14:section name="Diff Translation" id="{14D28A21-177A-0B49-8D14-4DC089E70BC8}">
          <p14:sldIdLst>
            <p14:sldId id="387"/>
            <p14:sldId id="342"/>
            <p14:sldId id="343"/>
            <p14:sldId id="386"/>
            <p14:sldId id="375"/>
            <p14:sldId id="376"/>
            <p14:sldId id="381"/>
            <p14:sldId id="384"/>
            <p14:sldId id="377"/>
            <p14:sldId id="380"/>
          </p14:sldIdLst>
        </p14:section>
        <p14:section name="Unused" id="{53EB9A9B-E683-B54A-BA57-261E78DDB5A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1" autoAdjust="0"/>
  </p:normalViewPr>
  <p:slideViewPr>
    <p:cSldViewPr snapToGrid="0" snapToObjects="1">
      <p:cViewPr varScale="1">
        <p:scale>
          <a:sx n="103" d="100"/>
          <a:sy n="103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10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7/1/13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7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Investigate. How to handle? What are the corner</a:t>
            </a:r>
            <a:r>
              <a:rPr lang="en-US" baseline="0" dirty="0" smtClean="0"/>
              <a:t> cases?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7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Procedure</a:t>
            </a:r>
          </a:p>
          <a:p>
            <a:pPr lvl="1"/>
            <a:r>
              <a:rPr lang="en-US" smtClean="0"/>
              <a:t>Split the page data diff in diffs specific to a renderer</a:t>
            </a:r>
          </a:p>
          <a:p>
            <a:pPr lvl="1"/>
            <a:r>
              <a:rPr lang="en-US" sz="2000" smtClean="0"/>
              <a:t>Look for the corresponding renderer operation in the diffs</a:t>
            </a:r>
          </a:p>
          <a:p>
            <a:pPr lvl="2"/>
            <a:r>
              <a:rPr lang="en-US" sz="1800" smtClean="0"/>
              <a:t>If not present, simulate it</a:t>
            </a:r>
          </a:p>
          <a:p>
            <a:pPr lvl="1"/>
            <a:r>
              <a:rPr lang="en-US" sz="2000" smtClean="0"/>
              <a:t>Return </a:t>
            </a:r>
            <a:r>
              <a:rPr lang="en-US" smtClean="0"/>
              <a:t>the supported and simulated </a:t>
            </a:r>
            <a:r>
              <a:rPr lang="en-US" sz="2000" smtClean="0"/>
              <a:t>unit diffs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New</a:t>
            </a:r>
            <a:r>
              <a:rPr lang="en-US" baseline="0" smtClean="0"/>
              <a:t> </a:t>
            </a:r>
            <a:r>
              <a:rPr lang="en-US" smtClean="0"/>
              <a:t>Unit diffs may be generated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Order in the list reflects how they are going to be applied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Diffs will be applied in the order in which they were declared</a:t>
            </a:r>
          </a:p>
          <a:p>
            <a:pPr lvl="1"/>
            <a:r>
              <a:rPr lang="en-US" sz="2000" dirty="0" smtClean="0"/>
              <a:t>Guarantees ordering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There is no dependency between siblings besides “order”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7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Replace:</a:t>
            </a:r>
          </a:p>
          <a:p>
            <a:r>
              <a:rPr lang="en-US" dirty="0" smtClean="0"/>
              <a:t>Siblings</a:t>
            </a:r>
            <a:r>
              <a:rPr lang="en-US" baseline="0" dirty="0" smtClean="0"/>
              <a:t> of a node without R/I/D renderers cannot generate fragments (it will be assigned to the closest ancestral with a renderer)</a:t>
            </a:r>
          </a:p>
          <a:p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E.g. Simulating REPLACE render may create INSERT diffs out of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2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4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mtClean="0"/>
              <a:t>Pros: The simulation process knows a priori which simulation needs to be done at each node and optimizations can be done</a:t>
            </a:r>
          </a:p>
          <a:p>
            <a:pPr lvl="1"/>
            <a:r>
              <a:rPr lang="en-US" smtClean="0"/>
              <a:t>Cons: Multiple passes through the tree, flag needed</a:t>
            </a:r>
          </a:p>
          <a:p>
            <a:pPr lvl="1"/>
            <a:endParaRPr lang="en-US" smtClean="0"/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Resolve ordering, dependencies</a:t>
            </a:r>
          </a:p>
          <a:p>
            <a:pPr marL="1314450" lvl="2" indent="-457200">
              <a:buFont typeface="+mj-lt"/>
              <a:buAutoNum type="alphaLcPeriod"/>
            </a:pPr>
            <a:r>
              <a:rPr lang="en-US" smtClean="0"/>
              <a:t>Sort attributes/tuples in a collection according to abs. position (?)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6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 INSERT</a:t>
            </a:r>
            <a:r>
              <a:rPr lang="en-US" baseline="0" smtClean="0"/>
              <a:t> and DELETE for collections?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latin typeface="Consolas"/>
                <a:cs typeface="Consolas"/>
              </a:rPr>
              <a:t>		translate_replace(unit_config, unit_instance, page_data_diff)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2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 INSERT</a:t>
            </a:r>
            <a:r>
              <a:rPr lang="en-US" baseline="0" smtClean="0"/>
              <a:t> and DELETE for collections?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latin typeface="Consolas"/>
                <a:cs typeface="Consolas"/>
              </a:rPr>
              <a:t>		translate_replace(unit_config, unit_instance, page_data_diff)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2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 INSERT</a:t>
            </a:r>
            <a:r>
              <a:rPr lang="en-US" baseline="0" smtClean="0"/>
              <a:t> and DELETE for collections?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latin typeface="Consolas"/>
                <a:cs typeface="Consolas"/>
              </a:rPr>
              <a:t>		translate_replace(unit_config, unit_instance, page_data_diff)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2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QUESTION:</a:t>
            </a:r>
            <a:r>
              <a:rPr lang="en-US" baseline="0" smtClean="0"/>
              <a:t> is ATTACH needed for children of the same unit config?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example</a:t>
            </a:r>
            <a:r>
              <a:rPr lang="en-US" baseline="0" dirty="0" smtClean="0"/>
              <a:t> : pre state, post state diff</a:t>
            </a:r>
          </a:p>
          <a:p>
            <a:r>
              <a:rPr lang="en-US" baseline="0" dirty="0" smtClean="0"/>
              <a:t>Describe that in the model needs the attach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DOM have the property when you create/handle an object you need to attach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72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X =</a:t>
            </a:r>
            <a:r>
              <a:rPr lang="en-US" baseline="0" dirty="0" smtClean="0"/>
              <a:t> in a replace page diff will call Insert and Delete of the children regardless whether the children have a REPLACE RENDERER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1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</a:t>
            </a:r>
            <a:r>
              <a:rPr lang="en-US" baseline="0" dirty="0" smtClean="0"/>
              <a:t> more diffs needed? (e.g. move id:3)</a:t>
            </a:r>
          </a:p>
          <a:p>
            <a:endParaRPr lang="en-US" baseline="0" dirty="0" smtClean="0"/>
          </a:p>
          <a:p>
            <a:r>
              <a:rPr lang="en-US" sz="1200" dirty="0" err="1" smtClean="0">
                <a:latin typeface="Consolas"/>
                <a:cs typeface="Consolas"/>
              </a:rPr>
              <a:t>var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triangleCoords</a:t>
            </a:r>
            <a:r>
              <a:rPr lang="en-US" sz="1200" dirty="0" smtClean="0">
                <a:latin typeface="Consolas"/>
                <a:cs typeface="Consolas"/>
              </a:rPr>
              <a:t> = [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      new </a:t>
            </a:r>
            <a:r>
              <a:rPr lang="en-US" sz="1200" dirty="0" err="1" smtClean="0">
                <a:latin typeface="Consolas"/>
                <a:cs typeface="Consolas"/>
              </a:rPr>
              <a:t>google.maps.LatLng</a:t>
            </a:r>
            <a:r>
              <a:rPr lang="en-US" sz="1200" dirty="0" smtClean="0">
                <a:latin typeface="Consolas"/>
                <a:cs typeface="Consolas"/>
              </a:rPr>
              <a:t>(25.774252, -80.190262),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      new </a:t>
            </a:r>
            <a:r>
              <a:rPr lang="en-US" sz="1200" dirty="0" err="1" smtClean="0">
                <a:latin typeface="Consolas"/>
                <a:cs typeface="Consolas"/>
              </a:rPr>
              <a:t>google.maps.LatLng</a:t>
            </a:r>
            <a:r>
              <a:rPr lang="en-US" sz="1200" dirty="0" smtClean="0">
                <a:latin typeface="Consolas"/>
                <a:cs typeface="Consolas"/>
              </a:rPr>
              <a:t>(18.466465, -66.118292),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      new </a:t>
            </a:r>
            <a:r>
              <a:rPr lang="en-US" sz="1200" dirty="0" err="1" smtClean="0">
                <a:latin typeface="Consolas"/>
                <a:cs typeface="Consolas"/>
              </a:rPr>
              <a:t>google.maps.LatLng</a:t>
            </a:r>
            <a:r>
              <a:rPr lang="en-US" sz="1200" dirty="0" smtClean="0">
                <a:latin typeface="Consolas"/>
                <a:cs typeface="Consolas"/>
              </a:rPr>
              <a:t>(32.321384, -64.75737),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      new </a:t>
            </a:r>
            <a:r>
              <a:rPr lang="en-US" sz="1200" dirty="0" err="1" smtClean="0">
                <a:latin typeface="Consolas"/>
                <a:cs typeface="Consolas"/>
              </a:rPr>
              <a:t>google.maps.LatLng</a:t>
            </a:r>
            <a:r>
              <a:rPr lang="en-US" sz="1200" dirty="0" smtClean="0">
                <a:latin typeface="Consolas"/>
                <a:cs typeface="Consolas"/>
              </a:rPr>
              <a:t>(25.774252, -80.190262)</a:t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  ];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DETACH:</a:t>
            </a:r>
            <a:r>
              <a:rPr lang="en-US" baseline="0" dirty="0" smtClean="0"/>
              <a:t> when simulate replace in the child, delete must detach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Replacement: - no component </a:t>
            </a:r>
            <a:r>
              <a:rPr lang="en-US" baseline="0" dirty="0" err="1" smtClean="0"/>
              <a:t>supp</a:t>
            </a:r>
            <a:r>
              <a:rPr lang="en-US" baseline="0" dirty="0" smtClean="0"/>
              <a:t> attach/detach you only need the parent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09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</a:t>
            </a:r>
            <a:r>
              <a:rPr lang="en-US" baseline="0" dirty="0" smtClean="0"/>
              <a:t> more diffs needed? (e.g. move id:3)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8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__id__: 1,</a:t>
            </a:r>
          </a:p>
          <a:p>
            <a:pPr marL="0" indent="0">
              <a:buFont typeface="Arial"/>
              <a:buNone/>
            </a:pPr>
            <a:r>
              <a:rPr lang="en-US" sz="1200" b="1" dirty="0" smtClean="0">
                <a:latin typeface="Consolas"/>
                <a:cs typeface="Consolas"/>
              </a:rPr>
              <a:t>  __dependency__: { after: [2, 3] },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__context__: "/graph/edges",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__op__: ”insert",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__payload__: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	  {__id__: 1, </a:t>
            </a:r>
            <a:r>
              <a:rPr lang="en-US" sz="1200" dirty="0" err="1" smtClean="0">
                <a:latin typeface="Consolas"/>
                <a:cs typeface="Consolas"/>
              </a:rPr>
              <a:t>source_id</a:t>
            </a:r>
            <a:r>
              <a:rPr lang="en-US" sz="1200" dirty="0" smtClean="0">
                <a:latin typeface="Consolas"/>
                <a:cs typeface="Consolas"/>
              </a:rPr>
              <a:t>: 3, </a:t>
            </a:r>
            <a:r>
              <a:rPr lang="en-US" sz="1200" dirty="0" err="1" smtClean="0">
                <a:latin typeface="Consolas"/>
                <a:cs typeface="Consolas"/>
              </a:rPr>
              <a:t>target_id</a:t>
            </a:r>
            <a:r>
              <a:rPr lang="en-US" sz="1200" dirty="0" smtClean="0">
                <a:latin typeface="Consolas"/>
                <a:cs typeface="Consolas"/>
              </a:rPr>
              <a:t>: 4}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8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2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provide a method</a:t>
            </a:r>
            <a:r>
              <a:rPr lang="en-US" baseline="0" dirty="0" smtClean="0"/>
              <a:t> “I’m done” called once per unit instance. Accumulate diffs. Layout command.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7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Use Cases for the Diff Translation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dirty="0"/>
              <a:t>3.a. Ordering in a </a:t>
            </a:r>
            <a:r>
              <a:rPr lang="en-US" dirty="0" smtClean="0"/>
              <a:t>Collection - Example:  Insert </a:t>
            </a:r>
            <a:r>
              <a:rPr lang="en-US" dirty="0" err="1" smtClean="0"/>
              <a:t>DropDown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1088625"/>
            <a:ext cx="3987424" cy="263782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{ __id__ </a:t>
            </a:r>
            <a:r>
              <a:rPr lang="en-US" sz="1200" dirty="0">
                <a:latin typeface="Consolas"/>
                <a:cs typeface="Consolas"/>
              </a:rPr>
              <a:t>: "",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err="1" smtClean="0">
                <a:latin typeface="Consolas"/>
                <a:cs typeface="Consolas"/>
              </a:rPr>
              <a:t>onchange</a:t>
            </a:r>
            <a:r>
              <a:rPr lang="en-US" sz="1200" dirty="0">
                <a:latin typeface="Consolas"/>
                <a:cs typeface="Consolas"/>
              </a:rPr>
              <a:t>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selected</a:t>
            </a:r>
            <a:r>
              <a:rPr lang="en-US" sz="1200" dirty="0">
                <a:latin typeface="Consolas"/>
                <a:cs typeface="Consolas"/>
              </a:rPr>
              <a:t>: 2,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options</a:t>
            </a:r>
            <a:r>
              <a:rPr lang="en-US" sz="1200" dirty="0">
                <a:latin typeface="Consolas"/>
                <a:cs typeface="Consolas"/>
              </a:rPr>
              <a:t>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smtClean="0">
                <a:latin typeface="Consolas"/>
                <a:cs typeface="Consolas"/>
              </a:rPr>
              <a:t>{</a:t>
            </a:r>
            <a:r>
              <a:rPr lang="en-US" sz="1200" dirty="0">
                <a:latin typeface="Consolas"/>
                <a:cs typeface="Consolas"/>
              </a:rPr>
              <a:t>__id__: 1, value: 1, label: "a"},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smtClean="0">
                <a:latin typeface="Consolas"/>
                <a:cs typeface="Consolas"/>
              </a:rPr>
              <a:t>{</a:t>
            </a:r>
            <a:r>
              <a:rPr lang="en-US" sz="1200" dirty="0">
                <a:latin typeface="Consolas"/>
                <a:cs typeface="Consolas"/>
              </a:rPr>
              <a:t>__id__: 2, value: 2, label: "b"},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smtClean="0">
                <a:latin typeface="Consolas"/>
                <a:cs typeface="Consolas"/>
              </a:rPr>
              <a:t>{</a:t>
            </a:r>
            <a:r>
              <a:rPr lang="en-US" sz="1200" dirty="0">
                <a:latin typeface="Consolas"/>
                <a:cs typeface="Consolas"/>
              </a:rPr>
              <a:t>__id__: 3, value: 3, label: "c"}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]</a:t>
            </a:r>
            <a:r>
              <a:rPr lang="en-US" sz="1200" dirty="0">
                <a:latin typeface="Consolas"/>
                <a:cs typeface="Consolas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disabled</a:t>
            </a:r>
            <a:r>
              <a:rPr lang="en-US" sz="1200" dirty="0">
                <a:latin typeface="Consolas"/>
                <a:cs typeface="Consolas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multiple</a:t>
            </a:r>
            <a:r>
              <a:rPr lang="en-US" sz="1200" dirty="0">
                <a:latin typeface="Consolas"/>
                <a:cs typeface="Consolas"/>
              </a:rPr>
              <a:t>: </a:t>
            </a:r>
            <a:r>
              <a:rPr lang="en-US" sz="1200" dirty="0" smtClean="0">
                <a:latin typeface="Consolas"/>
                <a:cs typeface="Consolas"/>
              </a:rPr>
              <a:t>false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619" y="75465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Pre-state: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6316" y="2930917"/>
            <a:ext cx="4133989" cy="20097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__context__: “options/",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</a:t>
            </a:r>
            <a:r>
              <a:rPr lang="en-US" sz="1200" dirty="0" err="1" smtClean="0">
                <a:latin typeface="Consolas"/>
                <a:cs typeface="Consolas"/>
              </a:rPr>
              <a:t>pos</a:t>
            </a:r>
            <a:r>
              <a:rPr lang="en-US" sz="1200" dirty="0" smtClean="0">
                <a:latin typeface="Consolas"/>
                <a:cs typeface="Consolas"/>
              </a:rPr>
              <a:t>__: 3,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__op__: ”insert",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__payload__: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	  {__id__: 4, value: 4, label: "d"}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484" y="4083772"/>
            <a:ext cx="3987424" cy="27323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{ __id__ </a:t>
            </a:r>
            <a:r>
              <a:rPr lang="en-US" sz="1200" dirty="0">
                <a:latin typeface="Consolas"/>
                <a:cs typeface="Consolas"/>
              </a:rPr>
              <a:t>: "",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err="1">
                <a:latin typeface="Consolas"/>
                <a:cs typeface="Consolas"/>
              </a:rPr>
              <a:t>onchange</a:t>
            </a:r>
            <a:r>
              <a:rPr lang="en-US" sz="1200" dirty="0">
                <a:latin typeface="Consolas"/>
                <a:cs typeface="Consolas"/>
              </a:rPr>
              <a:t>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selected: 2,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options: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{__id__: 1, value: 1, label: "a"},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{__id__: 2, value: 2, label: "b"},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b="1" dirty="0">
                <a:latin typeface="Consolas"/>
                <a:cs typeface="Consolas"/>
              </a:rPr>
              <a:t>{__id__: 4, value: 4, label: "d"}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{__id__: 3, value: 3, label: "c"},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],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disabled: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multiple: false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182" y="3763984"/>
            <a:ext cx="1105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Post-state: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06316" y="255394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571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dirty="0"/>
              <a:t>3.a. Ordering in a </a:t>
            </a:r>
            <a:r>
              <a:rPr lang="en-US" dirty="0" smtClean="0"/>
              <a:t>Collection – </a:t>
            </a:r>
            <a:r>
              <a:rPr lang="en-US" dirty="0"/>
              <a:t>Example:  Insert </a:t>
            </a:r>
            <a:r>
              <a:rPr lang="en-US" dirty="0" smtClean="0"/>
              <a:t>Maps Polygon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3986" y="1054124"/>
            <a:ext cx="4859647" cy="17285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__context__: "</a:t>
            </a:r>
            <a:r>
              <a:rPr lang="en-US" sz="1200" dirty="0" smtClean="0">
                <a:latin typeface="Consolas"/>
                <a:cs typeface="Consolas"/>
              </a:rPr>
              <a:t>/markers/</a:t>
            </a:r>
            <a:r>
              <a:rPr lang="en-US" sz="1200" dirty="0">
                <a:latin typeface="Consolas"/>
                <a:cs typeface="Consolas"/>
              </a:rPr>
              <a:t>[</a:t>
            </a:r>
            <a:r>
              <a:rPr lang="en-US" sz="1200" dirty="0" err="1">
                <a:latin typeface="Consolas"/>
                <a:cs typeface="Consolas"/>
              </a:rPr>
              <a:t>pos</a:t>
            </a:r>
            <a:r>
              <a:rPr lang="en-US" sz="1200" dirty="0" smtClean="0">
                <a:latin typeface="Consolas"/>
                <a:cs typeface="Consolas"/>
              </a:rPr>
              <a:t>=1]</a:t>
            </a:r>
            <a:r>
              <a:rPr lang="en-US" sz="1200" dirty="0">
                <a:latin typeface="Consolas"/>
                <a:cs typeface="Consolas"/>
              </a:rPr>
              <a:t>",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__op__: ”insert",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__payload__: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	  {__id__: </a:t>
            </a:r>
            <a:r>
              <a:rPr lang="en-US" sz="1200" dirty="0" smtClean="0">
                <a:latin typeface="Consolas"/>
                <a:cs typeface="Consolas"/>
              </a:rPr>
              <a:t>1, 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: </a:t>
            </a:r>
            <a:r>
              <a:rPr lang="en-US" sz="1200" dirty="0">
                <a:latin typeface="Consolas"/>
                <a:cs typeface="Consolas"/>
              </a:rPr>
              <a:t>25.774252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lng</a:t>
            </a:r>
            <a:r>
              <a:rPr lang="en-US" sz="1200" dirty="0" smtClean="0">
                <a:latin typeface="Consolas"/>
                <a:cs typeface="Consolas"/>
              </a:rPr>
              <a:t>: </a:t>
            </a:r>
            <a:r>
              <a:rPr lang="en-US" sz="1200" dirty="0">
                <a:latin typeface="Consolas"/>
                <a:cs typeface="Consolas"/>
              </a:rPr>
              <a:t>-80.190262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715570"/>
            <a:ext cx="62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Diffs: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63" y="1054124"/>
            <a:ext cx="2158477" cy="198078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3986" y="2935099"/>
            <a:ext cx="4859647" cy="17285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__context__: "</a:t>
            </a:r>
            <a:r>
              <a:rPr lang="en-US" sz="1200" dirty="0" smtClean="0">
                <a:latin typeface="Consolas"/>
                <a:cs typeface="Consolas"/>
              </a:rPr>
              <a:t>/markers/</a:t>
            </a:r>
            <a:r>
              <a:rPr lang="en-US" sz="1200" dirty="0">
                <a:latin typeface="Consolas"/>
                <a:cs typeface="Consolas"/>
              </a:rPr>
              <a:t>[</a:t>
            </a:r>
            <a:r>
              <a:rPr lang="en-US" sz="1200" dirty="0" err="1">
                <a:latin typeface="Consolas"/>
                <a:cs typeface="Consolas"/>
              </a:rPr>
              <a:t>pos</a:t>
            </a:r>
            <a:r>
              <a:rPr lang="en-US" sz="1200" dirty="0" smtClean="0">
                <a:latin typeface="Consolas"/>
                <a:cs typeface="Consolas"/>
              </a:rPr>
              <a:t>=2]</a:t>
            </a:r>
            <a:r>
              <a:rPr lang="en-US" sz="1200" dirty="0">
                <a:latin typeface="Consolas"/>
                <a:cs typeface="Consolas"/>
              </a:rPr>
              <a:t>",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__op__: ”insert",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__payload__: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	  {__id__: 2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: 22.774252, </a:t>
            </a:r>
            <a:r>
              <a:rPr lang="en-US" sz="1200" dirty="0" err="1" smtClean="0">
                <a:latin typeface="Consolas"/>
                <a:cs typeface="Consolas"/>
              </a:rPr>
              <a:t>lng</a:t>
            </a:r>
            <a:r>
              <a:rPr lang="en-US" sz="1200" dirty="0" smtClean="0">
                <a:latin typeface="Consolas"/>
                <a:cs typeface="Consolas"/>
              </a:rPr>
              <a:t>: </a:t>
            </a:r>
            <a:r>
              <a:rPr lang="en-US" sz="1200" dirty="0">
                <a:latin typeface="Consolas"/>
                <a:cs typeface="Consolas"/>
              </a:rPr>
              <a:t>-</a:t>
            </a:r>
            <a:r>
              <a:rPr lang="en-US" sz="1200" dirty="0" smtClean="0">
                <a:latin typeface="Consolas"/>
                <a:cs typeface="Consolas"/>
              </a:rPr>
              <a:t>83.190262}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3986" y="4799795"/>
            <a:ext cx="4859647" cy="17285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__context__: "</a:t>
            </a:r>
            <a:r>
              <a:rPr lang="en-US" sz="1200" dirty="0" smtClean="0">
                <a:latin typeface="Consolas"/>
                <a:cs typeface="Consolas"/>
              </a:rPr>
              <a:t>/markers/</a:t>
            </a:r>
            <a:r>
              <a:rPr lang="en-US" sz="1200" dirty="0">
                <a:latin typeface="Consolas"/>
                <a:cs typeface="Consolas"/>
              </a:rPr>
              <a:t>[</a:t>
            </a:r>
            <a:r>
              <a:rPr lang="en-US" sz="1200" dirty="0" err="1">
                <a:latin typeface="Consolas"/>
                <a:cs typeface="Consolas"/>
              </a:rPr>
              <a:t>pos</a:t>
            </a:r>
            <a:r>
              <a:rPr lang="en-US" sz="1200" dirty="0" smtClean="0">
                <a:latin typeface="Consolas"/>
                <a:cs typeface="Consolas"/>
              </a:rPr>
              <a:t>=3]</a:t>
            </a:r>
            <a:r>
              <a:rPr lang="en-US" sz="1200" dirty="0">
                <a:latin typeface="Consolas"/>
                <a:cs typeface="Consolas"/>
              </a:rPr>
              <a:t>",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__op__: ”insert",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__payload__: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	  {__id__: 3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: 25.774252, </a:t>
            </a:r>
            <a:r>
              <a:rPr lang="en-US" sz="1200" dirty="0" err="1" smtClean="0">
                <a:latin typeface="Consolas"/>
                <a:cs typeface="Consolas"/>
              </a:rPr>
              <a:t>lng</a:t>
            </a:r>
            <a:r>
              <a:rPr lang="en-US" sz="1200" dirty="0" smtClean="0">
                <a:latin typeface="Consolas"/>
                <a:cs typeface="Consolas"/>
              </a:rPr>
              <a:t>: </a:t>
            </a:r>
            <a:r>
              <a:rPr lang="en-US" sz="1200" dirty="0">
                <a:latin typeface="Consolas"/>
                <a:cs typeface="Consolas"/>
              </a:rPr>
              <a:t>-</a:t>
            </a:r>
            <a:r>
              <a:rPr lang="en-US" sz="1200" dirty="0" smtClean="0">
                <a:latin typeface="Consolas"/>
                <a:cs typeface="Consolas"/>
              </a:rPr>
              <a:t>88.190262}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850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3.b. Parent-Child (Detach)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may lead to replacement </a:t>
            </a:r>
            <a:r>
              <a:rPr lang="en-US" dirty="0" smtClean="0"/>
              <a:t>of a unit</a:t>
            </a:r>
          </a:p>
          <a:p>
            <a:r>
              <a:rPr lang="en-US" dirty="0" smtClean="0"/>
              <a:t>If the unit has </a:t>
            </a:r>
            <a:endParaRPr lang="en-US" dirty="0"/>
          </a:p>
          <a:p>
            <a:r>
              <a:rPr lang="en-US" dirty="0" smtClean="0"/>
              <a:t>It needs to follow this sequence: </a:t>
            </a:r>
          </a:p>
          <a:p>
            <a:pPr lvl="1"/>
            <a:r>
              <a:rPr lang="en-US" dirty="0" smtClean="0"/>
              <a:t>DETACH from the parent, DELETE, INSERT, ATTACH to the parent</a:t>
            </a:r>
          </a:p>
          <a:p>
            <a:r>
              <a:rPr lang="en-US" dirty="0" smtClean="0"/>
              <a:t>Currently there is not DETACH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0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Parent-Child Issues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INSERT renderer of a child unit instance can be invoked while its component has not </a:t>
            </a:r>
            <a:r>
              <a:rPr lang="en-US" dirty="0" smtClean="0"/>
              <a:t>been attached </a:t>
            </a:r>
            <a:r>
              <a:rPr lang="en-US" dirty="0"/>
              <a:t>to the </a:t>
            </a:r>
            <a:r>
              <a:rPr lang="en-US" dirty="0" smtClean="0"/>
              <a:t>DOM</a:t>
            </a:r>
          </a:p>
          <a:p>
            <a:r>
              <a:rPr lang="en-US" dirty="0" smtClean="0"/>
              <a:t>In this case: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NSERT </a:t>
            </a:r>
            <a:r>
              <a:rPr lang="en-US" dirty="0"/>
              <a:t>fragment on parent's root attribute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fragment on child's root attribute</a:t>
            </a:r>
          </a:p>
          <a:p>
            <a:pPr lvl="1"/>
            <a:r>
              <a:rPr lang="en-US" b="1" dirty="0" smtClean="0"/>
              <a:t>ATTACH </a:t>
            </a:r>
            <a:r>
              <a:rPr lang="en-US" b="1" dirty="0"/>
              <a:t>fragment on parent's placeholder attribute for the child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05641" y="4924163"/>
            <a:ext cx="963998" cy="7955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tuple</a:t>
            </a:r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67675" y="4575245"/>
            <a:ext cx="0" cy="348918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85676" y="3779710"/>
            <a:ext cx="963998" cy="7955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collection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158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dirty="0" smtClean="0"/>
              <a:t>. Parent-Child Issues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3672238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INSERT renderer of a child unit instance </a:t>
            </a:r>
            <a:r>
              <a:rPr lang="en-US" dirty="0" smtClean="0"/>
              <a:t>can only </a:t>
            </a:r>
            <a:r>
              <a:rPr lang="en-US" dirty="0"/>
              <a:t>be invoked after its component has been attached to the </a:t>
            </a:r>
            <a:r>
              <a:rPr lang="en-US" dirty="0" smtClean="0"/>
              <a:t>DOM</a:t>
            </a:r>
          </a:p>
          <a:p>
            <a:r>
              <a:rPr lang="en-US" dirty="0" smtClean="0"/>
              <a:t>In this case:</a:t>
            </a:r>
            <a:endParaRPr lang="en-US" dirty="0"/>
          </a:p>
          <a:p>
            <a:pPr lvl="1"/>
            <a:r>
              <a:rPr lang="en-US" dirty="0" smtClean="0"/>
              <a:t>INSERT </a:t>
            </a:r>
            <a:r>
              <a:rPr lang="en-US" dirty="0"/>
              <a:t>fragment on parent's root attribute</a:t>
            </a:r>
          </a:p>
          <a:p>
            <a:pPr lvl="1"/>
            <a:r>
              <a:rPr lang="en-US" b="1" dirty="0" smtClean="0"/>
              <a:t>SHELL </a:t>
            </a:r>
            <a:r>
              <a:rPr lang="en-US" b="1" dirty="0"/>
              <a:t>fragment on child's root attribute</a:t>
            </a:r>
          </a:p>
          <a:p>
            <a:pPr lvl="1"/>
            <a:r>
              <a:rPr lang="en-US" b="1" dirty="0" smtClean="0"/>
              <a:t>ATTACH </a:t>
            </a:r>
            <a:r>
              <a:rPr lang="en-US" b="1" dirty="0"/>
              <a:t>fragment on parent's placeholder attribute for the child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fragment on child's root </a:t>
            </a:r>
            <a:r>
              <a:rPr lang="en-US" dirty="0" smtClean="0"/>
              <a:t>attribute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E.g. 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07886" y="5763521"/>
            <a:ext cx="674228" cy="556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ircle</a:t>
            </a:r>
            <a:endParaRPr lang="en-US" sz="1400" dirty="0"/>
          </a:p>
        </p:txBody>
      </p:sp>
      <p:cxnSp>
        <p:nvCxnSpPr>
          <p:cNvPr id="6" name="Straight Connector 5"/>
          <p:cNvCxnSpPr>
            <a:endCxn id="10" idx="2"/>
          </p:cNvCxnSpPr>
          <p:nvPr/>
        </p:nvCxnSpPr>
        <p:spPr>
          <a:xfrm flipV="1">
            <a:off x="1679125" y="5420294"/>
            <a:ext cx="321129" cy="343227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63140" y="4052256"/>
            <a:ext cx="674228" cy="556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63140" y="4863890"/>
            <a:ext cx="674228" cy="556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SVG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000254" y="5763521"/>
            <a:ext cx="674228" cy="556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</a:t>
            </a:r>
            <a:endParaRPr lang="en-US" sz="1400" dirty="0"/>
          </a:p>
        </p:txBody>
      </p:sp>
      <p:cxnSp>
        <p:nvCxnSpPr>
          <p:cNvPr id="12" name="Straight Connector 11"/>
          <p:cNvCxnSpPr>
            <a:stCxn id="11" idx="0"/>
            <a:endCxn id="10" idx="2"/>
          </p:cNvCxnSpPr>
          <p:nvPr/>
        </p:nvCxnSpPr>
        <p:spPr>
          <a:xfrm flipH="1" flipV="1">
            <a:off x="2000254" y="5420294"/>
            <a:ext cx="337114" cy="343227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8" idx="2"/>
          </p:cNvCxnSpPr>
          <p:nvPr/>
        </p:nvCxnSpPr>
        <p:spPr>
          <a:xfrm flipV="1">
            <a:off x="2000254" y="4608660"/>
            <a:ext cx="0" cy="25523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33761" y="4052256"/>
            <a:ext cx="674228" cy="55640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399436" y="4863890"/>
            <a:ext cx="674228" cy="556404"/>
          </a:xfrm>
          <a:prstGeom prst="rect">
            <a:avLst/>
          </a:prstGeom>
          <a:ln>
            <a:solidFill>
              <a:srgbClr val="E46C0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  ]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399436" y="4052256"/>
            <a:ext cx="674228" cy="55640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816824" y="4608660"/>
            <a:ext cx="0" cy="255230"/>
          </a:xfrm>
          <a:prstGeom prst="line">
            <a:avLst/>
          </a:prstGeom>
          <a:ln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71528" y="4863890"/>
            <a:ext cx="674228" cy="556404"/>
          </a:xfrm>
          <a:prstGeom prst="rect">
            <a:avLst/>
          </a:prstGeom>
          <a:ln>
            <a:solidFill>
              <a:srgbClr val="E46C0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  ]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471528" y="4052256"/>
            <a:ext cx="674228" cy="55640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859719" y="4608660"/>
            <a:ext cx="0" cy="255230"/>
          </a:xfrm>
          <a:prstGeom prst="line">
            <a:avLst/>
          </a:prstGeom>
          <a:ln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14423" y="4863890"/>
            <a:ext cx="674228" cy="556404"/>
          </a:xfrm>
          <a:prstGeom prst="rect">
            <a:avLst/>
          </a:prstGeom>
          <a:ln>
            <a:solidFill>
              <a:srgbClr val="E46C0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SVG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514423" y="4052256"/>
            <a:ext cx="674228" cy="55640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6059169" y="5763521"/>
            <a:ext cx="674228" cy="556404"/>
          </a:xfrm>
          <a:prstGeom prst="rect">
            <a:avLst/>
          </a:prstGeom>
          <a:ln>
            <a:solidFill>
              <a:srgbClr val="E46C0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ircle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530408" y="5420294"/>
            <a:ext cx="321129" cy="343227"/>
          </a:xfrm>
          <a:prstGeom prst="line">
            <a:avLst/>
          </a:prstGeom>
          <a:ln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51537" y="5763521"/>
            <a:ext cx="674228" cy="556404"/>
          </a:xfrm>
          <a:prstGeom prst="rect">
            <a:avLst/>
          </a:prstGeom>
          <a:ln>
            <a:solidFill>
              <a:srgbClr val="E46C0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</a:t>
            </a:r>
            <a:endParaRPr lang="en-US" sz="1400" dirty="0"/>
          </a:p>
        </p:txBody>
      </p:sp>
      <p:cxnSp>
        <p:nvCxnSpPr>
          <p:cNvPr id="31" name="Straight Connector 30"/>
          <p:cNvCxnSpPr>
            <a:stCxn id="30" idx="0"/>
          </p:cNvCxnSpPr>
          <p:nvPr/>
        </p:nvCxnSpPr>
        <p:spPr>
          <a:xfrm flipH="1" flipV="1">
            <a:off x="6851537" y="5420294"/>
            <a:ext cx="337114" cy="343227"/>
          </a:xfrm>
          <a:prstGeom prst="line">
            <a:avLst/>
          </a:prstGeom>
          <a:ln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76581" y="368292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90279" y="3682924"/>
            <a:ext cx="30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56712" y="3693243"/>
            <a:ext cx="46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71206" y="36932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3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5765387" y="3600861"/>
            <a:ext cx="1437363" cy="390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200" dirty="0"/>
              <a:t>3</a:t>
            </a:r>
            <a:r>
              <a:rPr lang="en-US" sz="2200" dirty="0" smtClean="0"/>
              <a:t>. Diff Dependency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54679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There may be dependencies between diffs </a:t>
            </a:r>
          </a:p>
          <a:p>
            <a:r>
              <a:rPr lang="en-US" sz="2000" dirty="0" smtClean="0"/>
              <a:t>Examples: </a:t>
            </a:r>
          </a:p>
          <a:p>
            <a:pPr lvl="1"/>
            <a:r>
              <a:rPr lang="en-US" sz="1600" dirty="0" smtClean="0"/>
              <a:t>drawing order of edges and nodes (nodes should be drawn first)</a:t>
            </a:r>
          </a:p>
          <a:p>
            <a:pPr lvl="1"/>
            <a:r>
              <a:rPr lang="en-US" sz="1600" dirty="0" err="1" smtClean="0"/>
              <a:t>TreeMap</a:t>
            </a:r>
            <a:r>
              <a:rPr lang="en-US" sz="1600" dirty="0" smtClean="0"/>
              <a:t>: size of a node depends on the size of the other nodes</a:t>
            </a:r>
          </a:p>
          <a:p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911266"/>
            <a:ext cx="4185054" cy="16637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__context__: "/graph/edges",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__op__: ”insert",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__payload__: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	  {__id__: 1, </a:t>
            </a:r>
            <a:r>
              <a:rPr lang="en-US" sz="1200" dirty="0" err="1" smtClean="0">
                <a:latin typeface="Consolas"/>
                <a:cs typeface="Consolas"/>
              </a:rPr>
              <a:t>source_id</a:t>
            </a:r>
            <a:r>
              <a:rPr lang="en-US" sz="1200" dirty="0" smtClean="0">
                <a:latin typeface="Consolas"/>
                <a:cs typeface="Consolas"/>
              </a:rPr>
              <a:t>: 3, </a:t>
            </a:r>
            <a:r>
              <a:rPr lang="en-US" sz="1200" dirty="0" err="1" smtClean="0">
                <a:latin typeface="Consolas"/>
                <a:cs typeface="Consolas"/>
              </a:rPr>
              <a:t>target_id</a:t>
            </a:r>
            <a:r>
              <a:rPr lang="en-US" sz="1200" dirty="0" smtClean="0">
                <a:latin typeface="Consolas"/>
                <a:cs typeface="Consolas"/>
              </a:rPr>
              <a:t>: 4}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2602" y="5107951"/>
            <a:ext cx="3073410" cy="13904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__context__: "/graph/nodes",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__op__: ”insert",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__payload__: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	  {__id__: 3, label: ”USA”}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95217" y="5109720"/>
            <a:ext cx="3323494" cy="13904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__context__: "/graph/nodes",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__op__: ”insert",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__payload__: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	  {__id__: 4, label: ”Canada”}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97927" y="3831127"/>
            <a:ext cx="320965" cy="3209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55117" y="3440378"/>
            <a:ext cx="320965" cy="3209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251273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Diff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698128"/>
            <a:ext cx="122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Diffs: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4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6670480" y="2491318"/>
            <a:ext cx="1437363" cy="390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2200" dirty="0"/>
              <a:t>3</a:t>
            </a:r>
            <a:r>
              <a:rPr lang="en-US" sz="2200" dirty="0" smtClean="0"/>
              <a:t>. Diff Dependency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54679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simple solution: Explicitly declare dependencies</a:t>
            </a:r>
          </a:p>
          <a:p>
            <a:r>
              <a:rPr lang="en-US" sz="2000" dirty="0" smtClean="0"/>
              <a:t>Problem: circular dependencies (e.g. 1 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/>
              <a:t> 2, 2 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 smtClean="0"/>
              <a:t> 3, 3</a:t>
            </a:r>
            <a:r>
              <a:rPr lang="en-US" sz="2000" dirty="0" smtClean="0">
                <a:sym typeface="Wingdings"/>
              </a:rPr>
              <a:t>1)</a:t>
            </a:r>
          </a:p>
          <a:p>
            <a:pPr lvl="1"/>
            <a:r>
              <a:rPr lang="en-US" sz="1600" dirty="0" smtClean="0">
                <a:sym typeface="Wingdings"/>
              </a:rPr>
              <a:t> Solution: Define </a:t>
            </a:r>
            <a:r>
              <a:rPr lang="en-US" sz="1600" b="1" dirty="0" smtClean="0">
                <a:sym typeface="Wingdings"/>
              </a:rPr>
              <a:t>priority queue </a:t>
            </a:r>
            <a:endParaRPr lang="en-US" sz="16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56606" y="2532629"/>
            <a:ext cx="4748008" cy="19148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__id__: 1,</a:t>
            </a:r>
          </a:p>
          <a:p>
            <a:pPr marL="0" indent="0">
              <a:buFont typeface="Arial"/>
              <a:buNone/>
            </a:pPr>
            <a:r>
              <a:rPr lang="en-US" sz="1200" b="1" dirty="0" smtClean="0">
                <a:latin typeface="Consolas"/>
                <a:cs typeface="Consolas"/>
              </a:rPr>
              <a:t>  __priority__: { 1 },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__context__: "/graph/edges",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__op__: ”insert",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__payload__: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	  {__id__: 1, </a:t>
            </a:r>
            <a:r>
              <a:rPr lang="en-US" sz="1200" dirty="0" err="1" smtClean="0">
                <a:latin typeface="Consolas"/>
                <a:cs typeface="Consolas"/>
              </a:rPr>
              <a:t>source_id</a:t>
            </a:r>
            <a:r>
              <a:rPr lang="en-US" sz="1200" dirty="0" smtClean="0">
                <a:latin typeface="Consolas"/>
                <a:cs typeface="Consolas"/>
              </a:rPr>
              <a:t>: 3, </a:t>
            </a:r>
            <a:r>
              <a:rPr lang="en-US" sz="1200" dirty="0" err="1" smtClean="0">
                <a:latin typeface="Consolas"/>
                <a:cs typeface="Consolas"/>
              </a:rPr>
              <a:t>target_id</a:t>
            </a:r>
            <a:r>
              <a:rPr lang="en-US" sz="1200" dirty="0" smtClean="0">
                <a:latin typeface="Consolas"/>
                <a:cs typeface="Consolas"/>
              </a:rPr>
              <a:t>: 4}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596994"/>
            <a:ext cx="3212959" cy="17541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__id__: </a:t>
            </a:r>
            <a:r>
              <a:rPr lang="en-US" sz="1200" dirty="0" smtClean="0">
                <a:latin typeface="Consolas"/>
                <a:cs typeface="Consolas"/>
              </a:rPr>
              <a:t>2,</a:t>
            </a:r>
          </a:p>
          <a:p>
            <a:pPr marL="0" indent="0">
              <a:buNone/>
            </a:pPr>
            <a:r>
              <a:rPr lang="en-US" sz="1200" b="1" dirty="0" smtClean="0">
                <a:latin typeface="Consolas"/>
                <a:cs typeface="Consolas"/>
              </a:rPr>
              <a:t> __priority__</a:t>
            </a:r>
            <a:r>
              <a:rPr lang="en-US" sz="1200" b="1" dirty="0">
                <a:latin typeface="Consolas"/>
                <a:cs typeface="Consolas"/>
              </a:rPr>
              <a:t>: { </a:t>
            </a:r>
            <a:r>
              <a:rPr lang="en-US" sz="1200" b="1" dirty="0" smtClean="0">
                <a:latin typeface="Consolas"/>
                <a:cs typeface="Consolas"/>
              </a:rPr>
              <a:t>2 </a:t>
            </a:r>
            <a:r>
              <a:rPr lang="en-US" sz="1200" b="1" dirty="0">
                <a:latin typeface="Consolas"/>
                <a:cs typeface="Consolas"/>
              </a:rPr>
              <a:t>}</a:t>
            </a:r>
            <a:r>
              <a:rPr lang="en-US" sz="1200" b="1" dirty="0" smtClean="0">
                <a:latin typeface="Consolas"/>
                <a:cs typeface="Consolas"/>
              </a:rPr>
              <a:t>,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__context__: "/graph/nodes",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__op__: ”insert",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__payload__: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	  {__id__: 3, label: ”USA”}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08674" y="4596994"/>
            <a:ext cx="3323494" cy="17541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__id__</a:t>
            </a:r>
            <a:r>
              <a:rPr lang="en-US" sz="1200" dirty="0">
                <a:latin typeface="Consolas"/>
                <a:cs typeface="Consolas"/>
              </a:rPr>
              <a:t>: </a:t>
            </a:r>
            <a:r>
              <a:rPr lang="en-US" sz="1200" dirty="0" smtClean="0">
                <a:latin typeface="Consolas"/>
                <a:cs typeface="Consolas"/>
              </a:rPr>
              <a:t>3,</a:t>
            </a:r>
          </a:p>
          <a:p>
            <a:pPr marL="0" indent="0">
              <a:buNone/>
            </a:pPr>
            <a:r>
              <a:rPr lang="en-US" sz="1200" b="1" dirty="0" smtClean="0">
                <a:latin typeface="Consolas"/>
                <a:cs typeface="Consolas"/>
              </a:rPr>
              <a:t>  __priority__</a:t>
            </a:r>
            <a:r>
              <a:rPr lang="en-US" sz="1200" b="1" dirty="0">
                <a:latin typeface="Consolas"/>
                <a:cs typeface="Consolas"/>
              </a:rPr>
              <a:t>: { </a:t>
            </a:r>
            <a:r>
              <a:rPr lang="en-US" sz="1200" b="1" dirty="0" smtClean="0">
                <a:latin typeface="Consolas"/>
                <a:cs typeface="Consolas"/>
              </a:rPr>
              <a:t>2 </a:t>
            </a:r>
            <a:r>
              <a:rPr lang="en-US" sz="1200" b="1" dirty="0">
                <a:latin typeface="Consolas"/>
                <a:cs typeface="Consolas"/>
              </a:rPr>
              <a:t>}</a:t>
            </a:r>
            <a:r>
              <a:rPr lang="en-US" sz="1200" b="1" dirty="0" smtClean="0">
                <a:latin typeface="Consolas"/>
                <a:cs typeface="Consolas"/>
              </a:rPr>
              <a:t>,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__context__: "/graph/nodes",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__op__: ”insert",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__payload__: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  	  {__id__: 4, label: ”Canada”}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03020" y="2721584"/>
            <a:ext cx="320965" cy="3209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60210" y="2330835"/>
            <a:ext cx="320965" cy="3209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3794" y="2163297"/>
            <a:ext cx="231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Graph - Diffs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1054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Diff </a:t>
            </a:r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Managing dependencies can be a tough task for the unit developer</a:t>
            </a:r>
          </a:p>
          <a:p>
            <a:r>
              <a:rPr lang="en-US" sz="2000" dirty="0" smtClean="0"/>
              <a:t>A </a:t>
            </a:r>
            <a:r>
              <a:rPr lang="en-US" sz="2000" dirty="0" err="1" smtClean="0"/>
              <a:t>na</a:t>
            </a:r>
            <a:r>
              <a:rPr lang="fr-FR" sz="2000" dirty="0" err="1" smtClean="0"/>
              <a:t>ï</a:t>
            </a:r>
            <a:r>
              <a:rPr lang="en-US" sz="2000" dirty="0" err="1" smtClean="0"/>
              <a:t>ve</a:t>
            </a:r>
            <a:r>
              <a:rPr lang="en-US" sz="2000" dirty="0" smtClean="0"/>
              <a:t> solution is to specify renders</a:t>
            </a:r>
            <a:r>
              <a:rPr lang="en-US" sz="2000" i="1" dirty="0" smtClean="0"/>
              <a:t> only</a:t>
            </a:r>
            <a:r>
              <a:rPr lang="en-US" sz="2000" dirty="0" smtClean="0"/>
              <a:t> for the root element (resulting in a total redraw)</a:t>
            </a:r>
          </a:p>
          <a:p>
            <a:pPr lvl="1"/>
            <a:r>
              <a:rPr lang="en-US" sz="1800" dirty="0" smtClean="0"/>
              <a:t>But total redraw may assign different position/colors to the element!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48" y="2679694"/>
            <a:ext cx="5728135" cy="30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4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Investigate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Special Cases – Minimum vs. Batch diffs (1/3)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1606" y="1127995"/>
            <a:ext cx="4971287" cy="15568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"__context__": "/markers/[_id=2]",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"__op__": "update",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"__payload__":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		{ "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" : 32.83428, "</a:t>
            </a:r>
            <a:r>
              <a:rPr lang="en-US" sz="1200" dirty="0" err="1" smtClean="0">
                <a:latin typeface="Consolas"/>
                <a:cs typeface="Consolas"/>
              </a:rPr>
              <a:t>lng</a:t>
            </a:r>
            <a:r>
              <a:rPr lang="en-US" sz="1200" dirty="0" smtClean="0">
                <a:latin typeface="Consolas"/>
                <a:cs typeface="Consolas"/>
              </a:rPr>
              <a:t>": -117.24764 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606" y="3011485"/>
            <a:ext cx="2263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As opposed to two diffs:</a:t>
            </a:r>
            <a:endParaRPr lang="en-US" sz="1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1606" y="3396903"/>
            <a:ext cx="4971287" cy="15568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"__context__": "/markers/[_id=2]",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"__op__": "update",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"__payload__":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		{ "</a:t>
            </a:r>
            <a:r>
              <a:rPr lang="en-US" sz="1200" dirty="0" err="1" smtClean="0">
                <a:latin typeface="Consolas"/>
                <a:cs typeface="Consolas"/>
              </a:rPr>
              <a:t>lat</a:t>
            </a:r>
            <a:r>
              <a:rPr lang="en-US" sz="1200" dirty="0" smtClean="0">
                <a:latin typeface="Consolas"/>
                <a:cs typeface="Consolas"/>
              </a:rPr>
              <a:t>" : 32.83428 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1606" y="5064270"/>
            <a:ext cx="4971287" cy="15568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"__context__": "/markers/[_id=2]",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"__op__": "update",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"__payload__":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		{"</a:t>
            </a:r>
            <a:r>
              <a:rPr lang="en-US" sz="1200" dirty="0" err="1" smtClean="0">
                <a:latin typeface="Consolas"/>
                <a:cs typeface="Consolas"/>
              </a:rPr>
              <a:t>lng</a:t>
            </a:r>
            <a:r>
              <a:rPr lang="en-US" sz="1200" dirty="0" smtClean="0">
                <a:latin typeface="Consolas"/>
                <a:cs typeface="Consolas"/>
              </a:rPr>
              <a:t>": -117.24764 }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606" y="789441"/>
            <a:ext cx="427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Example Diff – Update Marker position (</a:t>
            </a:r>
            <a:r>
              <a:rPr lang="en-US" sz="1600" b="1" dirty="0" err="1" smtClean="0"/>
              <a:t>GMaps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9972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Basic Definitions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Normal Cases (covered)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 smtClean="0"/>
              <a:t>Unit has a renderer (trivial)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 smtClean="0"/>
              <a:t>Unit has no </a:t>
            </a:r>
            <a:r>
              <a:rPr lang="en-US" sz="1800" i="1" dirty="0" smtClean="0"/>
              <a:t>Replace</a:t>
            </a:r>
            <a:r>
              <a:rPr lang="en-US" sz="1800" dirty="0" smtClean="0"/>
              <a:t> renderer: Replace by </a:t>
            </a:r>
            <a:r>
              <a:rPr lang="en-US" sz="1800" i="1" dirty="0" smtClean="0"/>
              <a:t>Insert</a:t>
            </a:r>
            <a:r>
              <a:rPr lang="en-US" sz="1800" dirty="0" smtClean="0"/>
              <a:t> and </a:t>
            </a:r>
            <a:r>
              <a:rPr lang="en-US" sz="1800" i="1" dirty="0" smtClean="0"/>
              <a:t>Delete</a:t>
            </a:r>
            <a:endParaRPr lang="en-US" sz="1600" i="1" dirty="0" smtClean="0"/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 smtClean="0"/>
              <a:t>Diff has no renderer: look up in the tree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 smtClean="0"/>
              <a:t>Parent</a:t>
            </a:r>
            <a:r>
              <a:rPr lang="en-US" sz="1800" dirty="0"/>
              <a:t>-</a:t>
            </a:r>
            <a:r>
              <a:rPr lang="en-US" sz="1800" dirty="0" smtClean="0"/>
              <a:t>Child (attach)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Exceptional Cases (not covered)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 smtClean="0"/>
              <a:t>Ordering in Collection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 smtClean="0"/>
              <a:t>Parent-Child (detach)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 smtClean="0"/>
              <a:t>Diff dependency</a:t>
            </a:r>
          </a:p>
          <a:p>
            <a:pPr marL="857250" lvl="1" indent="-457200">
              <a:buFont typeface="+mj-lt"/>
              <a:buAutoNum type="alphaL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To Investigate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800" dirty="0" smtClean="0"/>
              <a:t>Minimum vs. Batch Diffs</a:t>
            </a:r>
          </a:p>
        </p:txBody>
      </p:sp>
    </p:spTree>
    <p:extLst>
      <p:ext uri="{BB962C8B-B14F-4D97-AF65-F5344CB8AC3E}">
        <p14:creationId xmlns:p14="http://schemas.microsoft.com/office/powerpoint/2010/main" val="114581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Special </a:t>
            </a:r>
            <a:r>
              <a:rPr lang="en-US" dirty="0"/>
              <a:t>Cases – Minimum vs. Batch diffs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148466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Batch diffs can provide simpler and more efficient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71318"/>
            <a:ext cx="98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46932"/>
            <a:ext cx="6911029" cy="20151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function </a:t>
            </a:r>
            <a:r>
              <a:rPr lang="en-US" sz="1200" b="1" dirty="0" err="1" smtClean="0">
                <a:latin typeface="Consolas"/>
                <a:cs typeface="Consolas"/>
              </a:rPr>
              <a:t>updateComponentCallback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 err="1" smtClean="0">
                <a:latin typeface="Consolas"/>
                <a:cs typeface="Consolas"/>
              </a:rPr>
              <a:t>new_val</a:t>
            </a:r>
            <a:r>
              <a:rPr lang="en-US" sz="1200" dirty="0" smtClean="0">
                <a:latin typeface="Consolas"/>
                <a:cs typeface="Consolas"/>
              </a:rPr>
              <a:t>, </a:t>
            </a:r>
            <a:r>
              <a:rPr lang="en-US" sz="1200" dirty="0" err="1" smtClean="0">
                <a:latin typeface="Consolas"/>
                <a:cs typeface="Consolas"/>
              </a:rPr>
              <a:t>old_val</a:t>
            </a:r>
            <a:r>
              <a:rPr lang="en-US" sz="1200" dirty="0" smtClean="0">
                <a:latin typeface="Consolas"/>
                <a:cs typeface="Consolas"/>
              </a:rPr>
              <a:t>, id){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	if (</a:t>
            </a:r>
            <a:r>
              <a:rPr lang="en-US" sz="1200" dirty="0" err="1" smtClean="0">
                <a:latin typeface="Consolas"/>
                <a:cs typeface="Consolas"/>
              </a:rPr>
              <a:t>new_val</a:t>
            </a:r>
            <a:r>
              <a:rPr lang="en-US" sz="1200" dirty="0" smtClean="0">
                <a:latin typeface="Consolas"/>
                <a:cs typeface="Consolas"/>
              </a:rPr>
              <a:t> &amp;&amp; </a:t>
            </a:r>
            <a:r>
              <a:rPr lang="en-US" sz="1200" dirty="0" err="1" smtClean="0">
                <a:latin typeface="Consolas"/>
                <a:cs typeface="Consolas"/>
              </a:rPr>
              <a:t>old_val</a:t>
            </a:r>
            <a:r>
              <a:rPr lang="en-US" sz="1200" dirty="0" smtClean="0">
                <a:latin typeface="Consolas"/>
                <a:cs typeface="Consolas"/>
              </a:rPr>
              <a:t>) { // update</a:t>
            </a:r>
          </a:p>
          <a:p>
            <a:pPr marL="0" indent="0">
              <a:buFont typeface="Arial"/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err="1">
                <a:latin typeface="Consolas"/>
                <a:cs typeface="Consolas"/>
              </a:rPr>
              <a:t>var</a:t>
            </a:r>
            <a:r>
              <a:rPr lang="en-US" sz="1200" dirty="0">
                <a:latin typeface="Consolas"/>
                <a:cs typeface="Consolas"/>
              </a:rPr>
              <a:t> marker = </a:t>
            </a:r>
            <a:r>
              <a:rPr lang="en-US" sz="1200" dirty="0" err="1">
                <a:latin typeface="Consolas"/>
                <a:cs typeface="Consolas"/>
              </a:rPr>
              <a:t>id.getObject</a:t>
            </a:r>
            <a:r>
              <a:rPr lang="en-US" sz="1200" dirty="0">
                <a:latin typeface="Consolas"/>
                <a:cs typeface="Consolas"/>
              </a:rPr>
              <a:t>()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var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newPosition</a:t>
            </a:r>
            <a:r>
              <a:rPr lang="en-US" sz="1200" dirty="0">
                <a:latin typeface="Consolas"/>
                <a:cs typeface="Consolas"/>
              </a:rPr>
              <a:t> = new </a:t>
            </a:r>
            <a:r>
              <a:rPr lang="en-US" sz="1200" dirty="0" err="1">
                <a:latin typeface="Consolas"/>
                <a:cs typeface="Consolas"/>
              </a:rPr>
              <a:t>google.maps.LatLng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b="1" dirty="0" err="1">
                <a:latin typeface="Consolas"/>
                <a:cs typeface="Consolas"/>
              </a:rPr>
              <a:t>new_value.lat,new_value.lng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</a:t>
            </a:r>
            <a:r>
              <a:rPr lang="en-US" sz="1200" dirty="0" err="1" smtClean="0">
                <a:latin typeface="Consolas"/>
                <a:cs typeface="Consolas"/>
              </a:rPr>
              <a:t>marker.setPosition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newPosition</a:t>
            </a:r>
            <a:r>
              <a:rPr lang="en-US" sz="1200" dirty="0">
                <a:latin typeface="Consolas"/>
                <a:cs typeface="Consolas"/>
              </a:rPr>
              <a:t>);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324951"/>
            <a:ext cx="834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case of Minimum diffs, the function would be called for each diff, which may not be efficient </a:t>
            </a:r>
          </a:p>
          <a:p>
            <a:endParaRPr lang="en-US" dirty="0" smtClean="0"/>
          </a:p>
          <a:p>
            <a:r>
              <a:rPr lang="en-US" dirty="0" smtClean="0"/>
              <a:t>The developer should take care of each diff individually (e.g. check if it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 err="1" smtClean="0"/>
              <a:t>lat</a:t>
            </a:r>
            <a:r>
              <a:rPr lang="en-US" dirty="0" smtClean="0"/>
              <a:t> or </a:t>
            </a:r>
            <a:r>
              <a:rPr lang="en-US" dirty="0" err="1" smtClean="0"/>
              <a:t>lng</a:t>
            </a:r>
            <a:r>
              <a:rPr lang="en-US" dirty="0" smtClean="0"/>
              <a:t> update)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Special </a:t>
            </a:r>
            <a:r>
              <a:rPr lang="en-US" dirty="0"/>
              <a:t>Cases – Minimum vs. </a:t>
            </a:r>
            <a:r>
              <a:rPr lang="en-US" dirty="0" smtClean="0"/>
              <a:t>Batch diffs (2/</a:t>
            </a:r>
            <a:r>
              <a:rPr lang="en-US" dirty="0"/>
              <a:t>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6" y="2503398"/>
            <a:ext cx="4241461" cy="4122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0653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Consider incremental updates on a </a:t>
            </a:r>
            <a:r>
              <a:rPr lang="en-US" sz="2000" b="1" dirty="0" smtClean="0"/>
              <a:t>Scatterplot Matrix </a:t>
            </a:r>
            <a:r>
              <a:rPr lang="en-US" sz="2000" dirty="0" smtClean="0"/>
              <a:t>with hundreds of data points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Every page diff would trigger a high number of calls to the drawing method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9838" y="1895051"/>
            <a:ext cx="75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updates in this case would have a positive impact of performance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Special </a:t>
            </a:r>
            <a:r>
              <a:rPr lang="en-US" dirty="0"/>
              <a:t>Cases – Minimum vs. </a:t>
            </a:r>
            <a:r>
              <a:rPr lang="en-US" dirty="0" smtClean="0"/>
              <a:t>Batch diffs (3/</a:t>
            </a:r>
            <a:r>
              <a:rPr lang="en-US" dirty="0"/>
              <a:t>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8065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Callback Problem: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b="1" dirty="0" err="1" smtClean="0"/>
              <a:t>lat</a:t>
            </a:r>
            <a:r>
              <a:rPr lang="en-US" sz="2000" b="1" dirty="0" smtClean="0"/>
              <a:t>’</a:t>
            </a:r>
            <a:r>
              <a:rPr lang="en-US" sz="2000" dirty="0" smtClean="0"/>
              <a:t> is modified, which callback function should be called passing which arguments?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125618" y="4141976"/>
            <a:ext cx="763010" cy="6296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/>
              <a:t>lat</a:t>
            </a:r>
            <a:r>
              <a:rPr lang="en-US" sz="1500" b="1" dirty="0" smtClean="0"/>
              <a:t>’</a:t>
            </a:r>
            <a:endParaRPr lang="en-US" sz="1500" b="1" dirty="0"/>
          </a:p>
        </p:txBody>
      </p:sp>
      <p:cxnSp>
        <p:nvCxnSpPr>
          <p:cNvPr id="21" name="Straight Connector 20"/>
          <p:cNvCxnSpPr>
            <a:stCxn id="13" idx="0"/>
            <a:endCxn id="23" idx="2"/>
          </p:cNvCxnSpPr>
          <p:nvPr/>
        </p:nvCxnSpPr>
        <p:spPr>
          <a:xfrm flipV="1">
            <a:off x="5507123" y="3793058"/>
            <a:ext cx="461828" cy="348918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87446" y="3163387"/>
            <a:ext cx="763010" cy="6296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Marker</a:t>
            </a:r>
            <a:endParaRPr 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119221" y="3350508"/>
            <a:ext cx="316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UpdateMarkerCallback</a:t>
            </a:r>
            <a:r>
              <a:rPr lang="en-US" dirty="0" smtClean="0"/>
              <a:t>(Marker)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25242" y="4171801"/>
            <a:ext cx="203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UpdateLatitude</a:t>
            </a:r>
            <a:r>
              <a:rPr lang="en-US" dirty="0" smtClean="0"/>
              <a:t>(C’)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46244" y="4141976"/>
            <a:ext cx="763010" cy="6296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 smtClean="0"/>
              <a:t>lng</a:t>
            </a:r>
            <a:endParaRPr lang="en-US" sz="1500" dirty="0"/>
          </a:p>
        </p:txBody>
      </p:sp>
      <p:cxnSp>
        <p:nvCxnSpPr>
          <p:cNvPr id="29" name="Straight Connector 28"/>
          <p:cNvCxnSpPr>
            <a:stCxn id="28" idx="0"/>
            <a:endCxn id="23" idx="2"/>
          </p:cNvCxnSpPr>
          <p:nvPr/>
        </p:nvCxnSpPr>
        <p:spPr>
          <a:xfrm flipH="1" flipV="1">
            <a:off x="5968951" y="3793058"/>
            <a:ext cx="458798" cy="348918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0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6569" y="2884631"/>
            <a:ext cx="963998" cy="7955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C’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68145" y="2122632"/>
            <a:ext cx="488424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425717" y="2535713"/>
            <a:ext cx="0" cy="348918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01939" y="1703269"/>
            <a:ext cx="963998" cy="7955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6569" y="1740178"/>
            <a:ext cx="963998" cy="7955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38525" y="1937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siblings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8525" y="3310834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139" y="1907629"/>
            <a:ext cx="269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UpdateMarkersCallback</a:t>
            </a:r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8463" y="3098254"/>
            <a:ext cx="138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Callback2(C’)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8986" y="32829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siblings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Diff Translation Algorithm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3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Diff Translation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b="1" dirty="0" smtClean="0"/>
              <a:t>page data diff</a:t>
            </a:r>
            <a:r>
              <a:rPr lang="en-US" sz="2000" dirty="0" smtClean="0"/>
              <a:t>, comprising of a </a:t>
            </a:r>
            <a:r>
              <a:rPr lang="en-US" sz="2000" b="1" dirty="0" smtClean="0"/>
              <a:t>context</a:t>
            </a:r>
            <a:r>
              <a:rPr lang="en-US" sz="2000" dirty="0" smtClean="0"/>
              <a:t> and a </a:t>
            </a:r>
            <a:r>
              <a:rPr lang="en-US" sz="2000" b="1" dirty="0" smtClean="0"/>
              <a:t>payload</a:t>
            </a:r>
          </a:p>
          <a:p>
            <a:r>
              <a:rPr lang="en-US" sz="2400" dirty="0" smtClean="0"/>
              <a:t>Output</a:t>
            </a:r>
          </a:p>
          <a:p>
            <a:pPr lvl="1"/>
            <a:r>
              <a:rPr lang="en-US" sz="2000" dirty="0" smtClean="0"/>
              <a:t>List of supported </a:t>
            </a:r>
            <a:r>
              <a:rPr lang="en-US" sz="2000" b="1" dirty="0" smtClean="0"/>
              <a:t>unit diffs</a:t>
            </a:r>
            <a:r>
              <a:rPr lang="en-US" sz="2000" dirty="0" smtClean="0"/>
              <a:t>, which are operations that direct the incremental rendering of the page</a:t>
            </a:r>
          </a:p>
          <a:p>
            <a:endParaRPr lang="en-US" smtClean="0"/>
          </a:p>
          <a:p>
            <a:r>
              <a:rPr lang="en-US" smtClean="0"/>
              <a:t>Assumptions</a:t>
            </a:r>
          </a:p>
          <a:p>
            <a:pPr lvl="1"/>
            <a:r>
              <a:rPr lang="en-US" sz="2000" smtClean="0"/>
              <a:t>The input page data tree is ordered</a:t>
            </a:r>
            <a:endParaRPr lang="en-US" sz="2000" dirty="0"/>
          </a:p>
          <a:p>
            <a:r>
              <a:rPr lang="en-US" sz="2400" dirty="0" smtClean="0"/>
              <a:t>Guarantees</a:t>
            </a:r>
          </a:p>
          <a:p>
            <a:pPr lvl="1"/>
            <a:r>
              <a:rPr lang="en-US" dirty="0"/>
              <a:t>Root of unit diff </a:t>
            </a:r>
            <a:r>
              <a:rPr lang="en-US" dirty="0">
                <a:sym typeface="Wingdings"/>
              </a:rPr>
              <a:t>has a </a:t>
            </a:r>
            <a:r>
              <a:rPr lang="en-US" dirty="0" smtClean="0">
                <a:sym typeface="Wingdings"/>
              </a:rPr>
              <a:t>renderer</a:t>
            </a:r>
            <a:endParaRPr lang="en-US" sz="2000" dirty="0" smtClean="0"/>
          </a:p>
          <a:p>
            <a:pPr lvl="1"/>
            <a:r>
              <a:rPr lang="en-US" sz="2000" dirty="0" smtClean="0"/>
              <a:t>The most specific renderers for the page dif</a:t>
            </a:r>
            <a:r>
              <a:rPr lang="en-US" dirty="0" smtClean="0"/>
              <a:t>f are chosen</a:t>
            </a:r>
            <a:endParaRPr lang="en-US" sz="2000" dirty="0" smtClean="0"/>
          </a:p>
          <a:p>
            <a:pPr lvl="1"/>
            <a:r>
              <a:rPr lang="en-US" sz="2000" dirty="0" smtClean="0"/>
              <a:t>Non-overlapping diffs</a:t>
            </a:r>
          </a:p>
          <a:p>
            <a:pPr lvl="1"/>
            <a:r>
              <a:rPr lang="en-US" sz="2000" dirty="0" smtClean="0">
                <a:sym typeface="Wingdings"/>
              </a:rPr>
              <a:t>Tree ordering (post-order)</a:t>
            </a:r>
          </a:p>
          <a:p>
            <a:pPr lvl="1"/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1821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Requirements for Edge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1. Ordering in collection</a:t>
            </a:r>
          </a:p>
          <a:p>
            <a:pPr lvl="1"/>
            <a:r>
              <a:rPr lang="en-US" dirty="0" smtClean="0"/>
              <a:t>The algorithm should preserve the ordering </a:t>
            </a:r>
          </a:p>
          <a:p>
            <a:pPr lvl="1"/>
            <a:r>
              <a:rPr lang="en-US" dirty="0" smtClean="0"/>
              <a:t>Default: Order in which the tuples were declared</a:t>
            </a:r>
          </a:p>
          <a:p>
            <a:r>
              <a:rPr lang="en-US" dirty="0" smtClean="0"/>
              <a:t>R2. Detaching a child from the parent when deleting</a:t>
            </a:r>
          </a:p>
          <a:p>
            <a:pPr lvl="1"/>
            <a:r>
              <a:rPr lang="en-US" dirty="0" smtClean="0"/>
              <a:t>DELETE render should DETACH before removing a child from the parent</a:t>
            </a:r>
          </a:p>
          <a:p>
            <a:r>
              <a:rPr lang="en-US" dirty="0" smtClean="0"/>
              <a:t>R3. Diff priority</a:t>
            </a:r>
          </a:p>
          <a:p>
            <a:pPr lvl="1"/>
            <a:r>
              <a:rPr lang="en-US" dirty="0" smtClean="0"/>
              <a:t>Take into account explicitly declared priority number</a:t>
            </a:r>
          </a:p>
          <a:p>
            <a:r>
              <a:rPr lang="en-US" dirty="0" smtClean="0"/>
              <a:t>R4</a:t>
            </a:r>
            <a:r>
              <a:rPr lang="en-US" smtClean="0"/>
              <a:t>. The LAYOUT operator</a:t>
            </a:r>
          </a:p>
          <a:p>
            <a:pPr lvl="1"/>
            <a:r>
              <a:rPr lang="en-US" smtClean="0"/>
              <a:t>Called only once per visual unit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7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Simulation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Simulation cases</a:t>
            </a:r>
            <a:endParaRPr lang="en-US"/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If there is not RENDERER for a root element, try CREATE and DESTROY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If there is no CREATE or DESTROY for the root element, find the closest ancestor with REPLACE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If REPLACE or DESTROY occurs in the root of a unit instance tree, needs to DETACH and ATTACH from its parent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5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new </a:t>
            </a:r>
            <a:r>
              <a:rPr lang="en-US"/>
              <a:t>DiffTranslator </a:t>
            </a:r>
            <a:r>
              <a:rPr lang="en-US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Three-pass </a:t>
            </a:r>
            <a:r>
              <a:rPr lang="en-US" smtClean="0"/>
              <a:t>algorithm: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Visit down the tree and find the appropriate render for </a:t>
            </a:r>
            <a:r>
              <a:rPr lang="en-US" smtClean="0"/>
              <a:t>each node</a:t>
            </a:r>
          </a:p>
          <a:p>
            <a:pPr marL="1314450" lvl="2" indent="-457200">
              <a:buFont typeface="+mj-lt"/>
              <a:buAutoNum type="alphaLcPeriod"/>
            </a:pPr>
            <a:r>
              <a:rPr lang="en-US" smtClean="0"/>
              <a:t>Find or simulate unit diffs for the root of unit configs</a:t>
            </a:r>
          </a:p>
          <a:p>
            <a:pPr marL="1314450" lvl="2" indent="-457200">
              <a:buFont typeface="+mj-lt"/>
              <a:buAutoNum type="alphaLcPeriod"/>
            </a:pPr>
            <a:r>
              <a:rPr lang="en-US" smtClean="0"/>
              <a:t>Generate attach/detach where necessary</a:t>
            </a:r>
          </a:p>
          <a:p>
            <a:pPr marL="1314450" lvl="2" indent="-457200">
              <a:buFont typeface="+mj-lt"/>
              <a:buAutoNum type="alphaLcPeriod"/>
            </a:pPr>
            <a:r>
              <a:rPr lang="en-US" smtClean="0"/>
              <a:t>Store </a:t>
            </a:r>
            <a:r>
              <a:rPr lang="en-US" dirty="0" smtClean="0"/>
              <a:t>unit diffs in each node of the unit instance 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Visit tree, collect the unit diffs and check </a:t>
            </a:r>
            <a:r>
              <a:rPr lang="en-US"/>
              <a:t>the LAYOUT condition</a:t>
            </a:r>
            <a:endParaRPr lang="en-US" dirty="0" smtClean="0"/>
          </a:p>
          <a:p>
            <a:pPr marL="1314450" lvl="2" indent="-457200">
              <a:buFont typeface="+mj-lt"/>
              <a:buAutoNum type="alphaLcPeriod"/>
            </a:pPr>
            <a:r>
              <a:rPr lang="en-US"/>
              <a:t>Add LAYOUT operator after all </a:t>
            </a:r>
            <a:r>
              <a:rPr lang="en-US" smtClean="0"/>
              <a:t>diffs of a particular unit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Remove the nodes marked for deletion from the unit instance tree</a:t>
            </a:r>
          </a:p>
          <a:p>
            <a:pPr marL="1314450" lvl="2" indent="-457200">
              <a:buFont typeface="+mj-lt"/>
              <a:buAutoNum type="alphaLcPeriod"/>
            </a:pPr>
            <a:endParaRPr lang="en-US" smtClean="0"/>
          </a:p>
          <a:p>
            <a:pPr lvl="1"/>
            <a:r>
              <a:rPr lang="en-US" smtClean="0"/>
              <a:t>Each step takes O(N) in computation time</a:t>
            </a:r>
            <a:endParaRPr lang="en-US" dirty="0"/>
          </a:p>
          <a:p>
            <a:pPr lvl="1"/>
            <a:r>
              <a:rPr lang="en-US" smtClean="0"/>
              <a:t>Pros: </a:t>
            </a:r>
          </a:p>
          <a:p>
            <a:pPr lvl="2"/>
            <a:r>
              <a:rPr lang="en-US" smtClean="0"/>
              <a:t>Identify roots of unit configs more efficient than previous solution</a:t>
            </a:r>
          </a:p>
          <a:p>
            <a:pPr lvl="2"/>
            <a:r>
              <a:rPr lang="en-US" smtClean="0"/>
              <a:t>Node visiting follows the tree structure</a:t>
            </a:r>
          </a:p>
          <a:p>
            <a:pPr lvl="2"/>
            <a:r>
              <a:rPr lang="en-US" smtClean="0"/>
              <a:t>The simulation process occurs at the same time as the fragmentation</a:t>
            </a:r>
          </a:p>
          <a:p>
            <a:pPr lvl="1"/>
            <a:r>
              <a:rPr lang="en-US" smtClean="0"/>
              <a:t>Cons: </a:t>
            </a:r>
          </a:p>
          <a:p>
            <a:pPr lvl="2"/>
            <a:r>
              <a:rPr lang="en-US" smtClean="0"/>
              <a:t>Multiple passes through the tree</a:t>
            </a:r>
          </a:p>
        </p:txBody>
      </p:sp>
    </p:spTree>
    <p:extLst>
      <p:ext uri="{BB962C8B-B14F-4D97-AF65-F5344CB8AC3E}">
        <p14:creationId xmlns:p14="http://schemas.microsoft.com/office/powerpoint/2010/main" val="289402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DiffTranslator</a:t>
            </a:r>
            <a:r>
              <a:rPr lang="en-US" dirty="0" smtClean="0"/>
              <a:t> - Step 1</a:t>
            </a:r>
            <a:r>
              <a:rPr lang="en-US" smtClean="0"/>
              <a:t>: Find/simulate </a:t>
            </a:r>
            <a:r>
              <a:rPr lang="en-US" dirty="0" smtClean="0"/>
              <a:t>renders for each node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1578"/>
            <a:ext cx="8418167" cy="57920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b="1" dirty="0" smtClean="0">
                <a:latin typeface="Consolas"/>
                <a:cs typeface="Consolas"/>
              </a:rPr>
              <a:t> translate(</a:t>
            </a:r>
            <a:r>
              <a:rPr lang="en-US" sz="1200" b="1" dirty="0" err="1" smtClean="0">
                <a:latin typeface="Consolas"/>
                <a:cs typeface="Consolas"/>
              </a:rPr>
              <a:t>page_data_diff</a:t>
            </a:r>
            <a:r>
              <a:rPr lang="en-US" sz="1200" b="1" dirty="0" smtClean="0">
                <a:latin typeface="Consolas"/>
                <a:cs typeface="Consolas"/>
              </a:rPr>
              <a:t>): </a:t>
            </a:r>
          </a:p>
          <a:p>
            <a:pPr marL="0" indent="0">
              <a:buNone/>
            </a:pPr>
            <a:r>
              <a:rPr lang="en-US" sz="1200" smtClean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</a:t>
            </a:r>
            <a:r>
              <a:rPr lang="en-US" sz="1200" smtClean="0">
                <a:latin typeface="Consolas"/>
                <a:cs typeface="Consolas"/>
              </a:rPr>
              <a:t>get the closest unit_config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	get or create a </a:t>
            </a:r>
            <a:r>
              <a:rPr lang="en-US" sz="1200" dirty="0" err="1" smtClean="0">
                <a:latin typeface="Consolas"/>
                <a:cs typeface="Consolas"/>
              </a:rPr>
              <a:t>unit_instance</a:t>
            </a:r>
            <a:r>
              <a:rPr lang="en-US" sz="1200" dirty="0" smtClean="0">
                <a:latin typeface="Consolas"/>
                <a:cs typeface="Consolas"/>
              </a:rPr>
              <a:t> for </a:t>
            </a:r>
            <a:r>
              <a:rPr lang="en-US" sz="1200" smtClean="0">
                <a:latin typeface="Consolas"/>
                <a:cs typeface="Consolas"/>
              </a:rPr>
              <a:t>the root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if </a:t>
            </a:r>
            <a:r>
              <a:rPr lang="en-US" sz="1200" dirty="0" err="1" smtClean="0">
                <a:latin typeface="Consolas"/>
                <a:cs typeface="Consolas"/>
              </a:rPr>
              <a:t>unit_instance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smtClean="0">
                <a:latin typeface="Consolas"/>
                <a:cs typeface="Consolas"/>
              </a:rPr>
              <a:t>is root of unit_config: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attach it to </a:t>
            </a:r>
            <a:r>
              <a:rPr lang="en-US" sz="1200" smtClean="0">
                <a:latin typeface="Consolas"/>
                <a:cs typeface="Consolas"/>
              </a:rPr>
              <a:t>the unit_instance_tree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</a:t>
            </a:r>
            <a:r>
              <a:rPr lang="en-US" sz="1200" smtClean="0">
                <a:latin typeface="Consolas"/>
                <a:cs typeface="Consolas"/>
              </a:rPr>
              <a:t>										// Check for simulation in the root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</a:t>
            </a:r>
            <a:r>
              <a:rPr lang="en-US" sz="1200" smtClean="0">
                <a:latin typeface="Consolas"/>
                <a:cs typeface="Consolas"/>
              </a:rPr>
              <a:t>	</a:t>
            </a:r>
            <a:r>
              <a:rPr lang="en-US" sz="1200">
                <a:latin typeface="Consolas"/>
                <a:cs typeface="Consolas"/>
              </a:rPr>
              <a:t>if page_data_diff is CREATE: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	</a:t>
            </a:r>
            <a:r>
              <a:rPr lang="en-US" sz="1200" smtClean="0">
                <a:latin typeface="Consolas"/>
                <a:cs typeface="Consolas"/>
              </a:rPr>
              <a:t>	if unit_instance has no CREATE renderer:</a:t>
            </a:r>
          </a:p>
          <a:p>
            <a:pPr marL="0" indent="0">
              <a:buNone/>
            </a:pPr>
            <a:r>
              <a:rPr lang="en-US" sz="1200" smtClean="0">
                <a:latin typeface="Consolas"/>
                <a:cs typeface="Consolas"/>
              </a:rPr>
              <a:t>				</a:t>
            </a:r>
            <a:r>
              <a:rPr lang="en-US" sz="1200" b="1" smtClean="0">
                <a:latin typeface="Consolas"/>
                <a:cs typeface="Consolas"/>
              </a:rPr>
              <a:t>simulate_create</a:t>
            </a:r>
            <a:r>
              <a:rPr lang="en-US" sz="1200" smtClean="0">
                <a:latin typeface="Consolas"/>
                <a:cs typeface="Consolas"/>
              </a:rPr>
              <a:t>(unit_instance, page_data_diff)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</a:t>
            </a:r>
            <a:r>
              <a:rPr lang="en-US" sz="1200" smtClean="0">
                <a:latin typeface="Consolas"/>
                <a:cs typeface="Consolas"/>
              </a:rPr>
              <a:t>		else: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</a:t>
            </a:r>
            <a:r>
              <a:rPr lang="en-US" sz="1200" smtClean="0">
                <a:latin typeface="Consolas"/>
                <a:cs typeface="Consolas"/>
              </a:rPr>
              <a:t>			add CREATE, ATTACH renderer to the unit_instance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</a:t>
            </a:r>
            <a:r>
              <a:rPr lang="en-US" sz="1200" smtClean="0">
                <a:latin typeface="Consolas"/>
                <a:cs typeface="Consolas"/>
              </a:rPr>
              <a:t>	else </a:t>
            </a:r>
            <a:r>
              <a:rPr lang="en-US" sz="1200">
                <a:latin typeface="Consolas"/>
                <a:cs typeface="Consolas"/>
              </a:rPr>
              <a:t>if page_data_diff is REPLACE: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	</a:t>
            </a:r>
            <a:r>
              <a:rPr lang="en-US" sz="1200" smtClean="0">
                <a:latin typeface="Consolas"/>
                <a:cs typeface="Consolas"/>
              </a:rPr>
              <a:t>	</a:t>
            </a:r>
            <a:r>
              <a:rPr lang="en-US" sz="1200">
                <a:latin typeface="Consolas"/>
                <a:cs typeface="Consolas"/>
              </a:rPr>
              <a:t>if unit_instance has no </a:t>
            </a:r>
            <a:r>
              <a:rPr lang="en-US" sz="1200" smtClean="0">
                <a:latin typeface="Consolas"/>
                <a:cs typeface="Consolas"/>
              </a:rPr>
              <a:t>REPLACE renderer</a:t>
            </a:r>
            <a:r>
              <a:rPr lang="en-US" sz="120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			</a:t>
            </a:r>
            <a:r>
              <a:rPr lang="en-US" sz="1200" b="1" smtClean="0">
                <a:latin typeface="Consolas"/>
                <a:cs typeface="Consolas"/>
              </a:rPr>
              <a:t>simulate_replace</a:t>
            </a:r>
            <a:r>
              <a:rPr lang="en-US" sz="1200" smtClean="0">
                <a:latin typeface="Consolas"/>
                <a:cs typeface="Consolas"/>
              </a:rPr>
              <a:t>(</a:t>
            </a:r>
            <a:r>
              <a:rPr lang="en-US" sz="1200">
                <a:latin typeface="Consolas"/>
                <a:cs typeface="Consolas"/>
              </a:rPr>
              <a:t>unit_instance, page_data_diff)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		else</a:t>
            </a:r>
            <a:r>
              <a:rPr lang="en-US" sz="1200" smtClean="0">
                <a:latin typeface="Consolas"/>
                <a:cs typeface="Consolas"/>
              </a:rPr>
              <a:t>:</a:t>
            </a:r>
            <a:endParaRPr lang="en-US" sz="12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			add </a:t>
            </a:r>
            <a:r>
              <a:rPr lang="en-US" sz="1200" smtClean="0">
                <a:latin typeface="Consolas"/>
                <a:cs typeface="Consolas"/>
              </a:rPr>
              <a:t>DELETE, REPLACE, INSERT renderer </a:t>
            </a:r>
            <a:r>
              <a:rPr lang="en-US" sz="1200">
                <a:latin typeface="Consolas"/>
                <a:cs typeface="Consolas"/>
              </a:rPr>
              <a:t>to the unit_instance 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</a:t>
            </a:r>
            <a:r>
              <a:rPr lang="en-US" sz="1200" smtClean="0">
                <a:latin typeface="Consolas"/>
                <a:cs typeface="Consolas"/>
              </a:rPr>
              <a:t>	else </a:t>
            </a:r>
            <a:r>
              <a:rPr lang="en-US" sz="1200">
                <a:latin typeface="Consolas"/>
                <a:cs typeface="Consolas"/>
              </a:rPr>
              <a:t>if page_data_diff is DESTROY:								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	</a:t>
            </a:r>
            <a:r>
              <a:rPr lang="en-US" sz="1200" smtClean="0">
                <a:latin typeface="Consolas"/>
                <a:cs typeface="Consolas"/>
              </a:rPr>
              <a:t>	</a:t>
            </a:r>
            <a:r>
              <a:rPr lang="en-US" sz="1200">
                <a:latin typeface="Consolas"/>
                <a:cs typeface="Consolas"/>
              </a:rPr>
              <a:t>if unit_instance has no DESTROY</a:t>
            </a:r>
            <a:r>
              <a:rPr lang="en-US" sz="1200" smtClean="0">
                <a:latin typeface="Consolas"/>
                <a:cs typeface="Consolas"/>
              </a:rPr>
              <a:t>renderer</a:t>
            </a:r>
            <a:r>
              <a:rPr lang="en-US" sz="120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			</a:t>
            </a:r>
            <a:r>
              <a:rPr lang="en-US" sz="1200" b="1" smtClean="0">
                <a:latin typeface="Consolas"/>
                <a:cs typeface="Consolas"/>
              </a:rPr>
              <a:t>simulate_destroy</a:t>
            </a:r>
            <a:r>
              <a:rPr lang="en-US" sz="1200" smtClean="0">
                <a:latin typeface="Consolas"/>
                <a:cs typeface="Consolas"/>
              </a:rPr>
              <a:t>(</a:t>
            </a:r>
            <a:r>
              <a:rPr lang="en-US" sz="1200">
                <a:latin typeface="Consolas"/>
                <a:cs typeface="Consolas"/>
              </a:rPr>
              <a:t>unit_instance, page_data_diff)</a:t>
            </a: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		else</a:t>
            </a:r>
            <a:r>
              <a:rPr lang="en-US" sz="1200" smtClean="0">
                <a:latin typeface="Consolas"/>
                <a:cs typeface="Consolas"/>
              </a:rPr>
              <a:t>:</a:t>
            </a:r>
            <a:endParaRPr lang="en-US" sz="12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			add </a:t>
            </a:r>
            <a:r>
              <a:rPr lang="en-US" sz="1200" smtClean="0">
                <a:latin typeface="Consolas"/>
                <a:cs typeface="Consolas"/>
              </a:rPr>
              <a:t>DETACH, DESTROY renderer </a:t>
            </a:r>
            <a:r>
              <a:rPr lang="en-US" sz="1200">
                <a:latin typeface="Consolas"/>
                <a:cs typeface="Consolas"/>
              </a:rPr>
              <a:t>to the unit_instance 	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>
                <a:latin typeface="Consolas"/>
                <a:cs typeface="Consolas"/>
              </a:rPr>
              <a:t>	</a:t>
            </a:r>
            <a:r>
              <a:rPr lang="en-US" sz="1200" smtClean="0">
                <a:latin typeface="Consolas"/>
                <a:cs typeface="Consolas"/>
              </a:rPr>
              <a:t>else:										 </a:t>
            </a:r>
          </a:p>
          <a:p>
            <a:pPr marL="0" indent="0">
              <a:buNone/>
            </a:pPr>
            <a:r>
              <a:rPr lang="en-US" sz="1200" smtClean="0">
                <a:latin typeface="Consolas"/>
                <a:cs typeface="Consolas"/>
              </a:rPr>
              <a:t>		attach it to the parent_unit_instance</a:t>
            </a:r>
            <a:endParaRPr lang="en-US" sz="1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040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Support basic types: String, Number, Collection, Hash</a:t>
            </a:r>
          </a:p>
          <a:p>
            <a:pPr lvl="1"/>
            <a:r>
              <a:rPr lang="en-US" dirty="0" smtClean="0"/>
              <a:t>Does </a:t>
            </a:r>
            <a:r>
              <a:rPr lang="en-US" b="1" dirty="0" smtClean="0"/>
              <a:t>not</a:t>
            </a:r>
            <a:r>
              <a:rPr lang="en-US" dirty="0" smtClean="0"/>
              <a:t> support (natively): Date, Set</a:t>
            </a:r>
          </a:p>
          <a:p>
            <a:r>
              <a:rPr lang="en-US" dirty="0" smtClean="0"/>
              <a:t>Operations on the JSON data model</a:t>
            </a:r>
          </a:p>
          <a:p>
            <a:pPr lvl="1"/>
            <a:r>
              <a:rPr lang="en-US" dirty="0" smtClean="0"/>
              <a:t>Attributes: Create, Destroy, Update</a:t>
            </a:r>
          </a:p>
          <a:p>
            <a:pPr lvl="1"/>
            <a:r>
              <a:rPr lang="en-US" dirty="0" smtClean="0"/>
              <a:t>Collection: Insert, Delete, Replace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DiffTranslator</a:t>
            </a:r>
            <a:r>
              <a:rPr lang="en-US" dirty="0" smtClean="0"/>
              <a:t> - Step 1</a:t>
            </a:r>
            <a:r>
              <a:rPr lang="en-US" smtClean="0"/>
              <a:t>: Find/simulate </a:t>
            </a:r>
            <a:r>
              <a:rPr lang="en-US" dirty="0" smtClean="0"/>
              <a:t>renders for each node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1578"/>
            <a:ext cx="8418167" cy="57920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 smtClean="0">
                <a:latin typeface="Consolas"/>
                <a:cs typeface="Consolas"/>
              </a:rPr>
              <a:t>def</a:t>
            </a:r>
            <a:r>
              <a:rPr lang="en-US" sz="1400" b="1" dirty="0" smtClean="0">
                <a:latin typeface="Consolas"/>
                <a:cs typeface="Consolas"/>
              </a:rPr>
              <a:t> translate(</a:t>
            </a:r>
            <a:r>
              <a:rPr lang="en-US" sz="1400" b="1" dirty="0" err="1" smtClean="0">
                <a:latin typeface="Consolas"/>
                <a:cs typeface="Consolas"/>
              </a:rPr>
              <a:t>page_data_diff</a:t>
            </a:r>
            <a:r>
              <a:rPr lang="en-US" sz="1400" b="1" dirty="0" smtClean="0">
                <a:latin typeface="Consolas"/>
                <a:cs typeface="Consolas"/>
              </a:rPr>
              <a:t>): </a:t>
            </a:r>
          </a:p>
          <a:p>
            <a:pPr marL="0" indent="0">
              <a:buNone/>
            </a:pPr>
            <a:r>
              <a:rPr lang="en-US" sz="1400" smtClean="0">
                <a:latin typeface="Consolas"/>
                <a:cs typeface="Consolas"/>
              </a:rPr>
              <a:t>	(…) cont.</a:t>
            </a: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endParaRPr lang="en-US" sz="14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// visit children in the Unit Config tree generating create and destroy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if </a:t>
            </a:r>
            <a:r>
              <a:rPr lang="en-US" sz="1400" dirty="0" err="1" smtClean="0">
                <a:latin typeface="Consolas"/>
                <a:cs typeface="Consolas"/>
              </a:rPr>
              <a:t>page_data_diff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smtClean="0">
                <a:latin typeface="Consolas"/>
                <a:cs typeface="Consolas"/>
              </a:rPr>
              <a:t>is CREATE: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	</a:t>
            </a:r>
            <a:r>
              <a:rPr lang="en-US" sz="1400" b="1" smtClean="0">
                <a:latin typeface="Consolas"/>
                <a:cs typeface="Consolas"/>
              </a:rPr>
              <a:t>generate_create_children</a:t>
            </a:r>
            <a:r>
              <a:rPr lang="en-US" sz="140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unit_config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err="1" smtClean="0">
                <a:latin typeface="Consolas"/>
                <a:cs typeface="Consolas"/>
              </a:rPr>
              <a:t>page_data_diff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else if </a:t>
            </a:r>
            <a:r>
              <a:rPr lang="en-US" sz="1400" dirty="0" err="1" smtClean="0">
                <a:latin typeface="Consolas"/>
                <a:cs typeface="Consolas"/>
              </a:rPr>
              <a:t>page_data_diff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smtClean="0">
                <a:latin typeface="Consolas"/>
                <a:cs typeface="Consolas"/>
              </a:rPr>
              <a:t>is REPLACE:</a:t>
            </a: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	</a:t>
            </a:r>
            <a:r>
              <a:rPr lang="en-US" sz="1400" b="1" smtClean="0">
                <a:latin typeface="Consolas"/>
                <a:cs typeface="Consolas"/>
              </a:rPr>
              <a:t>generate_create_children</a:t>
            </a:r>
            <a:r>
              <a:rPr lang="en-US" sz="1400" smtClean="0">
                <a:latin typeface="Consolas"/>
                <a:cs typeface="Consolas"/>
              </a:rPr>
              <a:t>(</a:t>
            </a:r>
            <a:r>
              <a:rPr lang="en-US" sz="1400">
                <a:latin typeface="Consolas"/>
                <a:cs typeface="Consolas"/>
              </a:rPr>
              <a:t>unit_config, page_data_diff</a:t>
            </a:r>
            <a:r>
              <a:rPr lang="en-US" sz="140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	</a:t>
            </a:r>
            <a:r>
              <a:rPr lang="en-US" sz="1400" b="1" smtClean="0">
                <a:latin typeface="Consolas"/>
                <a:cs typeface="Consolas"/>
              </a:rPr>
              <a:t>generate_destroy_children</a:t>
            </a:r>
            <a:r>
              <a:rPr lang="en-US" sz="1400" smtClean="0">
                <a:latin typeface="Consolas"/>
                <a:cs typeface="Consolas"/>
              </a:rPr>
              <a:t>(</a:t>
            </a:r>
            <a:r>
              <a:rPr lang="en-US" sz="1400">
                <a:latin typeface="Consolas"/>
                <a:cs typeface="Consolas"/>
              </a:rPr>
              <a:t>unit_config, page_data_diff)	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else if </a:t>
            </a:r>
            <a:r>
              <a:rPr lang="en-US" sz="1400" dirty="0" err="1" smtClean="0">
                <a:latin typeface="Consolas"/>
                <a:cs typeface="Consolas"/>
              </a:rPr>
              <a:t>page_data_diff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smtClean="0">
                <a:latin typeface="Consolas"/>
                <a:cs typeface="Consolas"/>
              </a:rPr>
              <a:t>is DESTROY:</a:t>
            </a:r>
            <a:r>
              <a:rPr lang="en-US" sz="1400" dirty="0" smtClean="0">
                <a:latin typeface="Consolas"/>
                <a:cs typeface="Consolas"/>
              </a:rPr>
              <a:t>								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	</a:t>
            </a:r>
            <a:r>
              <a:rPr lang="en-US" sz="1400" b="1" smtClean="0">
                <a:latin typeface="Consolas"/>
                <a:cs typeface="Consolas"/>
              </a:rPr>
              <a:t>generate_destroy_children</a:t>
            </a:r>
            <a:r>
              <a:rPr lang="en-US" sz="1400" smtClean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unit_config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page_data_diff</a:t>
            </a:r>
            <a:r>
              <a:rPr lang="en-US" sz="1400" dirty="0" smtClean="0">
                <a:latin typeface="Consolas"/>
                <a:cs typeface="Consolas"/>
              </a:rPr>
              <a:t>)			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902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DiffTranslator</a:t>
            </a:r>
            <a:r>
              <a:rPr lang="en-US" dirty="0" smtClean="0"/>
              <a:t> - Step 1</a:t>
            </a:r>
            <a:r>
              <a:rPr lang="en-US" smtClean="0"/>
              <a:t>: Find/simulate </a:t>
            </a:r>
            <a:r>
              <a:rPr lang="en-US" dirty="0" smtClean="0"/>
              <a:t>renders for each node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1578"/>
            <a:ext cx="8418167" cy="57920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err="1" smtClean="0">
                <a:latin typeface="Consolas"/>
                <a:cs typeface="Consolas"/>
              </a:rPr>
              <a:t>def</a:t>
            </a:r>
            <a:r>
              <a:rPr lang="en-US" sz="1400" b="1" smtClean="0">
                <a:latin typeface="Consolas"/>
                <a:cs typeface="Consolas"/>
              </a:rPr>
              <a:t> simulate_create(unit_instance</a:t>
            </a:r>
            <a:r>
              <a:rPr lang="en-US" sz="1400" smtClean="0">
                <a:latin typeface="Consolas"/>
                <a:cs typeface="Consolas"/>
              </a:rPr>
              <a:t>, </a:t>
            </a:r>
            <a:r>
              <a:rPr lang="en-US" sz="1400" b="1" smtClean="0">
                <a:latin typeface="Consolas"/>
                <a:cs typeface="Consolas"/>
              </a:rPr>
              <a:t>page_data_diff</a:t>
            </a:r>
            <a:r>
              <a:rPr lang="en-US" sz="1400" b="1" dirty="0" smtClean="0">
                <a:latin typeface="Consolas"/>
                <a:cs typeface="Consolas"/>
              </a:rPr>
              <a:t>): </a:t>
            </a:r>
          </a:p>
          <a:p>
            <a:pPr marL="0" indent="0">
              <a:buNone/>
            </a:pPr>
            <a:endParaRPr lang="en-US" sz="14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smtClean="0">
                <a:latin typeface="Consolas"/>
                <a:cs typeface="Consolas"/>
              </a:rPr>
              <a:t>	unit_diff = </a:t>
            </a:r>
            <a:r>
              <a:rPr lang="en-US" sz="1400" b="1" smtClean="0">
                <a:latin typeface="Consolas"/>
                <a:cs typeface="Consolas"/>
              </a:rPr>
              <a:t>simulate_closest_replace</a:t>
            </a:r>
            <a:r>
              <a:rPr lang="en-US" sz="1400" smtClean="0">
                <a:latin typeface="Consolas"/>
                <a:cs typeface="Consolas"/>
              </a:rPr>
              <a:t>(unit_instance, page_data_diff)</a:t>
            </a: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extended_diffs </a:t>
            </a:r>
            <a:r>
              <a:rPr lang="en-US" sz="1400">
                <a:latin typeface="Consolas"/>
                <a:cs typeface="Consolas"/>
              </a:rPr>
              <a:t>= </a:t>
            </a:r>
            <a:r>
              <a:rPr lang="en-US" sz="1400" b="1" smtClean="0">
                <a:latin typeface="Consolas"/>
                <a:cs typeface="Consolas"/>
              </a:rPr>
              <a:t>resolve_attach</a:t>
            </a:r>
            <a:r>
              <a:rPr lang="en-US" sz="1400">
                <a:latin typeface="Consolas"/>
                <a:cs typeface="Consolas"/>
              </a:rPr>
              <a:t>(unit_diff)	</a:t>
            </a:r>
            <a:r>
              <a:rPr lang="en-US" sz="1400" smtClean="0">
                <a:latin typeface="Consolas"/>
                <a:cs typeface="Consolas"/>
              </a:rPr>
              <a:t>			/</a:t>
            </a:r>
            <a:r>
              <a:rPr lang="en-US" sz="1400">
                <a:latin typeface="Consolas"/>
                <a:cs typeface="Consolas"/>
              </a:rPr>
              <a:t>/ </a:t>
            </a:r>
            <a:r>
              <a:rPr lang="en-US" sz="1400" smtClean="0">
                <a:latin typeface="Consolas"/>
                <a:cs typeface="Consolas"/>
              </a:rPr>
              <a:t>insert attach</a:t>
            </a:r>
          </a:p>
          <a:p>
            <a:pPr marL="0" indent="0">
              <a:buNone/>
            </a:pPr>
            <a:r>
              <a:rPr lang="en-US" sz="1400" smtClean="0">
                <a:latin typeface="Consolas"/>
                <a:cs typeface="Consolas"/>
              </a:rPr>
              <a:t>	add </a:t>
            </a:r>
            <a:r>
              <a:rPr lang="en-US" sz="1400">
                <a:latin typeface="Consolas"/>
                <a:cs typeface="Consolas"/>
              </a:rPr>
              <a:t>extended_diffs to the </a:t>
            </a:r>
            <a:r>
              <a:rPr lang="en-US" sz="1400" smtClean="0">
                <a:latin typeface="Consolas"/>
                <a:cs typeface="Consolas"/>
              </a:rPr>
              <a:t>unit_instance</a:t>
            </a:r>
            <a:endParaRPr lang="en-US" sz="140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>
                <a:latin typeface="Consolas"/>
                <a:cs typeface="Consolas"/>
              </a:rPr>
              <a:t>def </a:t>
            </a:r>
            <a:r>
              <a:rPr lang="en-US" sz="1400" b="1" smtClean="0">
                <a:latin typeface="Consolas"/>
                <a:cs typeface="Consolas"/>
              </a:rPr>
              <a:t>simulate_replace(</a:t>
            </a:r>
            <a:r>
              <a:rPr lang="en-US" sz="1400" b="1">
                <a:latin typeface="Consolas"/>
                <a:cs typeface="Consolas"/>
              </a:rPr>
              <a:t>unit_instance</a:t>
            </a:r>
            <a:r>
              <a:rPr lang="en-US" sz="1400">
                <a:latin typeface="Consolas"/>
                <a:cs typeface="Consolas"/>
              </a:rPr>
              <a:t>, </a:t>
            </a:r>
            <a:r>
              <a:rPr lang="en-US" sz="1400" b="1" smtClean="0">
                <a:latin typeface="Consolas"/>
                <a:cs typeface="Consolas"/>
              </a:rPr>
              <a:t>page_data_diff</a:t>
            </a:r>
            <a:r>
              <a:rPr lang="en-US" sz="1400" b="1">
                <a:latin typeface="Consolas"/>
                <a:cs typeface="Consolas"/>
              </a:rPr>
              <a:t>): </a:t>
            </a:r>
          </a:p>
          <a:p>
            <a:pPr marL="0" indent="0">
              <a:buNone/>
            </a:pPr>
            <a:endParaRPr lang="en-US" sz="14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smtClean="0">
                <a:latin typeface="Consolas"/>
                <a:cs typeface="Consolas"/>
              </a:rPr>
              <a:t>	if unit_instance has no CREATE or DESTROY renderer:</a:t>
            </a:r>
            <a:endParaRPr lang="en-US" sz="14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	unit_diffs </a:t>
            </a:r>
            <a:r>
              <a:rPr lang="en-US" sz="1400">
                <a:latin typeface="Consolas"/>
                <a:cs typeface="Consolas"/>
              </a:rPr>
              <a:t>= </a:t>
            </a:r>
            <a:r>
              <a:rPr lang="en-US" sz="1400" b="1" smtClean="0">
                <a:latin typeface="Consolas"/>
                <a:cs typeface="Consolas"/>
              </a:rPr>
              <a:t>simulate_insert_delete</a:t>
            </a:r>
            <a:r>
              <a:rPr lang="en-US" sz="1400" smtClean="0">
                <a:latin typeface="Consolas"/>
                <a:cs typeface="Consolas"/>
              </a:rPr>
              <a:t>(</a:t>
            </a:r>
            <a:r>
              <a:rPr lang="en-US" sz="1400">
                <a:latin typeface="Consolas"/>
                <a:cs typeface="Consolas"/>
              </a:rPr>
              <a:t>unit_instance, page_data_diff)</a:t>
            </a: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else:</a:t>
            </a: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	</a:t>
            </a:r>
            <a:r>
              <a:rPr lang="en-US" sz="1400">
                <a:latin typeface="Consolas"/>
                <a:cs typeface="Consolas"/>
              </a:rPr>
              <a:t>unit_diffs = </a:t>
            </a:r>
            <a:r>
              <a:rPr lang="en-US" sz="1400" b="1">
                <a:latin typeface="Consolas"/>
                <a:cs typeface="Consolas"/>
              </a:rPr>
              <a:t>simulate_closest_replace</a:t>
            </a:r>
            <a:r>
              <a:rPr lang="en-US" sz="1400">
                <a:latin typeface="Consolas"/>
                <a:cs typeface="Consolas"/>
              </a:rPr>
              <a:t>(unit_instance, page_data_diff</a:t>
            </a:r>
            <a:r>
              <a:rPr lang="en-US" sz="140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extended_diffs </a:t>
            </a:r>
            <a:r>
              <a:rPr lang="en-US" sz="1400">
                <a:latin typeface="Consolas"/>
                <a:cs typeface="Consolas"/>
              </a:rPr>
              <a:t>= </a:t>
            </a:r>
            <a:r>
              <a:rPr lang="en-US" sz="1400" b="1">
                <a:latin typeface="Consolas"/>
                <a:cs typeface="Consolas"/>
              </a:rPr>
              <a:t>resolve</a:t>
            </a:r>
            <a:r>
              <a:rPr lang="en-US" sz="1400" b="1" smtClean="0">
                <a:latin typeface="Consolas"/>
                <a:cs typeface="Consolas"/>
              </a:rPr>
              <a:t>_detach_attach</a:t>
            </a:r>
            <a:r>
              <a:rPr lang="en-US" sz="1400">
                <a:latin typeface="Consolas"/>
                <a:cs typeface="Consolas"/>
              </a:rPr>
              <a:t>(</a:t>
            </a:r>
            <a:r>
              <a:rPr lang="en-US" sz="1400" smtClean="0">
                <a:latin typeface="Consolas"/>
                <a:cs typeface="Consolas"/>
              </a:rPr>
              <a:t>unit_diffs)</a:t>
            </a:r>
            <a:r>
              <a:rPr lang="en-US" sz="1400">
                <a:latin typeface="Consolas"/>
                <a:cs typeface="Consolas"/>
              </a:rPr>
              <a:t>		// </a:t>
            </a:r>
            <a:r>
              <a:rPr lang="en-US" sz="1400" smtClean="0">
                <a:latin typeface="Consolas"/>
                <a:cs typeface="Consolas"/>
              </a:rPr>
              <a:t>insert detach-attach</a:t>
            </a:r>
            <a:endParaRPr lang="en-US" sz="14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 	add extended_diffs to the </a:t>
            </a:r>
            <a:r>
              <a:rPr lang="en-US" sz="1400" smtClean="0">
                <a:latin typeface="Consolas"/>
                <a:cs typeface="Consolas"/>
              </a:rPr>
              <a:t>unit_instance</a:t>
            </a:r>
          </a:p>
          <a:p>
            <a:pPr marL="0" indent="0">
              <a:buNone/>
            </a:pPr>
            <a:endParaRPr lang="en-US" sz="140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>
                <a:latin typeface="Consolas"/>
                <a:cs typeface="Consolas"/>
              </a:rPr>
              <a:t>def </a:t>
            </a:r>
            <a:r>
              <a:rPr lang="en-US" sz="1400" b="1" smtClean="0">
                <a:latin typeface="Consolas"/>
                <a:cs typeface="Consolas"/>
              </a:rPr>
              <a:t>simulate_destroy(</a:t>
            </a:r>
            <a:r>
              <a:rPr lang="en-US" sz="1400" b="1">
                <a:latin typeface="Consolas"/>
                <a:cs typeface="Consolas"/>
              </a:rPr>
              <a:t>unit_instance</a:t>
            </a:r>
            <a:r>
              <a:rPr lang="en-US" sz="1400">
                <a:latin typeface="Consolas"/>
                <a:cs typeface="Consolas"/>
              </a:rPr>
              <a:t>, </a:t>
            </a:r>
            <a:r>
              <a:rPr lang="en-US" sz="1400" b="1" smtClean="0">
                <a:latin typeface="Consolas"/>
                <a:cs typeface="Consolas"/>
              </a:rPr>
              <a:t>page_data_diff</a:t>
            </a:r>
            <a:r>
              <a:rPr lang="en-US" sz="1400" b="1">
                <a:latin typeface="Consolas"/>
                <a:cs typeface="Consolas"/>
              </a:rPr>
              <a:t>): </a:t>
            </a:r>
          </a:p>
          <a:p>
            <a:pPr marL="0" indent="0">
              <a:buNone/>
            </a:pPr>
            <a:endParaRPr lang="en-US" sz="14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extended_diffs = </a:t>
            </a:r>
            <a:r>
              <a:rPr lang="en-US" sz="1400" b="1" smtClean="0">
                <a:latin typeface="Consolas"/>
                <a:cs typeface="Consolas"/>
              </a:rPr>
              <a:t>resolve_detach</a:t>
            </a:r>
            <a:r>
              <a:rPr lang="en-US" sz="1400" smtClean="0">
                <a:latin typeface="Consolas"/>
                <a:cs typeface="Consolas"/>
              </a:rPr>
              <a:t>(</a:t>
            </a:r>
            <a:r>
              <a:rPr lang="en-US" sz="1400">
                <a:latin typeface="Consolas"/>
                <a:cs typeface="Consolas"/>
              </a:rPr>
              <a:t>unit_diff)		</a:t>
            </a:r>
            <a:r>
              <a:rPr lang="en-US" sz="1400" smtClean="0">
                <a:latin typeface="Consolas"/>
                <a:cs typeface="Consolas"/>
              </a:rPr>
              <a:t>// insert detach</a:t>
            </a:r>
          </a:p>
          <a:p>
            <a:pPr marL="0" indent="0">
              <a:buNone/>
            </a:pPr>
            <a:r>
              <a:rPr lang="en-US" sz="1400" smtClean="0">
                <a:latin typeface="Consolas"/>
                <a:cs typeface="Consolas"/>
              </a:rPr>
              <a:t> 	add extended_diffs to the unit_instance</a:t>
            </a:r>
          </a:p>
          <a:p>
            <a:pPr marL="0" indent="0">
              <a:buNone/>
            </a:pPr>
            <a:endParaRPr lang="en-US" sz="140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endParaRPr lang="en-US" sz="1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45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DiffTranslator</a:t>
            </a:r>
            <a:r>
              <a:rPr lang="en-US" dirty="0"/>
              <a:t> - Step 1</a:t>
            </a:r>
            <a:r>
              <a:rPr lang="en-US"/>
              <a:t>: </a:t>
            </a:r>
            <a:r>
              <a:rPr lang="en-US" smtClean="0"/>
              <a:t>Find/simulate renders </a:t>
            </a:r>
            <a:r>
              <a:rPr lang="en-US" dirty="0"/>
              <a:t>for each node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1578"/>
            <a:ext cx="8418167" cy="57920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err="1" smtClean="0">
                <a:latin typeface="Consolas"/>
                <a:cs typeface="Consolas"/>
              </a:rPr>
              <a:t>def</a:t>
            </a:r>
            <a:r>
              <a:rPr lang="en-US" sz="1400" b="1" smtClean="0">
                <a:latin typeface="Consolas"/>
                <a:cs typeface="Consolas"/>
              </a:rPr>
              <a:t> generate_create_children(</a:t>
            </a:r>
            <a:r>
              <a:rPr lang="en-US" sz="1400" b="1">
                <a:latin typeface="Consolas"/>
                <a:cs typeface="Consolas"/>
              </a:rPr>
              <a:t>unit_config</a:t>
            </a:r>
            <a:r>
              <a:rPr lang="en-US" sz="1400" b="1" smtClean="0">
                <a:latin typeface="Consolas"/>
                <a:cs typeface="Consolas"/>
              </a:rPr>
              <a:t>, unit_instance, </a:t>
            </a:r>
            <a:r>
              <a:rPr lang="en-US" sz="1400" b="1">
                <a:latin typeface="Consolas"/>
                <a:cs typeface="Consolas"/>
              </a:rPr>
              <a:t>page_data_diff</a:t>
            </a:r>
            <a:r>
              <a:rPr lang="en-US" sz="1400" b="1" smtClean="0">
                <a:latin typeface="Consolas"/>
                <a:cs typeface="Consolas"/>
              </a:rPr>
              <a:t>):</a:t>
            </a:r>
            <a:endParaRPr lang="en-US" sz="14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endParaRPr lang="en-US" sz="140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for </a:t>
            </a:r>
            <a:r>
              <a:rPr lang="en-US" sz="1400" dirty="0">
                <a:latin typeface="Consolas"/>
                <a:cs typeface="Consolas"/>
              </a:rPr>
              <a:t>child </a:t>
            </a:r>
            <a:r>
              <a:rPr lang="en-US" sz="1400">
                <a:latin typeface="Consolas"/>
                <a:cs typeface="Consolas"/>
              </a:rPr>
              <a:t>in unit_config</a:t>
            </a:r>
            <a:r>
              <a:rPr lang="en-US" sz="1400" smtClean="0">
                <a:latin typeface="Consolas"/>
                <a:cs typeface="Consolas"/>
              </a:rPr>
              <a:t>.children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>
                <a:latin typeface="Consolas"/>
                <a:cs typeface="Consolas"/>
              </a:rPr>
              <a:t>)</a:t>
            </a:r>
            <a:r>
              <a:rPr lang="en-US" sz="140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	for child_payloads in page_data_diff.get_child_payload():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	</a:t>
            </a: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get child_page_data_diff</a:t>
            </a: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		unit_diff = new UnitDiff(child_payload, CREATE)</a:t>
            </a: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		add </a:t>
            </a:r>
            <a:r>
              <a:rPr lang="en-US" sz="1400">
                <a:latin typeface="Consolas"/>
                <a:cs typeface="Consolas"/>
              </a:rPr>
              <a:t>unit_diff </a:t>
            </a:r>
            <a:r>
              <a:rPr lang="en-US" sz="1400" smtClean="0">
                <a:latin typeface="Consolas"/>
                <a:cs typeface="Consolas"/>
              </a:rPr>
              <a:t>to </a:t>
            </a:r>
            <a:r>
              <a:rPr lang="en-US" sz="1400">
                <a:latin typeface="Consolas"/>
                <a:cs typeface="Consolas"/>
              </a:rPr>
              <a:t>the </a:t>
            </a:r>
            <a:r>
              <a:rPr lang="en-US" sz="1400" smtClean="0">
                <a:latin typeface="Consolas"/>
                <a:cs typeface="Consolas"/>
              </a:rPr>
              <a:t>unit_instance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	</a:t>
            </a:r>
            <a:r>
              <a:rPr lang="en-US" sz="1400" b="1" smtClean="0">
                <a:latin typeface="Consolas"/>
                <a:cs typeface="Consolas"/>
              </a:rPr>
              <a:t>translate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child_page_data_diff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  <a:r>
              <a:rPr lang="en-US" sz="1400" smtClean="0">
                <a:latin typeface="Consolas"/>
                <a:cs typeface="Consolas"/>
              </a:rPr>
              <a:t>return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		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0604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DiffTranslator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/>
              <a:t>Step </a:t>
            </a:r>
            <a:r>
              <a:rPr lang="en-US" smtClean="0"/>
              <a:t>2: Collect unit diffs and check for LAYOUT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1578"/>
            <a:ext cx="8418167" cy="57920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def resolve(unit_instance_tree=root)</a:t>
            </a:r>
            <a:r>
              <a:rPr lang="en-US" sz="1400" smtClean="0">
                <a:latin typeface="Consolas"/>
                <a:cs typeface="Consolas"/>
              </a:rPr>
              <a:t>:</a:t>
            </a:r>
            <a:endParaRPr lang="en-US" sz="14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for child in unit_instance_tree.children():</a:t>
            </a:r>
            <a:r>
              <a:rPr lang="en-US" sz="1400"/>
              <a:t>	</a:t>
            </a:r>
          </a:p>
          <a:p>
            <a:pPr marL="0" indent="0">
              <a:buNone/>
            </a:pPr>
            <a:r>
              <a:rPr lang="en-US" sz="1400"/>
              <a:t>		</a:t>
            </a:r>
            <a:r>
              <a:rPr lang="en-US" sz="1400">
                <a:latin typeface="Consolas"/>
                <a:cs typeface="Consolas"/>
              </a:rPr>
              <a:t>resolve(child)		</a:t>
            </a:r>
          </a:p>
          <a:p>
            <a:pPr marL="0" indent="0">
              <a:buNone/>
            </a:pPr>
            <a:endParaRPr lang="en-US" sz="140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>
                <a:latin typeface="Consolas"/>
                <a:cs typeface="Consolas"/>
              </a:rPr>
              <a:t>	return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88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Units</a:t>
            </a:r>
          </a:p>
          <a:p>
            <a:pPr lvl="1"/>
            <a:r>
              <a:rPr lang="en-US" dirty="0" smtClean="0"/>
              <a:t>Parents are created before child because they need to </a:t>
            </a:r>
            <a:r>
              <a:rPr lang="en-US" i="1" dirty="0" smtClean="0"/>
              <a:t>attach</a:t>
            </a:r>
            <a:r>
              <a:rPr lang="en-US" dirty="0" smtClean="0"/>
              <a:t> them once they are created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8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1.b</a:t>
            </a:r>
            <a:r>
              <a:rPr lang="en-US" b="1" dirty="0"/>
              <a:t>. Unit has no </a:t>
            </a:r>
            <a:r>
              <a:rPr lang="en-US" b="1" i="1" dirty="0"/>
              <a:t>Replace</a:t>
            </a:r>
            <a:r>
              <a:rPr lang="en-US" b="1" dirty="0"/>
              <a:t> renderer: Replace by </a:t>
            </a:r>
            <a:r>
              <a:rPr lang="en-US" b="1" i="1" dirty="0"/>
              <a:t>Insert</a:t>
            </a:r>
            <a:r>
              <a:rPr lang="en-US" b="1" dirty="0"/>
              <a:t> and </a:t>
            </a:r>
            <a:r>
              <a:rPr lang="en-US" b="1" i="1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unit diff has no </a:t>
            </a:r>
            <a:r>
              <a:rPr lang="en-US" i="1" dirty="0" smtClean="0"/>
              <a:t>Replace</a:t>
            </a:r>
            <a:r>
              <a:rPr lang="en-US" dirty="0" smtClean="0"/>
              <a:t> renderer, Forward simulates it by adding </a:t>
            </a:r>
            <a:r>
              <a:rPr lang="en-US" i="1" dirty="0" smtClean="0"/>
              <a:t>Insert</a:t>
            </a:r>
            <a:r>
              <a:rPr lang="en-US" dirty="0" smtClean="0"/>
              <a:t> and </a:t>
            </a:r>
            <a:r>
              <a:rPr lang="en-US" i="1" dirty="0" smtClean="0"/>
              <a:t>Delete </a:t>
            </a:r>
            <a:r>
              <a:rPr lang="en-US" b="1" dirty="0" smtClean="0"/>
              <a:t>if</a:t>
            </a:r>
            <a:r>
              <a:rPr lang="en-US" dirty="0" smtClean="0"/>
              <a:t> they are present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7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dirty="0" smtClean="0"/>
              <a:t>.c</a:t>
            </a:r>
            <a:r>
              <a:rPr lang="en-US" dirty="0"/>
              <a:t>. Diff has </a:t>
            </a:r>
            <a:r>
              <a:rPr lang="en-US" dirty="0" smtClean="0"/>
              <a:t>no REPLACE renderer</a:t>
            </a:r>
            <a:r>
              <a:rPr lang="en-US" dirty="0"/>
              <a:t>: look up in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 render is specified for a unit, Forward searches for the </a:t>
            </a:r>
            <a:r>
              <a:rPr lang="en-US" i="1" dirty="0" smtClean="0"/>
              <a:t>closest</a:t>
            </a:r>
            <a:r>
              <a:rPr lang="en-US" dirty="0" smtClean="0"/>
              <a:t> ancestral with a REPLACE renderer</a:t>
            </a:r>
          </a:p>
          <a:p>
            <a:endParaRPr lang="en-US" dirty="0" smtClean="0"/>
          </a:p>
          <a:p>
            <a:r>
              <a:rPr lang="en-US" dirty="0" smtClean="0"/>
              <a:t>If the root element is reached without a Replace renderer, is simulates it with INSERT and DELETE (case 1.b)</a:t>
            </a:r>
          </a:p>
          <a:p>
            <a:endParaRPr lang="en-US" dirty="0" smtClean="0"/>
          </a:p>
          <a:p>
            <a:r>
              <a:rPr lang="en-US" dirty="0" smtClean="0"/>
              <a:t>Forward assumes </a:t>
            </a:r>
            <a:r>
              <a:rPr lang="en-US" dirty="0"/>
              <a:t>that </a:t>
            </a:r>
            <a:r>
              <a:rPr lang="en-US" dirty="0" smtClean="0"/>
              <a:t>the root </a:t>
            </a:r>
            <a:r>
              <a:rPr lang="en-US" dirty="0"/>
              <a:t>unit provides </a:t>
            </a:r>
            <a:r>
              <a:rPr lang="en-US" b="1" dirty="0" smtClean="0"/>
              <a:t>INSERT </a:t>
            </a:r>
            <a:r>
              <a:rPr lang="en-US" dirty="0" smtClean="0"/>
              <a:t>and </a:t>
            </a:r>
            <a:r>
              <a:rPr lang="en-US" b="1" dirty="0" smtClean="0"/>
              <a:t>DELETE </a:t>
            </a:r>
            <a:r>
              <a:rPr lang="en-US" dirty="0" smtClean="0"/>
              <a:t>renderers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6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1.d. Parent-Child (Attach)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components need to be attached to their parents after their respective create operations</a:t>
            </a:r>
          </a:p>
          <a:p>
            <a:r>
              <a:rPr lang="en-US" dirty="0" smtClean="0"/>
              <a:t>There are two </a:t>
            </a:r>
            <a:r>
              <a:rPr lang="en-US" b="1" dirty="0" smtClean="0"/>
              <a:t>ATTACH </a:t>
            </a:r>
            <a:r>
              <a:rPr lang="en-US" dirty="0" smtClean="0"/>
              <a:t>cases:</a:t>
            </a:r>
          </a:p>
          <a:p>
            <a:pPr lvl="1"/>
            <a:r>
              <a:rPr lang="en-US" dirty="0" smtClean="0"/>
              <a:t>Normal cases</a:t>
            </a:r>
          </a:p>
          <a:p>
            <a:pPr lvl="1"/>
            <a:r>
              <a:rPr lang="en-US" i="1" dirty="0" smtClean="0"/>
              <a:t>Shell</a:t>
            </a:r>
            <a:r>
              <a:rPr lang="en-US" dirty="0" smtClean="0"/>
              <a:t> cases</a:t>
            </a:r>
          </a:p>
          <a:p>
            <a:pPr lvl="1"/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i="1" dirty="0" smtClean="0"/>
              <a:t>shell</a:t>
            </a:r>
            <a:r>
              <a:rPr lang="en-US" dirty="0" smtClean="0"/>
              <a:t> case occurs when an SVG element is appended to a DOM element</a:t>
            </a:r>
          </a:p>
          <a:p>
            <a:pPr lvl="1"/>
            <a:r>
              <a:rPr lang="en-US" dirty="0" smtClean="0"/>
              <a:t>For some reason, all SVG elements can only be rendered if they are attached to a DOM element</a:t>
            </a:r>
            <a:endParaRPr lang="en-US" dirty="0"/>
          </a:p>
          <a:p>
            <a:pPr lvl="1"/>
            <a:r>
              <a:rPr lang="en-US" dirty="0" smtClean="0"/>
              <a:t>In this case, Forward calls </a:t>
            </a:r>
            <a:r>
              <a:rPr lang="en-US" i="1" dirty="0" smtClean="0"/>
              <a:t>Shell</a:t>
            </a:r>
            <a:r>
              <a:rPr lang="en-US" dirty="0" smtClean="0"/>
              <a:t> for the child element after the parent is inserted and then inserts and attach the child element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6937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Exceptional Cases (not covered)</a:t>
            </a:r>
          </a:p>
        </p:txBody>
      </p:sp>
    </p:spTree>
    <p:extLst>
      <p:ext uri="{BB962C8B-B14F-4D97-AF65-F5344CB8AC3E}">
        <p14:creationId xmlns:p14="http://schemas.microsoft.com/office/powerpoint/2010/main" val="366468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3</a:t>
            </a:r>
            <a:r>
              <a:rPr lang="en-US" dirty="0" smtClean="0"/>
              <a:t>.a. Ordering in 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there is no guarantee on the order that tuples within a collection will be rendered </a:t>
            </a:r>
          </a:p>
          <a:p>
            <a:r>
              <a:rPr lang="en-US" dirty="0" smtClean="0"/>
              <a:t>This is needed for ex.:</a:t>
            </a:r>
          </a:p>
          <a:p>
            <a:pPr lvl="1"/>
            <a:r>
              <a:rPr lang="en-US" dirty="0" smtClean="0"/>
              <a:t>Polygon drawing in </a:t>
            </a:r>
            <a:r>
              <a:rPr lang="en-US" dirty="0" err="1" smtClean="0"/>
              <a:t>Gmaps</a:t>
            </a:r>
            <a:endParaRPr lang="en-US" dirty="0" smtClean="0"/>
          </a:p>
          <a:p>
            <a:pPr lvl="1"/>
            <a:r>
              <a:rPr lang="en-US" dirty="0" smtClean="0"/>
              <a:t>Series in a bar chart in </a:t>
            </a:r>
            <a:r>
              <a:rPr lang="en-US" dirty="0" err="1" smtClean="0"/>
              <a:t>HighCharts</a:t>
            </a:r>
            <a:endParaRPr lang="en-US" dirty="0" smtClean="0"/>
          </a:p>
          <a:p>
            <a:pPr lvl="1"/>
            <a:r>
              <a:rPr lang="en-US" dirty="0" smtClean="0"/>
              <a:t>Options in a Dropdown or menu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07009" y="5014965"/>
            <a:ext cx="963998" cy="7955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tuple</a:t>
            </a:r>
            <a:endParaRPr lang="en-US" sz="1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755683" y="4666047"/>
            <a:ext cx="488424" cy="348918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469043" y="4666047"/>
            <a:ext cx="0" cy="348918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10222" y="5014965"/>
            <a:ext cx="963998" cy="7955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tuple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999895" y="3870512"/>
            <a:ext cx="963998" cy="7955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collection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777478" y="4666047"/>
            <a:ext cx="487357" cy="348918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50176" y="5023663"/>
            <a:ext cx="963998" cy="7955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tuple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606324" y="5214499"/>
            <a:ext cx="256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should come first?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3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54075</TotalTime>
  <Words>2106</Words>
  <Application>Microsoft Macintosh PowerPoint</Application>
  <PresentationFormat>On-screen Show (4:3)</PresentationFormat>
  <Paragraphs>473</Paragraphs>
  <Slides>33</Slides>
  <Notes>20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Use Cases for the Diff Translation</vt:lpstr>
      <vt:lpstr>Outline</vt:lpstr>
      <vt:lpstr>Basic Definitions</vt:lpstr>
      <vt:lpstr>Basic Definitions</vt:lpstr>
      <vt:lpstr>1.b. Unit has no Replace renderer: Replace by Insert and Delete</vt:lpstr>
      <vt:lpstr>1.c. Diff has no REPLACE renderer: look up in the tree</vt:lpstr>
      <vt:lpstr>1.d. Parent-Child (Attach)</vt:lpstr>
      <vt:lpstr>Exceptional Cases (not covered)</vt:lpstr>
      <vt:lpstr>3.a. Ordering in a Collection</vt:lpstr>
      <vt:lpstr>3.a. Ordering in a Collection - Example:  Insert DropDown</vt:lpstr>
      <vt:lpstr>3.a. Ordering in a Collection – Example:  Insert Maps Polygon</vt:lpstr>
      <vt:lpstr>3.b. Parent-Child (Detach)</vt:lpstr>
      <vt:lpstr>2. Parent-Child Issues (1/2)</vt:lpstr>
      <vt:lpstr>2. Parent-Child Issues (2/2)</vt:lpstr>
      <vt:lpstr>3. Diff Dependency</vt:lpstr>
      <vt:lpstr>3. Diff Dependency</vt:lpstr>
      <vt:lpstr>3. Diff Dependency</vt:lpstr>
      <vt:lpstr>To Investigate</vt:lpstr>
      <vt:lpstr>4. Special Cases – Minimum vs. Batch diffs (1/3)</vt:lpstr>
      <vt:lpstr>4. Special Cases – Minimum vs. Batch diffs (2/3)</vt:lpstr>
      <vt:lpstr>4. Special Cases – Minimum vs. Batch diffs (2/3)</vt:lpstr>
      <vt:lpstr>4. Special Cases – Minimum vs. Batch diffs (3/3)</vt:lpstr>
      <vt:lpstr>PowerPoint Presentation</vt:lpstr>
      <vt:lpstr>Diff Translation Algorithm</vt:lpstr>
      <vt:lpstr>Diff Translation Algorithm </vt:lpstr>
      <vt:lpstr>Requirements for Edge Cases</vt:lpstr>
      <vt:lpstr>Simulation</vt:lpstr>
      <vt:lpstr>The new DiffTranslator algorithm</vt:lpstr>
      <vt:lpstr>DiffTranslator - Step 1: Find/simulate renders for each node</vt:lpstr>
      <vt:lpstr>DiffTranslator - Step 1: Find/simulate renders for each node</vt:lpstr>
      <vt:lpstr>DiffTranslator - Step 1: Find/simulate renders for each node</vt:lpstr>
      <vt:lpstr>DiffTranslator - Step 1: Find/simulate renders for each node</vt:lpstr>
      <vt:lpstr>DiffTranslator – Step 2: Collect unit diffs and check for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Cassio Melo</cp:lastModifiedBy>
  <cp:revision>383</cp:revision>
  <dcterms:created xsi:type="dcterms:W3CDTF">2011-10-26T17:05:44Z</dcterms:created>
  <dcterms:modified xsi:type="dcterms:W3CDTF">2013-07-02T00:46:39Z</dcterms:modified>
</cp:coreProperties>
</file>