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2" r:id="rId3"/>
    <p:sldId id="295" r:id="rId4"/>
    <p:sldId id="279" r:id="rId5"/>
    <p:sldId id="310" r:id="rId6"/>
    <p:sldId id="309" r:id="rId7"/>
    <p:sldId id="323" r:id="rId8"/>
    <p:sldId id="298" r:id="rId9"/>
    <p:sldId id="299" r:id="rId10"/>
    <p:sldId id="301" r:id="rId11"/>
    <p:sldId id="302" r:id="rId12"/>
    <p:sldId id="324" r:id="rId13"/>
    <p:sldId id="321" r:id="rId14"/>
    <p:sldId id="325" r:id="rId15"/>
    <p:sldId id="326" r:id="rId16"/>
    <p:sldId id="305" r:id="rId17"/>
    <p:sldId id="327" r:id="rId18"/>
    <p:sldId id="328" r:id="rId19"/>
    <p:sldId id="329" r:id="rId20"/>
    <p:sldId id="314" r:id="rId21"/>
    <p:sldId id="330" r:id="rId22"/>
    <p:sldId id="317" r:id="rId23"/>
    <p:sldId id="331" r:id="rId24"/>
    <p:sldId id="332" r:id="rId25"/>
    <p:sldId id="33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77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44FE0-BC55-1247-9A77-EEE2ED4A336E}" type="datetimeFigureOut">
              <a:rPr lang="en-US" smtClean="0"/>
              <a:t>6/27/13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66CDC-E0C6-244C-9BDE-66C167FD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3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4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6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4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6/27/13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6/27/13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0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6/27/13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6/27/13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6/27/13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0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6/27/13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7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7036"/>
            <a:ext cx="8229600" cy="39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58220"/>
            <a:ext cx="8229600" cy="5467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24EE-E837-0D41-85CD-FF612ABC96F9}" type="datetimeFigureOut">
              <a:rPr lang="en-US" smtClean="0"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5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Examples for</a:t>
            </a:r>
            <a:br>
              <a:rPr lang="en-US" sz="4400" dirty="0" smtClean="0"/>
            </a:br>
            <a:r>
              <a:rPr lang="en-US" sz="4400" dirty="0" smtClean="0"/>
              <a:t>User Input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(Draft </a:t>
            </a:r>
            <a:r>
              <a:rPr lang="en-US" dirty="0"/>
              <a:t>6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6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3. CRUD + validation (one tuple in edit mode)</a:t>
            </a:r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9008" y="889730"/>
            <a:ext cx="8422637" cy="21241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define action </a:t>
            </a:r>
            <a:r>
              <a:rPr lang="en-US" sz="1200" dirty="0" err="1">
                <a:latin typeface="Consolas"/>
                <a:cs typeface="Consolas"/>
              </a:rPr>
              <a:t>edit_student</a:t>
            </a:r>
            <a:r>
              <a:rPr lang="en-US" sz="1200" dirty="0">
                <a:latin typeface="Consolas"/>
                <a:cs typeface="Consolas"/>
              </a:rPr>
              <a:t>()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Read visualized data for current student, and write to user input in dialog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update context set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dialog_visible</a:t>
            </a:r>
            <a:r>
              <a:rPr lang="en-US" sz="1200" dirty="0">
                <a:latin typeface="Consolas"/>
                <a:cs typeface="Consolas"/>
              </a:rPr>
              <a:t>    = true,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        = </a:t>
            </a:r>
            <a:r>
              <a:rPr lang="en-US" sz="1200" dirty="0" err="1">
                <a:latin typeface="Consolas"/>
                <a:cs typeface="Consolas"/>
              </a:rPr>
              <a:t>context.i.student_id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age               = </a:t>
            </a:r>
            <a:r>
              <a:rPr lang="en-US" sz="1200" dirty="0" err="1">
                <a:latin typeface="Consolas"/>
                <a:cs typeface="Consolas"/>
              </a:rPr>
              <a:t>context.i.age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age_error</a:t>
            </a:r>
            <a:r>
              <a:rPr lang="en-US" sz="1200" dirty="0">
                <a:latin typeface="Consolas"/>
                <a:cs typeface="Consolas"/>
              </a:rPr>
              <a:t>         = '';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9008" y="581953"/>
            <a:ext cx="1663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edit_student.action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9131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3. CRUD + validation (one tuple in edit mode)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08" y="919473"/>
            <a:ext cx="8422637" cy="446310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define action </a:t>
            </a:r>
            <a:r>
              <a:rPr lang="en-US" sz="1200" dirty="0" err="1">
                <a:latin typeface="Consolas"/>
                <a:cs typeface="Consolas"/>
              </a:rPr>
              <a:t>save_student</a:t>
            </a:r>
            <a:r>
              <a:rPr lang="en-US" sz="1200" dirty="0">
                <a:latin typeface="Consolas"/>
                <a:cs typeface="Consolas"/>
              </a:rPr>
              <a:t>()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Validate before updating the database, and store validation results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set </a:t>
            </a:r>
            <a:r>
              <a:rPr lang="en-US" sz="1200" dirty="0" err="1">
                <a:latin typeface="Consolas"/>
                <a:cs typeface="Consolas"/>
              </a:rPr>
              <a:t>context.age_error</a:t>
            </a:r>
            <a:r>
              <a:rPr lang="en-US" sz="1200" dirty="0">
                <a:latin typeface="Consolas"/>
                <a:cs typeface="Consolas"/>
              </a:rPr>
              <a:t> =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case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when age &lt; 16 then 'Age must be at least 16'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else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''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end;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Update the database only if validation succeeds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if (</a:t>
            </a:r>
            <a:r>
              <a:rPr lang="en-US" sz="1200" dirty="0" err="1">
                <a:latin typeface="Consolas"/>
                <a:cs typeface="Consolas"/>
              </a:rPr>
              <a:t>context.age_error</a:t>
            </a:r>
            <a:r>
              <a:rPr lang="en-US" sz="1200" dirty="0">
                <a:latin typeface="Consolas"/>
                <a:cs typeface="Consolas"/>
              </a:rPr>
              <a:t> = '') then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update </a:t>
            </a:r>
            <a:r>
              <a:rPr lang="en-US" sz="1200" dirty="0" err="1">
                <a:latin typeface="Consolas"/>
                <a:cs typeface="Consolas"/>
              </a:rPr>
              <a:t>db.students</a:t>
            </a:r>
            <a:r>
              <a:rPr lang="en-US" sz="1200" dirty="0">
                <a:latin typeface="Consolas"/>
                <a:cs typeface="Consolas"/>
              </a:rPr>
              <a:t> set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age         = </a:t>
            </a:r>
            <a:r>
              <a:rPr lang="en-US" sz="1200" dirty="0" err="1">
                <a:latin typeface="Consolas"/>
                <a:cs typeface="Consolas"/>
              </a:rPr>
              <a:t>context.age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where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  = </a:t>
            </a:r>
            <a:r>
              <a:rPr lang="en-US" sz="1200" dirty="0" err="1">
                <a:latin typeface="Consolas"/>
                <a:cs typeface="Consolas"/>
              </a:rPr>
              <a:t>context.student_id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set </a:t>
            </a:r>
            <a:r>
              <a:rPr lang="en-US" sz="1200" dirty="0" err="1">
                <a:latin typeface="Consolas"/>
                <a:cs typeface="Consolas"/>
              </a:rPr>
              <a:t>context.dialog_visible</a:t>
            </a:r>
            <a:r>
              <a:rPr lang="en-US" sz="1200" dirty="0">
                <a:latin typeface="Consolas"/>
                <a:cs typeface="Consolas"/>
              </a:rPr>
              <a:t>  = false;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end if;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008" y="611696"/>
            <a:ext cx="169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save_student.action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0948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4. CRUD + validation (many tuples in edit mode)</a:t>
            </a:r>
            <a:endParaRPr lang="en-US" sz="20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658219"/>
            <a:ext cx="8229600" cy="403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Requirements illustrated:</a:t>
            </a:r>
            <a:br>
              <a:rPr lang="en-US" sz="2000" b="1" dirty="0" smtClean="0"/>
            </a:br>
            <a:endParaRPr lang="en-US" sz="2000" b="1" dirty="0" smtClean="0"/>
          </a:p>
          <a:p>
            <a:r>
              <a:rPr lang="en-US" sz="2000" dirty="0"/>
              <a:t>An action may read only visualized data of the current loop iteration (common case)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An action may read/write only user input of the current loop iteration (common case)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User input may be read/written by only </a:t>
            </a:r>
            <a:r>
              <a:rPr lang="en-US" sz="2000" dirty="0" smtClean="0"/>
              <a:t>actions </a:t>
            </a:r>
            <a:r>
              <a:rPr lang="en-US" sz="2000" dirty="0"/>
              <a:t>of the same loop (common case).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0557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4. CRUD + validation (many tuples in edit mode)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751888"/>
            <a:ext cx="8569598" cy="600958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&lt;table&gt;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&lt;%-- "primary key" is optional as it can be inferred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for b in select </a:t>
            </a:r>
            <a:r>
              <a:rPr lang="en-US" sz="1200" dirty="0" err="1">
                <a:latin typeface="Consolas"/>
                <a:cs typeface="Consolas"/>
              </a:rPr>
              <a:t>book_id</a:t>
            </a:r>
            <a:r>
              <a:rPr lang="en-US" sz="1200" dirty="0">
                <a:latin typeface="Consolas"/>
                <a:cs typeface="Consolas"/>
              </a:rPr>
              <a:t>, title, year from </a:t>
            </a:r>
            <a:r>
              <a:rPr lang="en-US" sz="1200" dirty="0" err="1">
                <a:latin typeface="Consolas"/>
                <a:cs typeface="Consolas"/>
              </a:rPr>
              <a:t>db.books</a:t>
            </a:r>
            <a:r>
              <a:rPr lang="en-US" sz="1200" dirty="0">
                <a:latin typeface="Consolas"/>
                <a:cs typeface="Consolas"/>
              </a:rPr>
              <a:t> primary key (</a:t>
            </a:r>
            <a:r>
              <a:rPr lang="en-US" sz="1200" dirty="0" err="1">
                <a:latin typeface="Consolas"/>
                <a:cs typeface="Consolas"/>
              </a:rPr>
              <a:t>book_id</a:t>
            </a:r>
            <a:r>
              <a:rPr lang="en-US" sz="1200" dirty="0">
                <a:latin typeface="Consolas"/>
                <a:cs typeface="Consolas"/>
              </a:rPr>
              <a:t>) %&gt;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b="1" i="1" dirty="0">
                <a:latin typeface="Consolas"/>
                <a:cs typeface="Consolas"/>
              </a:rPr>
              <a:t>&lt;%-- User input is read/written by only actions of the same loop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define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edit_mode</a:t>
            </a:r>
            <a:r>
              <a:rPr lang="en-US" sz="1200" dirty="0">
                <a:latin typeface="Consolas"/>
                <a:cs typeface="Consolas"/>
              </a:rPr>
              <a:t>   </a:t>
            </a:r>
            <a:r>
              <a:rPr lang="en-US" sz="1200" dirty="0" err="1">
                <a:latin typeface="Consolas"/>
                <a:cs typeface="Consolas"/>
              </a:rPr>
              <a:t>boolean</a:t>
            </a:r>
            <a:r>
              <a:rPr lang="en-US" sz="1200" dirty="0">
                <a:latin typeface="Consolas"/>
                <a:cs typeface="Consolas"/>
              </a:rPr>
              <a:t> default false,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year_error</a:t>
            </a:r>
            <a:r>
              <a:rPr lang="en-US" sz="1200" dirty="0">
                <a:latin typeface="Consolas"/>
                <a:cs typeface="Consolas"/>
              </a:rPr>
              <a:t>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year      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&lt;td&gt;&lt;%= </a:t>
            </a:r>
            <a:r>
              <a:rPr lang="en-US" sz="1200" dirty="0" err="1">
                <a:latin typeface="Consolas"/>
                <a:cs typeface="Consolas"/>
              </a:rPr>
              <a:t>b.book_id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&lt;td&gt;&lt;%= </a:t>
            </a:r>
            <a:r>
              <a:rPr lang="en-US" sz="1200" dirty="0" err="1">
                <a:latin typeface="Consolas"/>
                <a:cs typeface="Consolas"/>
              </a:rPr>
              <a:t>b.title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&lt;% if not </a:t>
            </a:r>
            <a:r>
              <a:rPr lang="en-US" sz="1200" dirty="0" err="1">
                <a:latin typeface="Consolas"/>
                <a:cs typeface="Consolas"/>
              </a:rPr>
              <a:t>edit_mode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&lt;td&gt;&lt;%= </a:t>
            </a:r>
            <a:r>
              <a:rPr lang="en-US" sz="1200" dirty="0" err="1">
                <a:latin typeface="Consolas"/>
                <a:cs typeface="Consolas"/>
              </a:rPr>
              <a:t>b.year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>
                <a:latin typeface="Consolas"/>
                <a:cs typeface="Consolas"/>
              </a:rPr>
              <a:t>edit_book</a:t>
            </a:r>
            <a:r>
              <a:rPr lang="en-US" sz="1200" dirty="0">
                <a:latin typeface="Consolas"/>
                <a:cs typeface="Consolas"/>
              </a:rPr>
              <a:t>() %&gt;&gt;Edit&lt;/button&gt;&lt;/td&gt;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&lt;% else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&lt;span style="error"&gt;&lt;%= </a:t>
            </a:r>
            <a:r>
              <a:rPr lang="en-US" sz="1200" dirty="0" err="1">
                <a:latin typeface="Consolas"/>
                <a:cs typeface="Consolas"/>
              </a:rPr>
              <a:t>year_error</a:t>
            </a:r>
            <a:r>
              <a:rPr lang="en-US" sz="1200" dirty="0">
                <a:latin typeface="Consolas"/>
                <a:cs typeface="Consolas"/>
              </a:rPr>
              <a:t> %&gt;&lt;/span&gt;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&lt;% unit </a:t>
            </a:r>
            <a:r>
              <a:rPr lang="en-US" sz="1200" dirty="0" err="1">
                <a:latin typeface="Consolas"/>
                <a:cs typeface="Consolas"/>
              </a:rPr>
              <a:t>html.TextInput</a:t>
            </a:r>
            <a:r>
              <a:rPr lang="en-US" sz="1200" dirty="0">
                <a:latin typeface="Consolas"/>
                <a:cs typeface="Consolas"/>
              </a:rPr>
              <a:t> %&gt;{ value : &lt;% bind year %&gt; } &lt;% end unit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>
                <a:latin typeface="Consolas"/>
                <a:cs typeface="Consolas"/>
              </a:rPr>
              <a:t>save_book</a:t>
            </a:r>
            <a:r>
              <a:rPr lang="en-US" sz="1200" dirty="0">
                <a:latin typeface="Consolas"/>
                <a:cs typeface="Consolas"/>
              </a:rPr>
              <a:t>() %&gt;&gt;Save&lt;/button&gt;&lt;/td&gt;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&lt;% end if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&lt;/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&lt;/table&gt;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484" y="432845"/>
            <a:ext cx="1622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books.page</a:t>
            </a:r>
            <a:r>
              <a:rPr lang="en-US" sz="1400" b="1" dirty="0" smtClean="0">
                <a:cs typeface="Consolas"/>
              </a:rPr>
              <a:t> </a:t>
            </a:r>
            <a:r>
              <a:rPr lang="en-US" sz="1400" dirty="0" smtClean="0">
                <a:cs typeface="Consolas"/>
              </a:rPr>
              <a:t>(</a:t>
            </a:r>
            <a:r>
              <a:rPr lang="en-US" sz="1400" dirty="0">
                <a:cs typeface="Consolas"/>
              </a:rPr>
              <a:t>Part </a:t>
            </a:r>
            <a:r>
              <a:rPr lang="en-US" sz="1400" dirty="0" smtClean="0">
                <a:cs typeface="Consolas"/>
              </a:rPr>
              <a:t>1)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9703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4. CRUD + validation (many tuples in edit mode)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751888"/>
            <a:ext cx="8569598" cy="255426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i="1" dirty="0">
                <a:latin typeface="Consolas"/>
                <a:cs typeface="Consolas"/>
              </a:rPr>
              <a:t>&lt;%-- Schema of context object inferred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&lt;%--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define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_1              table(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book_id</a:t>
            </a:r>
            <a:r>
              <a:rPr lang="en-US" sz="1200" dirty="0">
                <a:latin typeface="Consolas"/>
                <a:cs typeface="Consolas"/>
              </a:rPr>
              <a:t>         integer primary key,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edit_mode</a:t>
            </a:r>
            <a:r>
              <a:rPr lang="en-US" sz="1200" dirty="0">
                <a:latin typeface="Consolas"/>
                <a:cs typeface="Consolas"/>
              </a:rPr>
              <a:t>       </a:t>
            </a:r>
            <a:r>
              <a:rPr lang="en-US" sz="1200" dirty="0" err="1">
                <a:latin typeface="Consolas"/>
                <a:cs typeface="Consolas"/>
              </a:rPr>
              <a:t>boolean</a:t>
            </a:r>
            <a:r>
              <a:rPr lang="en-US" sz="1200" dirty="0">
                <a:latin typeface="Consolas"/>
                <a:cs typeface="Consolas"/>
              </a:rPr>
              <a:t> default false,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year_error</a:t>
            </a:r>
            <a:r>
              <a:rPr lang="en-US" sz="1200" dirty="0">
                <a:latin typeface="Consolas"/>
                <a:cs typeface="Consolas"/>
              </a:rPr>
              <a:t>   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year          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--%&gt;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484" y="432845"/>
            <a:ext cx="1622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books.page</a:t>
            </a:r>
            <a:r>
              <a:rPr lang="en-US" sz="1400" b="1" dirty="0" smtClean="0">
                <a:cs typeface="Consolas"/>
              </a:rPr>
              <a:t> </a:t>
            </a:r>
            <a:r>
              <a:rPr lang="en-US" sz="1400" dirty="0" smtClean="0">
                <a:cs typeface="Consolas"/>
              </a:rPr>
              <a:t>(</a:t>
            </a:r>
            <a:r>
              <a:rPr lang="en-US" sz="1400" dirty="0">
                <a:cs typeface="Consolas"/>
              </a:rPr>
              <a:t>Part 2</a:t>
            </a:r>
            <a:r>
              <a:rPr lang="en-US" sz="1400" dirty="0" smtClean="0">
                <a:cs typeface="Consolas"/>
              </a:rPr>
              <a:t>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789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4. CRUD + validation (many tuples in edit mode)</a:t>
            </a:r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9008" y="889730"/>
            <a:ext cx="8422637" cy="21241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define action </a:t>
            </a:r>
            <a:r>
              <a:rPr lang="en-US" sz="1200" dirty="0" err="1">
                <a:latin typeface="Consolas"/>
                <a:cs typeface="Consolas"/>
              </a:rPr>
              <a:t>edit_book</a:t>
            </a:r>
            <a:r>
              <a:rPr lang="en-US" sz="1200" dirty="0">
                <a:latin typeface="Consolas"/>
                <a:cs typeface="Consolas"/>
              </a:rPr>
              <a:t>()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Action reads only visualized data of the current iteration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Action writes only user input of the current iteration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update context set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edit_mode</a:t>
            </a:r>
            <a:r>
              <a:rPr lang="en-US" sz="1200" dirty="0">
                <a:latin typeface="Consolas"/>
                <a:cs typeface="Consolas"/>
              </a:rPr>
              <a:t>   = true,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year_error</a:t>
            </a:r>
            <a:r>
              <a:rPr lang="en-US" sz="1200" dirty="0">
                <a:latin typeface="Consolas"/>
                <a:cs typeface="Consolas"/>
              </a:rPr>
              <a:t>  = '',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year        = </a:t>
            </a:r>
            <a:r>
              <a:rPr lang="en-US" sz="1200" dirty="0" err="1">
                <a:latin typeface="Consolas"/>
                <a:cs typeface="Consolas"/>
              </a:rPr>
              <a:t>b.year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9008" y="581953"/>
            <a:ext cx="1452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edit_book.action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40069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4. CRUD + validation (many tuples in edit mode)</a:t>
            </a:r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9008" y="889729"/>
            <a:ext cx="8422637" cy="4230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define action </a:t>
            </a:r>
            <a:r>
              <a:rPr lang="en-US" sz="1200" dirty="0" err="1">
                <a:latin typeface="Consolas"/>
                <a:cs typeface="Consolas"/>
              </a:rPr>
              <a:t>save_book</a:t>
            </a:r>
            <a:r>
              <a:rPr lang="en-US" sz="1200" dirty="0">
                <a:latin typeface="Consolas"/>
                <a:cs typeface="Consolas"/>
              </a:rPr>
              <a:t>()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update context set </a:t>
            </a:r>
            <a:r>
              <a:rPr lang="en-US" sz="1200" dirty="0" err="1">
                <a:latin typeface="Consolas"/>
                <a:cs typeface="Consolas"/>
              </a:rPr>
              <a:t>year_error</a:t>
            </a:r>
            <a:r>
              <a:rPr lang="en-US" sz="1200" dirty="0">
                <a:latin typeface="Consolas"/>
                <a:cs typeface="Consolas"/>
              </a:rPr>
              <a:t> =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case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when year &lt; 2000 then 'Year must be at least 2000'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else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''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end;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if (</a:t>
            </a:r>
            <a:r>
              <a:rPr lang="en-US" sz="1200" dirty="0" err="1">
                <a:latin typeface="Consolas"/>
                <a:cs typeface="Consolas"/>
              </a:rPr>
              <a:t>context.year_error</a:t>
            </a:r>
            <a:r>
              <a:rPr lang="en-US" sz="1200" dirty="0">
                <a:latin typeface="Consolas"/>
                <a:cs typeface="Consolas"/>
              </a:rPr>
              <a:t> = '') then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update </a:t>
            </a:r>
            <a:r>
              <a:rPr lang="en-US" sz="1200" dirty="0" err="1">
                <a:latin typeface="Consolas"/>
                <a:cs typeface="Consolas"/>
              </a:rPr>
              <a:t>db.books</a:t>
            </a:r>
            <a:r>
              <a:rPr lang="en-US" sz="1200" dirty="0">
                <a:latin typeface="Consolas"/>
                <a:cs typeface="Consolas"/>
              </a:rPr>
              <a:t> as d set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d.year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context.year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where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d.book_id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context.b.book_id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set </a:t>
            </a:r>
            <a:r>
              <a:rPr lang="en-US" sz="1200" dirty="0" err="1">
                <a:latin typeface="Consolas"/>
                <a:cs typeface="Consolas"/>
              </a:rPr>
              <a:t>context.edit_mode</a:t>
            </a:r>
            <a:r>
              <a:rPr lang="en-US" sz="1200" dirty="0">
                <a:latin typeface="Consolas"/>
                <a:cs typeface="Consolas"/>
              </a:rPr>
              <a:t> = false;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end if;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9008" y="581952"/>
            <a:ext cx="1494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save_book.action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2533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5. CRUD + validation (save all)</a:t>
            </a:r>
            <a:endParaRPr lang="en-US" sz="20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658219"/>
            <a:ext cx="8229600" cy="403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Requirements illustrated:</a:t>
            </a:r>
            <a:br>
              <a:rPr lang="en-US" sz="2000" b="1" dirty="0" smtClean="0"/>
            </a:br>
            <a:endParaRPr lang="en-US" sz="2000" b="1" dirty="0" smtClean="0"/>
          </a:p>
          <a:p>
            <a:r>
              <a:rPr lang="en-US" sz="2000" dirty="0"/>
              <a:t>User input can be read/written by actions of different loops. E.g. save versus save all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1682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5. CRUD + validation (save all)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751888"/>
            <a:ext cx="8569598" cy="245346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define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shown_books</a:t>
            </a:r>
            <a:r>
              <a:rPr lang="en-US" sz="1200" dirty="0">
                <a:latin typeface="Consolas"/>
                <a:cs typeface="Consolas"/>
              </a:rPr>
              <a:t>     table(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book_id</a:t>
            </a:r>
            <a:r>
              <a:rPr lang="en-US" sz="1200" dirty="0">
                <a:latin typeface="Consolas"/>
                <a:cs typeface="Consolas"/>
              </a:rPr>
              <a:t>         integer primary key,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edit_mode</a:t>
            </a:r>
            <a:r>
              <a:rPr lang="en-US" sz="1200" dirty="0">
                <a:latin typeface="Consolas"/>
                <a:cs typeface="Consolas"/>
              </a:rPr>
              <a:t>       </a:t>
            </a:r>
            <a:r>
              <a:rPr lang="en-US" sz="1200" dirty="0" err="1">
                <a:latin typeface="Consolas"/>
                <a:cs typeface="Consolas"/>
              </a:rPr>
              <a:t>boolean</a:t>
            </a:r>
            <a:r>
              <a:rPr lang="en-US" sz="1200" dirty="0">
                <a:latin typeface="Consolas"/>
                <a:cs typeface="Consolas"/>
              </a:rPr>
              <a:t> default false,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year_error</a:t>
            </a:r>
            <a:r>
              <a:rPr lang="en-US" sz="1200" dirty="0">
                <a:latin typeface="Consolas"/>
                <a:cs typeface="Consolas"/>
              </a:rPr>
              <a:t>   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year          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%</a:t>
            </a:r>
            <a:r>
              <a:rPr lang="en-US" sz="12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>
                <a:latin typeface="Consolas"/>
                <a:cs typeface="Consolas"/>
              </a:rPr>
              <a:t>save_all_books</a:t>
            </a:r>
            <a:r>
              <a:rPr lang="en-US" sz="1200" dirty="0">
                <a:latin typeface="Consolas"/>
                <a:cs typeface="Consolas"/>
              </a:rPr>
              <a:t>() %&gt;&gt;Save All&lt;/button&gt;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484" y="432845"/>
            <a:ext cx="1622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books.page</a:t>
            </a:r>
            <a:r>
              <a:rPr lang="en-US" sz="1400" b="1" dirty="0" smtClean="0">
                <a:cs typeface="Consolas"/>
              </a:rPr>
              <a:t> </a:t>
            </a:r>
            <a:r>
              <a:rPr lang="en-US" sz="1400" dirty="0" smtClean="0">
                <a:cs typeface="Consolas"/>
              </a:rPr>
              <a:t>(</a:t>
            </a:r>
            <a:r>
              <a:rPr lang="en-US" sz="1400" dirty="0">
                <a:cs typeface="Consolas"/>
              </a:rPr>
              <a:t>Part </a:t>
            </a:r>
            <a:r>
              <a:rPr lang="en-US" sz="1400" dirty="0" smtClean="0">
                <a:cs typeface="Consolas"/>
              </a:rPr>
              <a:t>1)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925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5. CRUD + validation (save all)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751888"/>
            <a:ext cx="8569598" cy="600958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</a:t>
            </a:r>
            <a:r>
              <a:rPr lang="en-US" sz="1200" dirty="0">
                <a:latin typeface="Consolas"/>
                <a:cs typeface="Consolas"/>
              </a:rPr>
              <a:t>table&gt;</a:t>
            </a:r>
          </a:p>
          <a:p>
            <a:pPr marL="0" indent="0">
              <a:buNone/>
            </a:pPr>
            <a:r>
              <a:rPr lang="en-US" sz="1200" b="1" i="1" dirty="0">
                <a:latin typeface="Consolas"/>
                <a:cs typeface="Consolas"/>
              </a:rPr>
              <a:t>    &lt;%-- </a:t>
            </a:r>
          </a:p>
          <a:p>
            <a:pPr marL="0" indent="0">
              <a:buNone/>
            </a:pPr>
            <a:r>
              <a:rPr lang="en-US" sz="1200" b="1" i="1" dirty="0">
                <a:latin typeface="Consolas"/>
                <a:cs typeface="Consolas"/>
              </a:rPr>
              <a:t>        For each b tuple, there is a corresponding s tuple with the same primary key value(s).</a:t>
            </a:r>
          </a:p>
          <a:p>
            <a:pPr marL="0" indent="0">
              <a:buNone/>
            </a:pPr>
            <a:r>
              <a:rPr lang="en-US" sz="1200" b="1" i="1" dirty="0">
                <a:latin typeface="Consolas"/>
                <a:cs typeface="Consolas"/>
              </a:rPr>
              <a:t>        There are no other s tuples.</a:t>
            </a:r>
          </a:p>
          <a:p>
            <a:pPr marL="0" indent="0">
              <a:buNone/>
            </a:pPr>
            <a:r>
              <a:rPr lang="en-US" sz="1200" b="1" i="1" dirty="0">
                <a:latin typeface="Consolas"/>
                <a:cs typeface="Consolas"/>
              </a:rPr>
              <a:t>   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for b in select </a:t>
            </a:r>
            <a:r>
              <a:rPr lang="en-US" sz="1200" dirty="0" err="1">
                <a:latin typeface="Consolas"/>
                <a:cs typeface="Consolas"/>
              </a:rPr>
              <a:t>book_id</a:t>
            </a:r>
            <a:r>
              <a:rPr lang="en-US" sz="1200" dirty="0">
                <a:latin typeface="Consolas"/>
                <a:cs typeface="Consolas"/>
              </a:rPr>
              <a:t>, title, year from </a:t>
            </a:r>
            <a:r>
              <a:rPr lang="en-US" sz="1200" dirty="0" err="1">
                <a:latin typeface="Consolas"/>
                <a:cs typeface="Consolas"/>
              </a:rPr>
              <a:t>db.books</a:t>
            </a:r>
            <a:r>
              <a:rPr lang="en-US" sz="1200" dirty="0">
                <a:latin typeface="Consolas"/>
                <a:cs typeface="Consolas"/>
              </a:rPr>
              <a:t> primary key (</a:t>
            </a:r>
            <a:r>
              <a:rPr lang="en-US" sz="1200" dirty="0" err="1">
                <a:latin typeface="Consolas"/>
                <a:cs typeface="Consolas"/>
              </a:rPr>
              <a:t>book_id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bind </a:t>
            </a:r>
            <a:r>
              <a:rPr lang="en-US" sz="1200" dirty="0" err="1">
                <a:latin typeface="Consolas"/>
                <a:cs typeface="Consolas"/>
              </a:rPr>
              <a:t>shown_books</a:t>
            </a:r>
            <a:r>
              <a:rPr lang="en-US" sz="1200" dirty="0">
                <a:latin typeface="Consolas"/>
                <a:cs typeface="Consolas"/>
              </a:rPr>
              <a:t> primary key (</a:t>
            </a:r>
            <a:r>
              <a:rPr lang="en-US" sz="1200" dirty="0" err="1">
                <a:latin typeface="Consolas"/>
                <a:cs typeface="Consolas"/>
              </a:rPr>
              <a:t>book_id</a:t>
            </a:r>
            <a:r>
              <a:rPr lang="en-US" sz="1200" dirty="0">
                <a:latin typeface="Consolas"/>
                <a:cs typeface="Consolas"/>
              </a:rPr>
              <a:t>) each 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&lt;td&gt;&lt;%= </a:t>
            </a:r>
            <a:r>
              <a:rPr lang="en-US" sz="1200" dirty="0" err="1">
                <a:latin typeface="Consolas"/>
                <a:cs typeface="Consolas"/>
              </a:rPr>
              <a:t>b.book_id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&lt;td&gt;&lt;%= </a:t>
            </a:r>
            <a:r>
              <a:rPr lang="en-US" sz="1200" dirty="0" err="1">
                <a:latin typeface="Consolas"/>
                <a:cs typeface="Consolas"/>
              </a:rPr>
              <a:t>b.title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b="1" i="1" dirty="0">
                <a:latin typeface="Consolas"/>
                <a:cs typeface="Consolas"/>
              </a:rPr>
              <a:t>&lt;%-- /</a:t>
            </a:r>
            <a:r>
              <a:rPr lang="en-US" sz="1200" b="1" i="1" dirty="0" err="1">
                <a:latin typeface="Consolas"/>
                <a:cs typeface="Consolas"/>
              </a:rPr>
              <a:t>edit_book</a:t>
            </a:r>
            <a:r>
              <a:rPr lang="en-US" sz="1200" b="1" i="1" dirty="0">
                <a:latin typeface="Consolas"/>
                <a:cs typeface="Consolas"/>
              </a:rPr>
              <a:t>() and /</a:t>
            </a:r>
            <a:r>
              <a:rPr lang="en-US" sz="1200" b="1" i="1" dirty="0" err="1">
                <a:latin typeface="Consolas"/>
                <a:cs typeface="Consolas"/>
              </a:rPr>
              <a:t>save_book</a:t>
            </a:r>
            <a:r>
              <a:rPr lang="en-US" sz="1200" b="1" i="1" dirty="0">
                <a:latin typeface="Consolas"/>
                <a:cs typeface="Consolas"/>
              </a:rPr>
              <a:t>() remain unchanged --%&gt;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&lt;% if not </a:t>
            </a:r>
            <a:r>
              <a:rPr lang="en-US" sz="1200" dirty="0" err="1">
                <a:latin typeface="Consolas"/>
                <a:cs typeface="Consolas"/>
              </a:rPr>
              <a:t>s.edit_mode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&lt;td&gt;&lt;%= </a:t>
            </a:r>
            <a:r>
              <a:rPr lang="en-US" sz="1200" dirty="0" err="1">
                <a:latin typeface="Consolas"/>
                <a:cs typeface="Consolas"/>
              </a:rPr>
              <a:t>b.year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>
                <a:latin typeface="Consolas"/>
                <a:cs typeface="Consolas"/>
              </a:rPr>
              <a:t>edit_book</a:t>
            </a:r>
            <a:r>
              <a:rPr lang="en-US" sz="1200" dirty="0">
                <a:latin typeface="Consolas"/>
                <a:cs typeface="Consolas"/>
              </a:rPr>
              <a:t>() %&gt;&gt;Edit&lt;/button&gt;&lt;/td&gt;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&lt;% else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&lt;span style="error"&gt;&lt;%= </a:t>
            </a:r>
            <a:r>
              <a:rPr lang="en-US" sz="1200" dirty="0" err="1">
                <a:latin typeface="Consolas"/>
                <a:cs typeface="Consolas"/>
              </a:rPr>
              <a:t>s.year_error</a:t>
            </a:r>
            <a:r>
              <a:rPr lang="en-US" sz="1200" dirty="0">
                <a:latin typeface="Consolas"/>
                <a:cs typeface="Consolas"/>
              </a:rPr>
              <a:t> %&gt;&lt;/span&gt;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&lt;% unit </a:t>
            </a:r>
            <a:r>
              <a:rPr lang="en-US" sz="1200" dirty="0" err="1">
                <a:latin typeface="Consolas"/>
                <a:cs typeface="Consolas"/>
              </a:rPr>
              <a:t>html.TextInput</a:t>
            </a:r>
            <a:r>
              <a:rPr lang="en-US" sz="1200" dirty="0">
                <a:latin typeface="Consolas"/>
                <a:cs typeface="Consolas"/>
              </a:rPr>
              <a:t> %&gt;{ value : &lt;% bind </a:t>
            </a:r>
            <a:r>
              <a:rPr lang="en-US" sz="1200" dirty="0" err="1">
                <a:latin typeface="Consolas"/>
                <a:cs typeface="Consolas"/>
              </a:rPr>
              <a:t>s.year</a:t>
            </a:r>
            <a:r>
              <a:rPr lang="en-US" sz="1200" dirty="0">
                <a:latin typeface="Consolas"/>
                <a:cs typeface="Consolas"/>
              </a:rPr>
              <a:t> %&gt; } &lt;% end unit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>
                <a:latin typeface="Consolas"/>
                <a:cs typeface="Consolas"/>
              </a:rPr>
              <a:t>save_book</a:t>
            </a:r>
            <a:r>
              <a:rPr lang="en-US" sz="1200" dirty="0">
                <a:latin typeface="Consolas"/>
                <a:cs typeface="Consolas"/>
              </a:rPr>
              <a:t>() %&gt;&gt;Save&lt;/button&gt;&lt;/td&gt;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&lt;% end if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&lt;/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&lt;/table&gt;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484" y="432845"/>
            <a:ext cx="1622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books.page</a:t>
            </a:r>
            <a:r>
              <a:rPr lang="en-US" sz="1400" b="1" dirty="0" smtClean="0">
                <a:cs typeface="Consolas"/>
              </a:rPr>
              <a:t> </a:t>
            </a:r>
            <a:r>
              <a:rPr lang="en-US" sz="1400" dirty="0" smtClean="0">
                <a:cs typeface="Consolas"/>
              </a:rPr>
              <a:t>(</a:t>
            </a:r>
            <a:r>
              <a:rPr lang="en-US" sz="1400" dirty="0">
                <a:cs typeface="Consolas"/>
              </a:rPr>
              <a:t>Part </a:t>
            </a:r>
            <a:r>
              <a:rPr lang="en-US" sz="1400" dirty="0" smtClean="0">
                <a:cs typeface="Consolas"/>
              </a:rPr>
              <a:t>2)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2577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Trivial form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Units with autonomous attributes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CRUD </a:t>
            </a:r>
            <a:r>
              <a:rPr lang="en-US" sz="2000" dirty="0"/>
              <a:t>+ validation </a:t>
            </a:r>
            <a:r>
              <a:rPr lang="en-US" sz="2000" dirty="0" smtClean="0"/>
              <a:t>(one tuple in edit mode)</a:t>
            </a:r>
            <a:br>
              <a:rPr lang="en-US" sz="2000" dirty="0" smtClean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CRUD + validation (many tuples in edit mode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CRUD + validation (save all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Units that insert and delete tuples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4581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5. CRUD + validation (save all)</a:t>
            </a:r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9008" y="889729"/>
            <a:ext cx="8422637" cy="41642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define action </a:t>
            </a:r>
            <a:r>
              <a:rPr lang="en-US" sz="1200" dirty="0" err="1">
                <a:latin typeface="Consolas"/>
                <a:cs typeface="Consolas"/>
              </a:rPr>
              <a:t>save_all_books</a:t>
            </a:r>
            <a:r>
              <a:rPr lang="en-US" sz="1200" dirty="0">
                <a:latin typeface="Consolas"/>
                <a:cs typeface="Consolas"/>
              </a:rPr>
              <a:t>()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update </a:t>
            </a:r>
            <a:r>
              <a:rPr lang="en-US" sz="1200" dirty="0" err="1">
                <a:latin typeface="Consolas"/>
                <a:cs typeface="Consolas"/>
              </a:rPr>
              <a:t>context.shown_books</a:t>
            </a:r>
            <a:r>
              <a:rPr lang="en-US" sz="1200" dirty="0">
                <a:latin typeface="Consolas"/>
                <a:cs typeface="Consolas"/>
              </a:rPr>
              <a:t> set </a:t>
            </a:r>
            <a:r>
              <a:rPr lang="en-US" sz="1200" dirty="0" err="1">
                <a:latin typeface="Consolas"/>
                <a:cs typeface="Consolas"/>
              </a:rPr>
              <a:t>year_error</a:t>
            </a:r>
            <a:r>
              <a:rPr lang="en-US" sz="1200" dirty="0">
                <a:latin typeface="Consolas"/>
                <a:cs typeface="Consolas"/>
              </a:rPr>
              <a:t> =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case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when year &lt; 2000 then 'Year must be at least 2000'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else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''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end;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if not exists (select * from </a:t>
            </a:r>
            <a:r>
              <a:rPr lang="en-US" sz="1200" dirty="0" err="1">
                <a:latin typeface="Consolas"/>
                <a:cs typeface="Consolas"/>
              </a:rPr>
              <a:t>context.shown_books</a:t>
            </a:r>
            <a:r>
              <a:rPr lang="en-US" sz="1200" dirty="0">
                <a:latin typeface="Consolas"/>
                <a:cs typeface="Consolas"/>
              </a:rPr>
              <a:t> where </a:t>
            </a:r>
            <a:r>
              <a:rPr lang="en-US" sz="1200" dirty="0" err="1">
                <a:latin typeface="Consolas"/>
                <a:cs typeface="Consolas"/>
              </a:rPr>
              <a:t>edit_mode</a:t>
            </a:r>
            <a:r>
              <a:rPr lang="en-US" sz="1200" dirty="0">
                <a:latin typeface="Consolas"/>
                <a:cs typeface="Consolas"/>
              </a:rPr>
              <a:t> and </a:t>
            </a:r>
            <a:r>
              <a:rPr lang="en-US" sz="1200" dirty="0" err="1">
                <a:latin typeface="Consolas"/>
                <a:cs typeface="Consolas"/>
              </a:rPr>
              <a:t>year_error</a:t>
            </a:r>
            <a:r>
              <a:rPr lang="en-US" sz="1200" dirty="0">
                <a:latin typeface="Consolas"/>
                <a:cs typeface="Consolas"/>
              </a:rPr>
              <a:t> &lt;&gt; '') then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update  </a:t>
            </a:r>
            <a:r>
              <a:rPr lang="en-US" sz="1200" dirty="0" err="1">
                <a:latin typeface="Consolas"/>
                <a:cs typeface="Consolas"/>
              </a:rPr>
              <a:t>db.books</a:t>
            </a:r>
            <a:r>
              <a:rPr lang="en-US" sz="1200" dirty="0">
                <a:latin typeface="Consolas"/>
                <a:cs typeface="Consolas"/>
              </a:rPr>
              <a:t> as d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set     </a:t>
            </a:r>
            <a:r>
              <a:rPr lang="en-US" sz="1200" dirty="0" err="1">
                <a:latin typeface="Consolas"/>
                <a:cs typeface="Consolas"/>
              </a:rPr>
              <a:t>d.year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c.year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from    </a:t>
            </a:r>
            <a:r>
              <a:rPr lang="en-US" sz="1200" dirty="0" err="1">
                <a:latin typeface="Consolas"/>
                <a:cs typeface="Consolas"/>
              </a:rPr>
              <a:t>context.shown_books</a:t>
            </a:r>
            <a:r>
              <a:rPr lang="en-US" sz="1200" dirty="0">
                <a:latin typeface="Consolas"/>
                <a:cs typeface="Consolas"/>
              </a:rPr>
              <a:t> as c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where   </a:t>
            </a:r>
            <a:r>
              <a:rPr lang="en-US" sz="1200" dirty="0" err="1">
                <a:latin typeface="Consolas"/>
                <a:cs typeface="Consolas"/>
              </a:rPr>
              <a:t>d.book_id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c.book_id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update </a:t>
            </a:r>
            <a:r>
              <a:rPr lang="en-US" sz="1200" dirty="0" err="1">
                <a:latin typeface="Consolas"/>
                <a:cs typeface="Consolas"/>
              </a:rPr>
              <a:t>context.shown_books</a:t>
            </a:r>
            <a:r>
              <a:rPr lang="en-US" sz="1200" dirty="0">
                <a:latin typeface="Consolas"/>
                <a:cs typeface="Consolas"/>
              </a:rPr>
              <a:t> set </a:t>
            </a:r>
            <a:r>
              <a:rPr lang="en-US" sz="1200" dirty="0" err="1">
                <a:latin typeface="Consolas"/>
                <a:cs typeface="Consolas"/>
              </a:rPr>
              <a:t>edit_mode</a:t>
            </a:r>
            <a:r>
              <a:rPr lang="en-US" sz="1200" dirty="0">
                <a:latin typeface="Consolas"/>
                <a:cs typeface="Consolas"/>
              </a:rPr>
              <a:t> = false;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end if;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9008" y="581952"/>
            <a:ext cx="1832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save_all_books.action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32716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6. Units that insert and delete tuples</a:t>
            </a:r>
            <a:endParaRPr lang="en-US" sz="20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658219"/>
            <a:ext cx="8229600" cy="403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Requirements illustrated:</a:t>
            </a:r>
            <a:br>
              <a:rPr lang="en-US" sz="2000" b="1" dirty="0" smtClean="0"/>
            </a:br>
            <a:endParaRPr lang="en-US" sz="2000" b="1" dirty="0" smtClean="0"/>
          </a:p>
          <a:p>
            <a:r>
              <a:rPr lang="en-US" sz="2000" dirty="0"/>
              <a:t>A unit can insert and delete tuples.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94871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6. Units that insert and delete tuples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386954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unit </a:t>
            </a:r>
            <a:r>
              <a:rPr lang="en-US" sz="1200" dirty="0" err="1">
                <a:latin typeface="Consolas"/>
                <a:cs typeface="Consolas"/>
              </a:rPr>
              <a:t>jquery.FullCalendar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editable : false,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&lt;%-- Visualize data from database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events   : [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</a:t>
            </a:r>
            <a:r>
              <a:rPr lang="en-US" sz="1200" dirty="0" err="1">
                <a:latin typeface="Consolas"/>
                <a:cs typeface="Consolas"/>
              </a:rPr>
              <a:t>db.meetings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id      : &lt;%= </a:t>
            </a:r>
            <a:r>
              <a:rPr lang="en-US" sz="1200" dirty="0" err="1">
                <a:latin typeface="Consolas"/>
                <a:cs typeface="Consolas"/>
              </a:rPr>
              <a:t>i.meeting_id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title   : &lt;%= </a:t>
            </a:r>
            <a:r>
              <a:rPr lang="en-US" sz="1200" dirty="0" err="1">
                <a:latin typeface="Consolas"/>
                <a:cs typeface="Consolas"/>
              </a:rPr>
              <a:t>i.purpose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start   : &lt;%= </a:t>
            </a:r>
            <a:r>
              <a:rPr lang="en-US" sz="1200" dirty="0" err="1">
                <a:latin typeface="Consolas"/>
                <a:cs typeface="Consolas"/>
              </a:rPr>
              <a:t>i.start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end     : &lt;%= </a:t>
            </a:r>
            <a:r>
              <a:rPr lang="en-US" sz="1200" dirty="0" err="1">
                <a:latin typeface="Consolas"/>
                <a:cs typeface="Consolas"/>
              </a:rPr>
              <a:t>i.end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]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484" y="518651"/>
            <a:ext cx="1926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meetings.page</a:t>
            </a:r>
            <a:r>
              <a:rPr lang="en-US" sz="1400" b="1" dirty="0">
                <a:cs typeface="Consolas"/>
              </a:rPr>
              <a:t> </a:t>
            </a:r>
            <a:r>
              <a:rPr lang="en-US" sz="1400" dirty="0" smtClean="0">
                <a:cs typeface="Consolas"/>
              </a:rPr>
              <a:t>(Report)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7028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6. Units that insert and delete tuples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594596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define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meetings    table(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meeting_id</a:t>
            </a:r>
            <a:r>
              <a:rPr lang="en-US" sz="1200" dirty="0">
                <a:latin typeface="Consolas"/>
                <a:cs typeface="Consolas"/>
              </a:rPr>
              <a:t>  integer primary key,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purpose  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start    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end       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default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select  </a:t>
            </a:r>
            <a:r>
              <a:rPr lang="en-US" sz="1200" dirty="0" err="1">
                <a:latin typeface="Consolas"/>
                <a:cs typeface="Consolas"/>
              </a:rPr>
              <a:t>meeting_id</a:t>
            </a:r>
            <a:r>
              <a:rPr lang="en-US" sz="1200" dirty="0">
                <a:latin typeface="Consolas"/>
                <a:cs typeface="Consolas"/>
              </a:rPr>
              <a:t>, title, start, end, room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from    </a:t>
            </a:r>
            <a:r>
              <a:rPr lang="en-US" sz="1200" dirty="0" err="1">
                <a:latin typeface="Consolas"/>
                <a:cs typeface="Consolas"/>
              </a:rPr>
              <a:t>db.meetings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unit </a:t>
            </a:r>
            <a:r>
              <a:rPr lang="en-US" sz="1200" dirty="0" err="1">
                <a:latin typeface="Consolas"/>
                <a:cs typeface="Consolas"/>
              </a:rPr>
              <a:t>jquery.FullCalendar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editable : true</a:t>
            </a:r>
            <a:r>
              <a:rPr lang="en-US" sz="1200" dirty="0" smtClean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&lt;%-- Make copy of database, and capture user input including inserts and deletes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events   :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bind meetings each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id      : &lt;%= </a:t>
            </a:r>
            <a:r>
              <a:rPr lang="en-US" sz="1200" dirty="0" err="1">
                <a:latin typeface="Consolas"/>
                <a:cs typeface="Consolas"/>
              </a:rPr>
              <a:t>i.meeting_id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title   : &lt;%= </a:t>
            </a:r>
            <a:r>
              <a:rPr lang="en-US" sz="1200" dirty="0" err="1">
                <a:latin typeface="Consolas"/>
                <a:cs typeface="Consolas"/>
              </a:rPr>
              <a:t>i.purpose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start   : &lt;% bind </a:t>
            </a:r>
            <a:r>
              <a:rPr lang="en-US" sz="1200" dirty="0" err="1">
                <a:latin typeface="Consolas"/>
                <a:cs typeface="Consolas"/>
              </a:rPr>
              <a:t>i.start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end     : &lt;% bind </a:t>
            </a:r>
            <a:r>
              <a:rPr lang="en-US" sz="1200" dirty="0" err="1">
                <a:latin typeface="Consolas"/>
                <a:cs typeface="Consolas"/>
              </a:rPr>
              <a:t>i.end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end bind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484" y="518651"/>
            <a:ext cx="1810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meetings.page</a:t>
            </a:r>
            <a:r>
              <a:rPr lang="en-US" sz="1400" b="1" dirty="0">
                <a:cs typeface="Consolas"/>
              </a:rPr>
              <a:t> </a:t>
            </a:r>
            <a:r>
              <a:rPr lang="en-US" sz="1400" dirty="0" smtClean="0">
                <a:cs typeface="Consolas"/>
              </a:rPr>
              <a:t>(Form)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75760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6. Units that insert and delete tuples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478679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unit </a:t>
            </a:r>
            <a:r>
              <a:rPr lang="en-US" sz="1200" dirty="0" err="1">
                <a:latin typeface="Consolas"/>
                <a:cs typeface="Consolas"/>
              </a:rPr>
              <a:t>jquery.FullCalendar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editable : true,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&lt;%-- Capture user input only in context of existing database tuples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events   : [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</a:t>
            </a:r>
            <a:r>
              <a:rPr lang="en-US" sz="1200" dirty="0" err="1">
                <a:latin typeface="Consolas"/>
                <a:cs typeface="Consolas"/>
              </a:rPr>
              <a:t>db.meetings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&lt;% define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start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end   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id      : &lt;%= </a:t>
            </a:r>
            <a:r>
              <a:rPr lang="en-US" sz="1200" dirty="0" err="1">
                <a:latin typeface="Consolas"/>
                <a:cs typeface="Consolas"/>
              </a:rPr>
              <a:t>i.meeting_id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title   : &lt;%= </a:t>
            </a:r>
            <a:r>
              <a:rPr lang="en-US" sz="1200" dirty="0" err="1">
                <a:latin typeface="Consolas"/>
                <a:cs typeface="Consolas"/>
              </a:rPr>
              <a:t>i.purpose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start   : &lt;% bind start 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i.start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end     : &lt;% bind end   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i.end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]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484" y="518651"/>
            <a:ext cx="2999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meetings.page</a:t>
            </a:r>
            <a:r>
              <a:rPr lang="en-US" sz="1400" b="1" dirty="0">
                <a:cs typeface="Consolas"/>
              </a:rPr>
              <a:t> </a:t>
            </a:r>
            <a:r>
              <a:rPr lang="en-US" sz="1400" dirty="0">
                <a:cs typeface="Consolas"/>
              </a:rPr>
              <a:t>(</a:t>
            </a:r>
            <a:r>
              <a:rPr lang="en-US" sz="1400" dirty="0" smtClean="0">
                <a:cs typeface="Consolas"/>
              </a:rPr>
              <a:t>Annotation, Variant 1</a:t>
            </a:r>
            <a:r>
              <a:rPr lang="en-US" sz="1400" dirty="0">
                <a:cs typeface="Consolas"/>
              </a:rPr>
              <a:t>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731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6. Units that insert and delete tuples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602030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define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meetings    table(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meeting_id</a:t>
            </a:r>
            <a:r>
              <a:rPr lang="en-US" sz="1200" dirty="0">
                <a:latin typeface="Consolas"/>
                <a:cs typeface="Consolas"/>
              </a:rPr>
              <a:t>  integer primary key,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purpose  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start    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end       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default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select  </a:t>
            </a:r>
            <a:r>
              <a:rPr lang="en-US" sz="1200" dirty="0" err="1">
                <a:latin typeface="Consolas"/>
                <a:cs typeface="Consolas"/>
              </a:rPr>
              <a:t>meeting_id</a:t>
            </a:r>
            <a:r>
              <a:rPr lang="en-US" sz="1200" dirty="0">
                <a:latin typeface="Consolas"/>
                <a:cs typeface="Consolas"/>
              </a:rPr>
              <a:t>, title, start, end, room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from    </a:t>
            </a:r>
            <a:r>
              <a:rPr lang="en-US" sz="1200" dirty="0" err="1">
                <a:latin typeface="Consolas"/>
                <a:cs typeface="Consolas"/>
              </a:rPr>
              <a:t>db.meetings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unit </a:t>
            </a:r>
            <a:r>
              <a:rPr lang="en-US" sz="1200" dirty="0" err="1">
                <a:latin typeface="Consolas"/>
                <a:cs typeface="Consolas"/>
              </a:rPr>
              <a:t>jquery.FullCalendar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editable : true,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events   : [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</a:t>
            </a:r>
            <a:r>
              <a:rPr lang="en-US" sz="1200" dirty="0" err="1">
                <a:latin typeface="Consolas"/>
                <a:cs typeface="Consolas"/>
              </a:rPr>
              <a:t>db.meetings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bind meetings each j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id      : &lt;%= </a:t>
            </a:r>
            <a:r>
              <a:rPr lang="en-US" sz="1200" dirty="0" err="1">
                <a:latin typeface="Consolas"/>
                <a:cs typeface="Consolas"/>
              </a:rPr>
              <a:t>i.meeting_id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title   : &lt;%= </a:t>
            </a:r>
            <a:r>
              <a:rPr lang="en-US" sz="1200" dirty="0" err="1">
                <a:latin typeface="Consolas"/>
                <a:cs typeface="Consolas"/>
              </a:rPr>
              <a:t>i.purpose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start   : &lt;% bind </a:t>
            </a:r>
            <a:r>
              <a:rPr lang="en-US" sz="1200" dirty="0" err="1">
                <a:latin typeface="Consolas"/>
                <a:cs typeface="Consolas"/>
              </a:rPr>
              <a:t>j.start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end     : &lt;% bind </a:t>
            </a:r>
            <a:r>
              <a:rPr lang="en-US" sz="1200" dirty="0" err="1">
                <a:latin typeface="Consolas"/>
                <a:cs typeface="Consolas"/>
              </a:rPr>
              <a:t>j.end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]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484" y="518651"/>
            <a:ext cx="2999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meetings.page</a:t>
            </a:r>
            <a:r>
              <a:rPr lang="en-US" sz="1400" b="1" dirty="0">
                <a:cs typeface="Consolas"/>
              </a:rPr>
              <a:t> </a:t>
            </a:r>
            <a:r>
              <a:rPr lang="en-US" sz="1400" dirty="0">
                <a:cs typeface="Consolas"/>
              </a:rPr>
              <a:t>(</a:t>
            </a:r>
            <a:r>
              <a:rPr lang="en-US" sz="1400" dirty="0" smtClean="0">
                <a:cs typeface="Consolas"/>
              </a:rPr>
              <a:t>Annotation, Variant 2)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3124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1. Trivial form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658220"/>
            <a:ext cx="8229600" cy="4744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Requirements illustrated: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Maintaining </a:t>
            </a:r>
            <a:r>
              <a:rPr lang="en-US" sz="2000" dirty="0"/>
              <a:t>user input must not require manual carryover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dirty="0"/>
              <a:t>For ease of explanation in papers/tutorials, the schema for user input must be explicitly shown.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dirty="0"/>
              <a:t>For ease of programming, the schema for user input can be implicit (inferred)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After invoking an </a:t>
            </a:r>
            <a:r>
              <a:rPr lang="en-US" sz="2000" dirty="0" err="1"/>
              <a:t>async</a:t>
            </a:r>
            <a:r>
              <a:rPr lang="en-US" sz="2000" dirty="0"/>
              <a:t> action, the user can add more text to a text area</a:t>
            </a:r>
            <a:r>
              <a:rPr lang="en-US" sz="2000" dirty="0" smtClean="0"/>
              <a:t>.</a:t>
            </a:r>
          </a:p>
          <a:p>
            <a:pPr lvl="1"/>
            <a:r>
              <a:rPr lang="en-US" sz="1600" dirty="0"/>
              <a:t>The additional text should not be overwritten in the common case.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42264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1. Trivial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3"/>
            <a:ext cx="8569598" cy="236285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i="1" dirty="0">
                <a:latin typeface="Consolas"/>
                <a:cs typeface="Consolas"/>
              </a:rPr>
              <a:t>&lt;%-- Schema of context object is optional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define </a:t>
            </a:r>
            <a:r>
              <a:rPr lang="en-US" sz="1200" dirty="0" err="1">
                <a:latin typeface="Consolas"/>
                <a:cs typeface="Consolas"/>
              </a:rPr>
              <a:t>full_name</a:t>
            </a:r>
            <a:r>
              <a:rPr lang="en-US" sz="1200" dirty="0">
                <a:latin typeface="Consolas"/>
                <a:cs typeface="Consolas"/>
              </a:rPr>
              <a:t> string %&gt;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unit </a:t>
            </a:r>
            <a:r>
              <a:rPr lang="en-US" sz="1200" dirty="0" err="1">
                <a:latin typeface="Consolas"/>
                <a:cs typeface="Consolas"/>
              </a:rPr>
              <a:t>html.TextArea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value : &lt;% bind </a:t>
            </a:r>
            <a:r>
              <a:rPr lang="en-US" sz="1200" dirty="0" err="1">
                <a:latin typeface="Consolas"/>
                <a:cs typeface="Consolas"/>
              </a:rPr>
              <a:t>full_name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/save() %&gt;&gt;Save&lt;/button&gt;</a:t>
            </a: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484" y="521352"/>
            <a:ext cx="956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form.page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9742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2. </a:t>
            </a:r>
            <a:r>
              <a:rPr lang="en-US" sz="2000" dirty="0"/>
              <a:t>Units capturing user input</a:t>
            </a:r>
            <a:endParaRPr lang="en-US" sz="20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658220"/>
            <a:ext cx="8229600" cy="2859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Requirements </a:t>
            </a:r>
            <a:r>
              <a:rPr lang="en-US" sz="2000" b="1" dirty="0" smtClean="0"/>
              <a:t>illustrated:</a:t>
            </a:r>
            <a:br>
              <a:rPr lang="en-US" sz="2000" b="1" dirty="0" smtClean="0"/>
            </a:br>
            <a:endParaRPr lang="en-US" sz="2000" b="1" dirty="0"/>
          </a:p>
          <a:p>
            <a:r>
              <a:rPr lang="en-US" sz="2000" dirty="0"/>
              <a:t>A unit can have autonomous attributes for user input, i.e. they are not read/written by actions, but their state need to be maintained nonetheless. E.g. zoom level of a map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Attributes for user input (autonomous or otherwise) can be initialized when the unit is constructed.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445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2. </a:t>
            </a:r>
            <a:r>
              <a:rPr lang="en-US" sz="2000" dirty="0"/>
              <a:t>Units capturing user input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602030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unit </a:t>
            </a:r>
            <a:r>
              <a:rPr lang="en-US" sz="1200" dirty="0" err="1">
                <a:latin typeface="Consolas"/>
                <a:cs typeface="Consolas"/>
              </a:rPr>
              <a:t>google.Maps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&lt;%-- Autonomous "zoom" is omitted --%&gt;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&lt;%-- </a:t>
            </a:r>
            <a:r>
              <a:rPr lang="en-US" sz="1200" b="1" i="1" dirty="0" err="1">
                <a:latin typeface="Consolas"/>
                <a:cs typeface="Consolas"/>
              </a:rPr>
              <a:t>Init</a:t>
            </a:r>
            <a:r>
              <a:rPr lang="en-US" sz="1200" b="1" i="1" dirty="0">
                <a:latin typeface="Consolas"/>
                <a:cs typeface="Consolas"/>
              </a:rPr>
              <a:t> "address", but no bind needed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center :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address : &lt;% 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 92037 %&gt;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&lt;%-- Bind and </a:t>
            </a:r>
            <a:r>
              <a:rPr lang="en-US" sz="1200" b="1" i="1" dirty="0" err="1">
                <a:latin typeface="Consolas"/>
                <a:cs typeface="Consolas"/>
              </a:rPr>
              <a:t>init</a:t>
            </a:r>
            <a:r>
              <a:rPr lang="en-US" sz="1200" b="1" i="1" dirty="0">
                <a:latin typeface="Consolas"/>
                <a:cs typeface="Consolas"/>
              </a:rPr>
              <a:t> "</a:t>
            </a:r>
            <a:r>
              <a:rPr lang="en-US" sz="1200" b="1" i="1" dirty="0" err="1">
                <a:latin typeface="Consolas"/>
                <a:cs typeface="Consolas"/>
              </a:rPr>
              <a:t>map_type</a:t>
            </a:r>
            <a:r>
              <a:rPr lang="en-US" sz="1200" b="1" i="1" dirty="0">
                <a:latin typeface="Consolas"/>
                <a:cs typeface="Consolas"/>
              </a:rPr>
              <a:t>"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define </a:t>
            </a:r>
            <a:r>
              <a:rPr lang="en-US" sz="1200" dirty="0" err="1">
                <a:latin typeface="Consolas"/>
                <a:cs typeface="Consolas"/>
              </a:rPr>
              <a:t>map_type</a:t>
            </a:r>
            <a:r>
              <a:rPr lang="en-US" sz="1200" dirty="0">
                <a:latin typeface="Consolas"/>
                <a:cs typeface="Consolas"/>
              </a:rPr>
              <a:t> string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map_type</a:t>
            </a:r>
            <a:r>
              <a:rPr lang="en-US" sz="1200" dirty="0">
                <a:latin typeface="Consolas"/>
                <a:cs typeface="Consolas"/>
              </a:rPr>
              <a:t> : &lt;% bind </a:t>
            </a:r>
            <a:r>
              <a:rPr lang="en-US" sz="1200" dirty="0" err="1">
                <a:latin typeface="Consolas"/>
                <a:cs typeface="Consolas"/>
              </a:rPr>
              <a:t>map_type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 'satellite' %&gt;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&lt;%-- Bind "</a:t>
            </a:r>
            <a:r>
              <a:rPr lang="en-US" sz="1200" b="1" i="1" dirty="0" err="1">
                <a:latin typeface="Consolas"/>
                <a:cs typeface="Consolas"/>
              </a:rPr>
              <a:t>lat</a:t>
            </a:r>
            <a:r>
              <a:rPr lang="en-US" sz="1200" b="1" i="1" dirty="0">
                <a:latin typeface="Consolas"/>
                <a:cs typeface="Consolas"/>
              </a:rPr>
              <a:t>" and "</a:t>
            </a:r>
            <a:r>
              <a:rPr lang="en-US" sz="1200" b="1" i="1" dirty="0" err="1">
                <a:latin typeface="Consolas"/>
                <a:cs typeface="Consolas"/>
              </a:rPr>
              <a:t>lng</a:t>
            </a:r>
            <a:r>
              <a:rPr lang="en-US" sz="1200" b="1" i="1" dirty="0">
                <a:latin typeface="Consolas"/>
                <a:cs typeface="Consolas"/>
              </a:rPr>
              <a:t>"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markers : [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</a:t>
            </a:r>
            <a:r>
              <a:rPr lang="en-US" sz="1200" dirty="0" err="1">
                <a:latin typeface="Consolas"/>
                <a:cs typeface="Consolas"/>
              </a:rPr>
              <a:t>db.locations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&lt;% define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x integer,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y integer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</a:t>
            </a:r>
            <a:r>
              <a:rPr lang="en-US" sz="1200" dirty="0" err="1">
                <a:latin typeface="Consolas"/>
                <a:cs typeface="Consolas"/>
              </a:rPr>
              <a:t>lat</a:t>
            </a:r>
            <a:r>
              <a:rPr lang="en-US" sz="1200" dirty="0">
                <a:latin typeface="Consolas"/>
                <a:cs typeface="Consolas"/>
              </a:rPr>
              <a:t> : &lt;% bind x 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i.x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</a:t>
            </a:r>
            <a:r>
              <a:rPr lang="en-US" sz="1200" dirty="0" err="1">
                <a:latin typeface="Consolas"/>
                <a:cs typeface="Consolas"/>
              </a:rPr>
              <a:t>lng</a:t>
            </a:r>
            <a:r>
              <a:rPr lang="en-US" sz="1200" dirty="0">
                <a:latin typeface="Consolas"/>
                <a:cs typeface="Consolas"/>
              </a:rPr>
              <a:t> : &lt;% bind y 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i.y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]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484" y="521352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map.page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12781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3. CRUD + validation (one tuple in edit mode)</a:t>
            </a:r>
            <a:endParaRPr lang="en-US" sz="20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658220"/>
            <a:ext cx="8229600" cy="2859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Requirements </a:t>
            </a:r>
            <a:r>
              <a:rPr lang="en-US" sz="2000" b="1" dirty="0" smtClean="0"/>
              <a:t>illustrated:</a:t>
            </a:r>
            <a:br>
              <a:rPr lang="en-US" sz="2000" b="1" dirty="0" smtClean="0"/>
            </a:br>
            <a:endParaRPr lang="en-US" sz="2000" b="1" dirty="0"/>
          </a:p>
          <a:p>
            <a:r>
              <a:rPr lang="en-US" sz="2000" dirty="0"/>
              <a:t>An action reads visualized data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An action writes values for user input (beyond initialization)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An action validates user input before updating the database, and stores the validation results as state.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645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3. CRUD + validation (one tuple in edit mode)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582080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&lt;table&gt;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select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dirty="0" err="1">
                <a:latin typeface="Consolas"/>
                <a:cs typeface="Consolas"/>
              </a:rPr>
              <a:t>full_name</a:t>
            </a:r>
            <a:r>
              <a:rPr lang="en-US" sz="1200" dirty="0">
                <a:latin typeface="Consolas"/>
                <a:cs typeface="Consolas"/>
              </a:rPr>
              <a:t>, age from </a:t>
            </a:r>
            <a:r>
              <a:rPr lang="en-US" sz="1200" dirty="0" err="1">
                <a:latin typeface="Consolas"/>
                <a:cs typeface="Consolas"/>
              </a:rPr>
              <a:t>db.students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&lt;td&gt;&lt;%= </a:t>
            </a:r>
            <a:r>
              <a:rPr lang="en-US" sz="1200" dirty="0" err="1">
                <a:latin typeface="Consolas"/>
                <a:cs typeface="Consolas"/>
              </a:rPr>
              <a:t>i.student_id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&lt;td&gt;&lt;%= </a:t>
            </a:r>
            <a:r>
              <a:rPr lang="en-US" sz="1200" dirty="0" err="1">
                <a:latin typeface="Consolas"/>
                <a:cs typeface="Consolas"/>
              </a:rPr>
              <a:t>i.full_name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&lt;td&gt;&lt;%= </a:t>
            </a:r>
            <a:r>
              <a:rPr lang="en-US" sz="1200" dirty="0" err="1">
                <a:latin typeface="Consolas"/>
                <a:cs typeface="Consolas"/>
              </a:rPr>
              <a:t>i.age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>
                <a:latin typeface="Consolas"/>
                <a:cs typeface="Consolas"/>
              </a:rPr>
              <a:t>edit_student</a:t>
            </a:r>
            <a:r>
              <a:rPr lang="en-US" sz="1200" dirty="0">
                <a:latin typeface="Consolas"/>
                <a:cs typeface="Consolas"/>
              </a:rPr>
              <a:t>() %&gt;&gt;Edit&lt;/button&gt;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&lt;/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&lt;/table&gt;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define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dialog_visible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boolean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     integer,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age            integer,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age_error</a:t>
            </a:r>
            <a:r>
              <a:rPr lang="en-US" sz="1200" dirty="0">
                <a:latin typeface="Consolas"/>
                <a:cs typeface="Consolas"/>
              </a:rPr>
              <a:t>    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with </a:t>
            </a:r>
            <a:r>
              <a:rPr lang="en-US" sz="1200" dirty="0" err="1">
                <a:latin typeface="Consolas"/>
                <a:cs typeface="Consolas"/>
              </a:rPr>
              <a:t>edited_student</a:t>
            </a:r>
            <a:r>
              <a:rPr lang="en-US" sz="1200" dirty="0">
                <a:latin typeface="Consolas"/>
                <a:cs typeface="Consolas"/>
              </a:rPr>
              <a:t>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cast((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select  </a:t>
            </a:r>
            <a:r>
              <a:rPr lang="en-US" sz="1200" dirty="0" err="1">
                <a:latin typeface="Consolas"/>
                <a:cs typeface="Consolas"/>
              </a:rPr>
              <a:t>full_name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from    </a:t>
            </a:r>
            <a:r>
              <a:rPr lang="en-US" sz="1200" dirty="0" err="1">
                <a:latin typeface="Consolas"/>
                <a:cs typeface="Consolas"/>
              </a:rPr>
              <a:t>db.students</a:t>
            </a:r>
            <a:r>
              <a:rPr lang="en-US" sz="1200" dirty="0">
                <a:latin typeface="Consolas"/>
                <a:cs typeface="Consolas"/>
              </a:rPr>
              <a:t> as 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where   </a:t>
            </a:r>
            <a:r>
              <a:rPr lang="en-US" sz="1200" dirty="0" err="1">
                <a:latin typeface="Consolas"/>
                <a:cs typeface="Consolas"/>
              </a:rPr>
              <a:t>s.student_id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 as tuple)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%&gt;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484" y="518651"/>
            <a:ext cx="1822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students.page</a:t>
            </a:r>
            <a:r>
              <a:rPr lang="en-US" sz="1400" b="1" dirty="0" smtClean="0">
                <a:cs typeface="Consolas"/>
              </a:rPr>
              <a:t> </a:t>
            </a:r>
            <a:r>
              <a:rPr lang="en-US" sz="1400" dirty="0" smtClean="0">
                <a:cs typeface="Consolas"/>
              </a:rPr>
              <a:t>(Part 1)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179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3. CRUD + validation (one tuple in edit mode)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564919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unit </a:t>
            </a:r>
            <a:r>
              <a:rPr lang="en-US" sz="1200" dirty="0" err="1">
                <a:latin typeface="Consolas"/>
                <a:cs typeface="Consolas"/>
              </a:rPr>
              <a:t>google.closure.Dialog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visible : &lt;% bind </a:t>
            </a:r>
            <a:r>
              <a:rPr lang="en-US" sz="1200" dirty="0" err="1">
                <a:latin typeface="Consolas"/>
                <a:cs typeface="Consolas"/>
              </a:rPr>
              <a:t>dialog_visible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content : &lt;% html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&lt;table&gt;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&lt;td&gt;ID&lt;/td&gt;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&lt;td&gt;&lt;%=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&lt;/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&lt;td&gt;Name&lt;/td&gt;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&lt;td&gt;&lt;%= </a:t>
            </a:r>
            <a:r>
              <a:rPr lang="en-US" sz="1200" dirty="0" err="1">
                <a:latin typeface="Consolas"/>
                <a:cs typeface="Consolas"/>
              </a:rPr>
              <a:t>edited_student.full_name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&lt;/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&lt;td&gt;Age&lt;/td&gt;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&lt;span style="error"&gt;&lt;%= </a:t>
            </a:r>
            <a:r>
              <a:rPr lang="en-US" sz="1200" dirty="0" err="1">
                <a:latin typeface="Consolas"/>
                <a:cs typeface="Consolas"/>
              </a:rPr>
              <a:t>age_error</a:t>
            </a:r>
            <a:r>
              <a:rPr lang="en-US" sz="1200" dirty="0">
                <a:latin typeface="Consolas"/>
                <a:cs typeface="Consolas"/>
              </a:rPr>
              <a:t> %&gt;&lt;/span&gt;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&lt;% unit </a:t>
            </a:r>
            <a:r>
              <a:rPr lang="en-US" sz="1200" dirty="0" err="1">
                <a:latin typeface="Consolas"/>
                <a:cs typeface="Consolas"/>
              </a:rPr>
              <a:t>html.TextInput</a:t>
            </a:r>
            <a:r>
              <a:rPr lang="en-US" sz="1200" dirty="0">
                <a:latin typeface="Consolas"/>
                <a:cs typeface="Consolas"/>
              </a:rPr>
              <a:t> %&gt;{ value : &lt;% bind age %&gt; } &lt;% end unit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&lt;/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&lt;/table&gt;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>
                <a:latin typeface="Consolas"/>
                <a:cs typeface="Consolas"/>
              </a:rPr>
              <a:t>save_student</a:t>
            </a:r>
            <a:r>
              <a:rPr lang="en-US" sz="1200" dirty="0">
                <a:latin typeface="Consolas"/>
                <a:cs typeface="Consolas"/>
              </a:rPr>
              <a:t>() %&gt;&gt;Save&lt;/button&gt;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end html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484" y="518651"/>
            <a:ext cx="1822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students.page</a:t>
            </a:r>
            <a:r>
              <a:rPr lang="en-US" sz="1400" b="1" dirty="0" smtClean="0">
                <a:cs typeface="Consolas"/>
              </a:rPr>
              <a:t> </a:t>
            </a:r>
            <a:r>
              <a:rPr lang="en-US" sz="1400" dirty="0" smtClean="0">
                <a:cs typeface="Consolas"/>
              </a:rPr>
              <a:t>(Part </a:t>
            </a:r>
            <a:r>
              <a:rPr lang="en-US" sz="1400" dirty="0">
                <a:cs typeface="Consolas"/>
              </a:rPr>
              <a:t>2</a:t>
            </a:r>
            <a:r>
              <a:rPr lang="en-US" sz="1400" dirty="0" smtClean="0">
                <a:cs typeface="Consolas"/>
              </a:rPr>
              <a:t>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6029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2409</Words>
  <Application>Microsoft Macintosh PowerPoint</Application>
  <PresentationFormat>On-screen Show (4:3)</PresentationFormat>
  <Paragraphs>401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Examples for User Input</vt:lpstr>
      <vt:lpstr>Examples</vt:lpstr>
      <vt:lpstr>1. Trivial form</vt:lpstr>
      <vt:lpstr>1. Trivial form</vt:lpstr>
      <vt:lpstr>2. Units capturing user input</vt:lpstr>
      <vt:lpstr>2. Units capturing user input</vt:lpstr>
      <vt:lpstr>3. CRUD + validation (one tuple in edit mode)</vt:lpstr>
      <vt:lpstr>3. CRUD + validation (one tuple in edit mode)</vt:lpstr>
      <vt:lpstr>3. CRUD + validation (one tuple in edit mode)</vt:lpstr>
      <vt:lpstr>3. CRUD + validation (one tuple in edit mode)</vt:lpstr>
      <vt:lpstr>3. CRUD + validation (one tuple in edit mode)</vt:lpstr>
      <vt:lpstr>4. CRUD + validation (many tuples in edit mode)</vt:lpstr>
      <vt:lpstr>4. CRUD + validation (many tuples in edit mode)</vt:lpstr>
      <vt:lpstr>4. CRUD + validation (many tuples in edit mode)</vt:lpstr>
      <vt:lpstr>4. CRUD + validation (many tuples in edit mode)</vt:lpstr>
      <vt:lpstr>4. CRUD + validation (many tuples in edit mode)</vt:lpstr>
      <vt:lpstr>5. CRUD + validation (save all)</vt:lpstr>
      <vt:lpstr>5. CRUD + validation (save all)</vt:lpstr>
      <vt:lpstr>5. CRUD + validation (save all)</vt:lpstr>
      <vt:lpstr>5. CRUD + validation (save all)</vt:lpstr>
      <vt:lpstr>6. Units that insert and delete tuples</vt:lpstr>
      <vt:lpstr>6. Units that insert and delete tuples</vt:lpstr>
      <vt:lpstr>6. Units that insert and delete tuples</vt:lpstr>
      <vt:lpstr>6. Units that insert and delete tuples</vt:lpstr>
      <vt:lpstr>6. Units that insert and delete tuples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BioHeatMap:  Large scale Application Built in FORWARD</dc:title>
  <dc:creator>Kian Win Ong</dc:creator>
  <cp:lastModifiedBy>Kian Win Ong</cp:lastModifiedBy>
  <cp:revision>345</cp:revision>
  <dcterms:created xsi:type="dcterms:W3CDTF">2011-10-26T17:05:44Z</dcterms:created>
  <dcterms:modified xsi:type="dcterms:W3CDTF">2013-06-28T01:09:39Z</dcterms:modified>
</cp:coreProperties>
</file>