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32" r:id="rId2"/>
    <p:sldId id="256" r:id="rId3"/>
    <p:sldId id="281" r:id="rId4"/>
    <p:sldId id="282" r:id="rId5"/>
    <p:sldId id="335" r:id="rId6"/>
    <p:sldId id="324" r:id="rId7"/>
    <p:sldId id="328" r:id="rId8"/>
    <p:sldId id="315" r:id="rId9"/>
    <p:sldId id="310" r:id="rId10"/>
    <p:sldId id="325" r:id="rId11"/>
    <p:sldId id="327" r:id="rId12"/>
    <p:sldId id="317" r:id="rId13"/>
    <p:sldId id="313" r:id="rId14"/>
    <p:sldId id="329" r:id="rId15"/>
    <p:sldId id="334" r:id="rId16"/>
    <p:sldId id="330" r:id="rId17"/>
    <p:sldId id="331" r:id="rId18"/>
    <p:sldId id="322" r:id="rId19"/>
    <p:sldId id="323" r:id="rId20"/>
    <p:sldId id="316" r:id="rId21"/>
    <p:sldId id="320" r:id="rId22"/>
    <p:sldId id="311" r:id="rId23"/>
    <p:sldId id="333" r:id="rId24"/>
    <p:sldId id="30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cap" id="{078A59C8-DF3F-5743-83AC-A8241924B6F1}">
          <p14:sldIdLst>
            <p14:sldId id="332"/>
          </p14:sldIdLst>
        </p14:section>
        <p14:section name="Intro" id="{1AAD9E04-F0C6-5C44-A9D6-3331D71A0DC3}">
          <p14:sldIdLst>
            <p14:sldId id="256"/>
            <p14:sldId id="281"/>
            <p14:sldId id="282"/>
            <p14:sldId id="335"/>
            <p14:sldId id="324"/>
            <p14:sldId id="328"/>
            <p14:sldId id="315"/>
            <p14:sldId id="310"/>
          </p14:sldIdLst>
        </p14:section>
        <p14:section name="d3.js use case" id="{1FFA6D11-EB90-7F48-B325-14928C2B9777}">
          <p14:sldIdLst>
            <p14:sldId id="325"/>
            <p14:sldId id="327"/>
            <p14:sldId id="317"/>
            <p14:sldId id="313"/>
          </p14:sldIdLst>
        </p14:section>
        <p14:section name="Google Maps use case" id="{181D8E21-AF63-DA4C-8EC3-7F9EA2017C4E}">
          <p14:sldIdLst>
            <p14:sldId id="329"/>
            <p14:sldId id="334"/>
            <p14:sldId id="330"/>
            <p14:sldId id="331"/>
          </p14:sldIdLst>
        </p14:section>
        <p14:section name="Google Visualization" id="{7B757315-2224-F349-BD90-3D6F278A2D60}">
          <p14:sldIdLst>
            <p14:sldId id="322"/>
            <p14:sldId id="323"/>
            <p14:sldId id="316"/>
            <p14:sldId id="320"/>
            <p14:sldId id="311"/>
          </p14:sldIdLst>
        </p14:section>
        <p14:section name="Change listeners" id="{1B243906-E887-3A46-BF57-30A10D768F55}">
          <p14:sldIdLst>
            <p14:sldId id="333"/>
          </p14:sldIdLst>
        </p14:section>
        <p14:section name="Conclusions" id="{21FA4EA0-26F4-7940-8393-462713400F12}">
          <p14:sldIdLst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0" autoAdjust="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t>6/30/13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Check for possible strategies for JavaScript colllectors</a:t>
            </a:r>
          </a:p>
          <a:p>
            <a:endParaRPr lang="en-US" sz="1200" dirty="0"/>
          </a:p>
          <a:p>
            <a:r>
              <a:rPr lang="en-US" sz="1200" dirty="0"/>
              <a:t>Verify compliancee and edge cases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TODO:</a:t>
            </a:r>
            <a:r>
              <a:rPr lang="en-US" baseline="0"/>
              <a:t> discussion about visual elements binding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</a:t>
            </a:r>
            <a:r>
              <a:rPr lang="en-US"/>
              <a:t>’ll address pros and cons later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93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Diggest cycle:</a:t>
            </a:r>
            <a:r>
              <a:rPr lang="en-US" baseline="0"/>
              <a:t> </a:t>
            </a:r>
            <a:r>
              <a:rPr lang="en-US"/>
              <a:t>Angular checks if there are any changes to all the variables attached to all</a:t>
            </a:r>
            <a:r>
              <a:rPr lang="en-US" baseline="0"/>
              <a:t> $scopes [all variables that have a watch set up]</a:t>
            </a:r>
          </a:p>
          <a:p>
            <a:r>
              <a:rPr lang="en-US" baseline="0"/>
              <a:t>apply: starts a digest cycle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pre-condition (JSON validity): the root</a:t>
            </a:r>
            <a:r>
              <a:rPr lang="en-US" baseline="0"/>
              <a:t> element must be an object {} or a collection []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52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</a:t>
            </a:r>
          </a:p>
          <a:p>
            <a:r>
              <a:rPr lang="en-US"/>
              <a:t>JSON versioning?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66CDC-E0C6-244C-9BDE-66C167FD54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6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6/30/13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t>6/30/13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cases for Javascript integration</a:t>
            </a:r>
          </a:p>
          <a:p>
            <a:pPr lvl="1"/>
            <a:r>
              <a:rPr lang="en-US"/>
              <a:t>Investigate corner cases: </a:t>
            </a:r>
          </a:p>
          <a:p>
            <a:pPr lvl="2"/>
            <a:r>
              <a:rPr lang="en-US"/>
              <a:t>diff dependency, attach/detach from parent, </a:t>
            </a:r>
            <a:r>
              <a:rPr lang="en-US"/>
              <a:t>“</a:t>
            </a:r>
            <a:r>
              <a:rPr lang="en-US"/>
              <a:t>layout</a:t>
            </a:r>
            <a:r>
              <a:rPr lang="en-US"/>
              <a:t>”</a:t>
            </a:r>
          </a:p>
          <a:p>
            <a:pPr lvl="1"/>
            <a:endParaRPr lang="en-US"/>
          </a:p>
          <a:p>
            <a:r>
              <a:rPr lang="en-US"/>
              <a:t>New Diff Translation algorithm</a:t>
            </a:r>
          </a:p>
          <a:p>
            <a:pPr lvl="1"/>
            <a:r>
              <a:rPr lang="en-US"/>
              <a:t>Handles corner cases</a:t>
            </a:r>
          </a:p>
          <a:p>
            <a:pPr lvl="1"/>
            <a:r>
              <a:rPr lang="en-US"/>
              <a:t>Fragmentation and Simulation takes place in the same step</a:t>
            </a:r>
          </a:p>
          <a:p>
            <a:pPr lvl="1"/>
            <a:r>
              <a:rPr lang="en-US"/>
              <a:t>Reduces several passes to three: 1) Fragmentation and simulation; 2) </a:t>
            </a:r>
            <a:r>
              <a:rPr lang="en-US"/>
              <a:t>“</a:t>
            </a:r>
            <a:r>
              <a:rPr lang="en-US"/>
              <a:t>Layout</a:t>
            </a:r>
            <a:r>
              <a:rPr lang="en-US"/>
              <a:t>” calling; 3) Deletion of nodes in the unit instance tree.</a:t>
            </a:r>
            <a:r>
              <a:rPr lang="en-US"/>
              <a:t> </a:t>
            </a:r>
          </a:p>
          <a:p>
            <a:pPr lvl="1"/>
            <a:endParaRPr lang="en-US"/>
          </a:p>
          <a:p>
            <a:r>
              <a:rPr lang="en-US"/>
              <a:t>New Client Runtime for enabling user defined Javascript renderers</a:t>
            </a:r>
          </a:p>
          <a:p>
            <a:pPr lvl="1"/>
            <a:r>
              <a:rPr lang="en-US"/>
              <a:t>Use cases for Dirty-checking and change listeners</a:t>
            </a:r>
          </a:p>
          <a:p>
            <a:pPr lvl="1"/>
            <a:r>
              <a:rPr lang="en-US"/>
              <a:t>Prototype and implementation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Dirty-checking with d3.js – Graph example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0484" y="1204023"/>
            <a:ext cx="8569598" cy="412494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&lt;% </a:t>
            </a:r>
            <a:r>
              <a:rPr lang="cs-CZ" sz="1200" b="1" dirty="0" err="1">
                <a:latin typeface="Consolas"/>
                <a:cs typeface="Consolas"/>
              </a:rPr>
              <a:t>json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&lt;% </a:t>
            </a:r>
            <a:r>
              <a:rPr lang="cs-CZ" sz="1200" b="1" dirty="0" err="1">
                <a:latin typeface="Consolas"/>
                <a:cs typeface="Consolas"/>
              </a:rPr>
              <a:t>render</a:t>
            </a:r>
            <a:r>
              <a:rPr lang="cs-CZ" sz="1200" b="1" dirty="0">
                <a:latin typeface="Consolas"/>
                <a:cs typeface="Consolas"/>
              </a:rPr>
              <a:t> update </a:t>
            </a:r>
            <a:r>
              <a:rPr lang="cs-CZ" sz="1200" b="1" dirty="0" err="1">
                <a:latin typeface="Consolas"/>
                <a:cs typeface="Consolas"/>
              </a:rPr>
              <a:t>using</a:t>
            </a:r>
            <a:r>
              <a:rPr lang="cs-CZ" sz="1200" dirty="0">
                <a:latin typeface="Consolas"/>
                <a:cs typeface="Consolas"/>
              </a:rPr>
              <a:t> updateGraph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nodes: [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		&lt;% </a:t>
            </a:r>
            <a:r>
              <a:rPr lang="cs-CZ" sz="1200" b="1" dirty="0" err="1">
                <a:latin typeface="Consolas"/>
                <a:cs typeface="Consolas"/>
              </a:rPr>
              <a:t>for</a:t>
            </a:r>
            <a:r>
              <a:rPr lang="cs-CZ" sz="1200" dirty="0">
                <a:latin typeface="Consolas"/>
                <a:cs typeface="Consolas"/>
              </a:rPr>
              <a:t> i </a:t>
            </a:r>
            <a:r>
              <a:rPr lang="cs-CZ" sz="1200" b="1" dirty="0">
                <a:latin typeface="Consolas"/>
                <a:cs typeface="Consolas"/>
              </a:rPr>
              <a:t>in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b="1" dirty="0" err="1">
                <a:latin typeface="Consolas"/>
                <a:cs typeface="Consolas"/>
              </a:rPr>
              <a:t>select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err="1">
                <a:latin typeface="Consolas"/>
                <a:cs typeface="Consolas"/>
              </a:rPr>
              <a:t>name</a:t>
            </a:r>
            <a:r>
              <a:rPr lang="cs-CZ" sz="1200" dirty="0">
                <a:latin typeface="Consolas"/>
                <a:cs typeface="Consolas"/>
              </a:rPr>
              <a:t>, </a:t>
            </a:r>
            <a:r>
              <a:rPr lang="cs-CZ" sz="1200" dirty="0" err="1">
                <a:latin typeface="Consolas"/>
                <a:cs typeface="Consolas"/>
              </a:rPr>
              <a:t>group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b="1" dirty="0" err="1">
                <a:latin typeface="Consolas"/>
                <a:cs typeface="Consolas"/>
              </a:rPr>
              <a:t>from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err="1">
                <a:latin typeface="Consolas"/>
                <a:cs typeface="Consolas"/>
              </a:rPr>
              <a:t>db.users</a:t>
            </a:r>
            <a:r>
              <a:rPr lang="cs-CZ" sz="1200" dirty="0">
                <a:latin typeface="Consolas"/>
                <a:cs typeface="Consolas"/>
              </a:rPr>
              <a:t> %&gt;</a:t>
            </a:r>
            <a:endParaRPr lang="cs-CZ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			{ name : &lt;%= </a:t>
            </a:r>
            <a:r>
              <a:rPr lang="cs-CZ" sz="1200" dirty="0" err="1">
                <a:latin typeface="Consolas"/>
                <a:cs typeface="Consolas"/>
              </a:rPr>
              <a:t>i.name</a:t>
            </a:r>
            <a:r>
              <a:rPr lang="cs-CZ" sz="1200" dirty="0">
                <a:latin typeface="Consolas"/>
                <a:cs typeface="Consolas"/>
              </a:rPr>
              <a:t> %&gt;, </a:t>
            </a:r>
            <a:r>
              <a:rPr lang="cs-CZ" sz="1200" dirty="0" err="1">
                <a:latin typeface="Consolas"/>
                <a:cs typeface="Consolas"/>
              </a:rPr>
              <a:t>group</a:t>
            </a:r>
            <a:r>
              <a:rPr lang="cs-CZ" sz="1200" dirty="0">
                <a:latin typeface="Consolas"/>
                <a:cs typeface="Consolas"/>
              </a:rPr>
              <a:t>: &lt;%= </a:t>
            </a:r>
            <a:r>
              <a:rPr lang="cs-CZ" sz="1200" dirty="0" err="1">
                <a:latin typeface="Consolas"/>
                <a:cs typeface="Consolas"/>
              </a:rPr>
              <a:t>i.group</a:t>
            </a:r>
            <a:r>
              <a:rPr lang="cs-CZ" sz="1200" dirty="0">
                <a:latin typeface="Consolas"/>
                <a:cs typeface="Consolas"/>
              </a:rPr>
              <a:t> %&gt; }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		&lt;% </a:t>
            </a:r>
            <a:r>
              <a:rPr lang="cs-CZ" sz="1200" b="1" dirty="0">
                <a:latin typeface="Consolas"/>
                <a:cs typeface="Consolas"/>
              </a:rPr>
              <a:t>end </a:t>
            </a:r>
            <a:r>
              <a:rPr lang="cs-CZ" sz="1200" b="1" dirty="0" err="1">
                <a:latin typeface="Consolas"/>
                <a:cs typeface="Consolas"/>
              </a:rPr>
              <a:t>for</a:t>
            </a:r>
            <a:r>
              <a:rPr lang="cs-CZ" sz="1200" dirty="0">
                <a:latin typeface="Consolas"/>
                <a:cs typeface="Consolas"/>
              </a:rPr>
              <a:t> %&gt;</a:t>
            </a:r>
            <a:endParaRPr lang="cs-CZ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	]</a:t>
            </a:r>
            <a:endParaRPr lang="cs-CZ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</a:t>
            </a:r>
            <a:r>
              <a:rPr lang="cs-CZ" sz="1200" dirty="0" err="1">
                <a:latin typeface="Consolas"/>
                <a:cs typeface="Consolas"/>
              </a:rPr>
              <a:t>links</a:t>
            </a:r>
            <a:r>
              <a:rPr lang="cs-CZ" sz="1200" dirty="0">
                <a:latin typeface="Consolas"/>
                <a:cs typeface="Consolas"/>
              </a:rPr>
              <a:t>: [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   	&lt;% </a:t>
            </a:r>
            <a:r>
              <a:rPr lang="cs-CZ" sz="1200" b="1" dirty="0" err="1">
                <a:latin typeface="Consolas"/>
                <a:cs typeface="Consolas"/>
              </a:rPr>
              <a:t>for</a:t>
            </a:r>
            <a:r>
              <a:rPr lang="cs-CZ" sz="1200" dirty="0">
                <a:latin typeface="Consolas"/>
                <a:cs typeface="Consolas"/>
              </a:rPr>
              <a:t> i </a:t>
            </a:r>
            <a:r>
              <a:rPr lang="cs-CZ" sz="1200" b="1" dirty="0">
                <a:latin typeface="Consolas"/>
                <a:cs typeface="Consolas"/>
              </a:rPr>
              <a:t>in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b="1" dirty="0" err="1">
                <a:latin typeface="Consolas"/>
                <a:cs typeface="Consolas"/>
              </a:rPr>
              <a:t>select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err="1">
                <a:latin typeface="Consolas"/>
                <a:cs typeface="Consolas"/>
              </a:rPr>
              <a:t>source</a:t>
            </a:r>
            <a:r>
              <a:rPr lang="cs-CZ" sz="1200" dirty="0">
                <a:latin typeface="Consolas"/>
                <a:cs typeface="Consolas"/>
              </a:rPr>
              <a:t>, </a:t>
            </a:r>
            <a:r>
              <a:rPr lang="cs-CZ" sz="1200" dirty="0" err="1">
                <a:latin typeface="Consolas"/>
                <a:cs typeface="Consolas"/>
              </a:rPr>
              <a:t>target, value </a:t>
            </a:r>
            <a:r>
              <a:rPr lang="cs-CZ" sz="1200" b="1" dirty="0" err="1">
                <a:latin typeface="Consolas"/>
                <a:cs typeface="Consolas"/>
              </a:rPr>
              <a:t>from</a:t>
            </a:r>
            <a:r>
              <a:rPr lang="cs-CZ" sz="1200" dirty="0">
                <a:latin typeface="Consolas"/>
                <a:cs typeface="Consolas"/>
              </a:rPr>
              <a:t> </a:t>
            </a:r>
            <a:r>
              <a:rPr lang="cs-CZ" sz="1200" dirty="0" err="1">
                <a:latin typeface="Consolas"/>
                <a:cs typeface="Consolas"/>
              </a:rPr>
              <a:t>db.links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			{ source: &lt;%= </a:t>
            </a:r>
            <a:r>
              <a:rPr lang="cs-CZ" sz="1200" dirty="0" err="1">
                <a:latin typeface="Consolas"/>
                <a:cs typeface="Consolas"/>
              </a:rPr>
              <a:t>i.source </a:t>
            </a:r>
            <a:r>
              <a:rPr lang="cs-CZ" sz="1200" dirty="0">
                <a:latin typeface="Consolas"/>
                <a:cs typeface="Consolas"/>
              </a:rPr>
              <a:t>%&gt;, </a:t>
            </a:r>
            <a:r>
              <a:rPr lang="cs-CZ" sz="1200" dirty="0" err="1">
                <a:latin typeface="Consolas"/>
                <a:cs typeface="Consolas"/>
              </a:rPr>
              <a:t>target</a:t>
            </a:r>
            <a:r>
              <a:rPr lang="cs-CZ" sz="1200" dirty="0">
                <a:latin typeface="Consolas"/>
                <a:cs typeface="Consolas"/>
              </a:rPr>
              <a:t>: &lt;%= </a:t>
            </a:r>
            <a:r>
              <a:rPr lang="cs-CZ" sz="1200" dirty="0" err="1">
                <a:latin typeface="Consolas"/>
                <a:cs typeface="Consolas"/>
              </a:rPr>
              <a:t>i.target</a:t>
            </a:r>
            <a:r>
              <a:rPr lang="cs-CZ" sz="1200" dirty="0">
                <a:latin typeface="Consolas"/>
                <a:cs typeface="Consolas"/>
              </a:rPr>
              <a:t> %&gt;, value : &lt;%= </a:t>
            </a:r>
            <a:r>
              <a:rPr lang="cs-CZ" sz="1200" dirty="0" err="1">
                <a:latin typeface="Consolas"/>
                <a:cs typeface="Consolas"/>
              </a:rPr>
              <a:t>i.value </a:t>
            </a:r>
            <a:r>
              <a:rPr lang="cs-CZ" sz="1200" dirty="0">
                <a:latin typeface="Consolas"/>
                <a:cs typeface="Consolas"/>
              </a:rPr>
              <a:t>%&gt;}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		&lt;% </a:t>
            </a:r>
            <a:r>
              <a:rPr lang="cs-CZ" sz="1200" b="1" dirty="0">
                <a:latin typeface="Consolas"/>
                <a:cs typeface="Consolas"/>
              </a:rPr>
              <a:t>end </a:t>
            </a:r>
            <a:r>
              <a:rPr lang="cs-CZ" sz="1200" b="1" dirty="0" err="1">
                <a:latin typeface="Consolas"/>
                <a:cs typeface="Consolas"/>
              </a:rPr>
              <a:t>for</a:t>
            </a:r>
            <a:r>
              <a:rPr lang="cs-CZ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    ]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&lt;% </a:t>
            </a:r>
            <a:r>
              <a:rPr lang="cs-CZ" sz="1200" b="1" dirty="0">
                <a:latin typeface="Consolas"/>
                <a:cs typeface="Consolas"/>
              </a:rPr>
              <a:t>end </a:t>
            </a:r>
            <a:r>
              <a:rPr lang="cs-CZ" sz="1200" b="1" dirty="0" err="1">
                <a:latin typeface="Consolas"/>
                <a:cs typeface="Consolas"/>
              </a:rPr>
              <a:t>json</a:t>
            </a:r>
            <a:r>
              <a:rPr lang="cs-CZ" sz="1200" dirty="0">
                <a:latin typeface="Consolas"/>
                <a:cs typeface="Consolas"/>
              </a:rPr>
              <a:t> %&gt;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723451"/>
            <a:ext cx="201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Page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29079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Dirty-checking with d3.js – Graph example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0573" y="1131011"/>
            <a:ext cx="8569598" cy="33748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function </a:t>
            </a:r>
            <a:r>
              <a:rPr lang="cs-CZ" sz="1200" dirty="0">
                <a:latin typeface="Consolas"/>
                <a:cs typeface="Consolas"/>
              </a:rPr>
              <a:t>updateGraph</a:t>
            </a:r>
            <a:r>
              <a:rPr lang="fr-FR" sz="1200" dirty="0">
                <a:latin typeface="Consolas"/>
                <a:cs typeface="Consolas"/>
              </a:rPr>
              <a:t>(graphJson) {</a:t>
            </a:r>
          </a:p>
          <a:p>
            <a:pPr marL="0" indent="0">
              <a:buNone/>
            </a:pPr>
            <a:endParaRPr lang="fr-FR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// add one node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graphJson.nodes.append(</a:t>
            </a:r>
            <a:r>
              <a:rPr lang="fr-FR" sz="1200" dirty="0">
                <a:solidFill>
                  <a:srgbClr val="000000"/>
                </a:solidFill>
                <a:latin typeface="Consolas"/>
                <a:cs typeface="Consolas"/>
              </a:rPr>
              <a:t>{"name":"Mme.Magloire","group":1}</a:t>
            </a:r>
            <a:r>
              <a:rPr lang="fr-FR" sz="1200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// add a link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graphJson.links.append(</a:t>
            </a:r>
            <a:r>
              <a:rPr lang="fr-FR" sz="1200" dirty="0">
                <a:solidFill>
                  <a:srgbClr val="000000"/>
                </a:solidFill>
                <a:latin typeface="Consolas"/>
                <a:cs typeface="Consolas"/>
              </a:rPr>
              <a:t>{"source": 3,"target":2, </a:t>
            </a:r>
            <a:r>
              <a:rPr lang="fr-FR" sz="1200" dirty="0">
                <a:solidFill>
                  <a:srgbClr val="000000"/>
                </a:solidFill>
                <a:latin typeface="Consolas"/>
                <a:cs typeface="Consolas"/>
              </a:rPr>
              <a:t>"value":10</a:t>
            </a:r>
            <a:r>
              <a:rPr lang="fr-FR" sz="12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r>
              <a:rPr lang="fr-FR" sz="1200" dirty="0">
                <a:latin typeface="Consolas"/>
                <a:cs typeface="Consolas"/>
              </a:rPr>
              <a:t>);	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// change group of the node at the second position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graphJson.nodes[1].group = 2;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// update 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</a:t>
            </a:r>
            <a:r>
              <a:rPr lang="fr-FR" sz="1200" b="1" dirty="0">
                <a:latin typeface="Consolas"/>
                <a:cs typeface="Consolas"/>
              </a:rPr>
              <a:t>forward.apply(graphJson);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735662"/>
            <a:ext cx="184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221537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Dirty-checking with d3.js – Graph 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484" y="1201007"/>
            <a:ext cx="3696216" cy="29995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"nodes":[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{"name":"Myriel","group":1},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{"name":"Napoleon","group":1},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{"name":"Mlle.Baptistine","group":1}	],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"links":[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{"source":1,"target":0,"value":1},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{"source":2,"target":0,"value":8},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]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};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8784" y="1201007"/>
            <a:ext cx="3696216" cy="29995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"nodes":[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{"name":"Myriel","group":1},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{"name":"Napoleon",</a:t>
            </a:r>
            <a:r>
              <a:rPr lang="fr-FR" sz="1200" b="1" dirty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"group":2</a:t>
            </a:r>
            <a:r>
              <a:rPr lang="fr-FR" sz="1200" dirty="0">
                <a:latin typeface="Consolas"/>
                <a:cs typeface="Consolas"/>
              </a:rPr>
              <a:t>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{"name":"Mlle.Baptistine","group":1},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</a:t>
            </a:r>
            <a:r>
              <a:rPr lang="fr-FR" sz="1200" b="1" dirty="0">
                <a:solidFill>
                  <a:srgbClr val="008000"/>
                </a:solidFill>
                <a:latin typeface="Consolas"/>
                <a:cs typeface="Consolas"/>
              </a:rPr>
              <a:t>{"name":"Mme.Magloire","group":1},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],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"links":[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{"source":1,"target":0,"value":1},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{"source":2,"target":0,"value":8},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</a:t>
            </a:r>
            <a:r>
              <a:rPr lang="fr-FR" sz="1200" b="1" dirty="0">
                <a:solidFill>
                  <a:srgbClr val="008000"/>
                </a:solidFill>
                <a:latin typeface="Consolas"/>
                <a:cs typeface="Consolas"/>
              </a:rPr>
              <a:t>{"source":3,"target":2,"value":10},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]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};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4349282"/>
            <a:ext cx="77851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Changes in the graph: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Napoleon is now group 2 (</a:t>
            </a:r>
            <a:r>
              <a:rPr lang="en-US" i="1"/>
              <a:t>object key modification</a:t>
            </a:r>
            <a:r>
              <a:rPr lang="en-US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New node: </a:t>
            </a:r>
            <a:r>
              <a:rPr lang="en-US"/>
              <a:t>“Mme. Magloire” (</a:t>
            </a:r>
            <a:r>
              <a:rPr lang="en-US" i="1"/>
              <a:t>new tuple in the collection</a:t>
            </a:r>
            <a:r>
              <a:rPr lang="en-US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New new link between </a:t>
            </a:r>
            <a:r>
              <a:rPr lang="en-US"/>
              <a:t>“Mme. Magloire” and  “</a:t>
            </a:r>
            <a:r>
              <a:rPr lang="fr-FR" dirty="0"/>
              <a:t>Mlle.Baptistine</a:t>
            </a:r>
            <a:r>
              <a:rPr lang="en-US"/>
              <a:t>” (</a:t>
            </a:r>
            <a:r>
              <a:rPr lang="en-US" i="1"/>
              <a:t>new tuple in the collection</a:t>
            </a:r>
            <a:r>
              <a:rPr lang="en-US"/>
              <a:t>)</a:t>
            </a:r>
          </a:p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484" y="735662"/>
            <a:ext cx="15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Original JSON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8784" y="735662"/>
            <a:ext cx="160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Modified JSON</a:t>
            </a:r>
          </a:p>
        </p:txBody>
      </p:sp>
    </p:spTree>
    <p:extLst>
      <p:ext uri="{BB962C8B-B14F-4D97-AF65-F5344CB8AC3E}">
        <p14:creationId xmlns:p14="http://schemas.microsoft.com/office/powerpoint/2010/main" val="408026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Dirty-checking – Corner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8220"/>
            <a:ext cx="8229600" cy="827680"/>
          </a:xfrm>
        </p:spPr>
        <p:txBody>
          <a:bodyPr>
            <a:normAutofit/>
          </a:bodyPr>
          <a:lstStyle/>
          <a:p>
            <a:r>
              <a:rPr lang="en-US" sz="2000"/>
              <a:t>Missing/modified bounded object key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49033"/>
            <a:ext cx="3696216" cy="27149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graphJSON = {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"nodes":[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{"name":"Myriel","group":1},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{"name":"Napoleon","group":1},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{"name":"Mlle.Baptistine","group":1}	],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"links":[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{"source":1,"target":0,"value":1},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{"source":2,"target":0,"value":8},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]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};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35500" y="1349033"/>
            <a:ext cx="3696216" cy="27149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newGraphJSON = {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"nodes":[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{"name":"Myriel","group":1},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{"name":"Napoleon</a:t>
            </a:r>
            <a:r>
              <a:rPr lang="fr-FR" sz="1200" dirty="0">
                <a:latin typeface="Consolas"/>
                <a:cs typeface="Consolas"/>
              </a:rPr>
              <a:t>"</a:t>
            </a:r>
            <a:r>
              <a:rPr lang="fr-FR" sz="1200" dirty="0">
                <a:latin typeface="Consolas"/>
                <a:cs typeface="Consolas"/>
              </a:rPr>
              <a:t>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{"name":"Mlle.Baptistine","group":1},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],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"links":[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{"source":1,"target":0,"value":1},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    {"source":2,"target":0,"value":8},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]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};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9471" y="787400"/>
            <a:ext cx="187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“group” is missing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07072" y="1156732"/>
            <a:ext cx="1181228" cy="926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9900" y="4445000"/>
            <a:ext cx="77851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Possible solutions:</a:t>
            </a:r>
          </a:p>
          <a:p>
            <a:pPr marL="285750" indent="-285750">
              <a:buFont typeface="Arial"/>
              <a:buChar char="•"/>
            </a:pPr>
            <a:r>
              <a:rPr lang="x-none"/>
              <a:t>Merge with existing entry </a:t>
            </a:r>
            <a:r>
              <a:rPr lang="en-US"/>
              <a:t>(may result in inconsistency)</a:t>
            </a:r>
            <a:endParaRPr lang="x-none"/>
          </a:p>
          <a:p>
            <a:pPr marL="285750" indent="-285750">
              <a:buFont typeface="Arial"/>
              <a:buChar char="•"/>
            </a:pPr>
            <a:r>
              <a:rPr lang="x-none"/>
              <a:t>Discard entry as it is invalid</a:t>
            </a:r>
          </a:p>
          <a:p>
            <a:pPr marL="742950" lvl="1" indent="-285750">
              <a:buFont typeface="Arial"/>
              <a:buChar char="•"/>
            </a:pPr>
            <a:r>
              <a:rPr lang="x-none"/>
              <a:t>Use fail-fast and inform the developer that the change is not accepted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4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Dirty-checking with Google Maps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0484" y="723451"/>
            <a:ext cx="201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Page configuration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4176" y="1100886"/>
            <a:ext cx="8569598" cy="28197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&lt;% </a:t>
            </a:r>
            <a:r>
              <a:rPr lang="cs-CZ" sz="1200" b="1" dirty="0" err="1">
                <a:solidFill>
                  <a:srgbClr val="984807"/>
                </a:solidFill>
                <a:latin typeface="Consolas"/>
                <a:cs typeface="Consolas"/>
              </a:rPr>
              <a:t>json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 %&gt;</a:t>
            </a:r>
          </a:p>
          <a:p>
            <a:pPr marL="0" indent="0">
              <a:buFont typeface="Arial"/>
              <a:buNone/>
            </a:pPr>
            <a:r>
              <a:rPr lang="cs-CZ" sz="1200" b="1" dirty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&lt;% </a:t>
            </a:r>
            <a:r>
              <a:rPr lang="cs-CZ" sz="1200" b="1" dirty="0" err="1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render</a:t>
            </a:r>
            <a:r>
              <a:rPr lang="cs-CZ" sz="1200" b="1" dirty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 update </a:t>
            </a:r>
            <a:r>
              <a:rPr lang="cs-CZ" sz="1200" b="1" dirty="0" err="1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using renderMap</a:t>
            </a:r>
            <a:r>
              <a:rPr lang="cs-CZ" sz="1200" b="1" dirty="0">
                <a:solidFill>
                  <a:schemeClr val="accent6">
                    <a:lumMod val="50000"/>
                  </a:schemeClr>
                </a:solidFill>
                <a:latin typeface="Consolas"/>
                <a:cs typeface="Consolas"/>
              </a:rPr>
              <a:t> %&gt;</a:t>
            </a:r>
          </a:p>
          <a:p>
            <a:pPr marL="0" indent="0">
              <a:buFont typeface="Arial"/>
              <a:buNone/>
            </a:pPr>
            <a:r>
              <a:rPr lang="cs-CZ" sz="1200" dirty="0">
                <a:latin typeface="Consolas"/>
                <a:cs typeface="Consolas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cs-CZ" sz="1200" dirty="0">
                <a:latin typeface="Consolas"/>
                <a:cs typeface="Consolas"/>
              </a:rPr>
              <a:t>    center : { lat : 0, </a:t>
            </a:r>
            <a:r>
              <a:rPr lang="cs-CZ" sz="1200" dirty="0" err="1">
                <a:latin typeface="Consolas"/>
                <a:cs typeface="Consolas"/>
              </a:rPr>
              <a:t>lng</a:t>
            </a:r>
            <a:r>
              <a:rPr lang="cs-CZ" sz="1200" dirty="0">
                <a:latin typeface="Consolas"/>
                <a:cs typeface="Consolas"/>
              </a:rPr>
              <a:t> : 0, }</a:t>
            </a:r>
          </a:p>
          <a:p>
            <a:pPr marL="0" indent="0">
              <a:buFont typeface="Arial"/>
              <a:buNone/>
            </a:pPr>
            <a:r>
              <a:rPr lang="cs-CZ" sz="1200" dirty="0">
                <a:latin typeface="Consolas"/>
                <a:cs typeface="Consolas"/>
              </a:rPr>
              <a:t>    </a:t>
            </a:r>
            <a:r>
              <a:rPr lang="cs-CZ" sz="1200" dirty="0" err="1">
                <a:latin typeface="Consolas"/>
                <a:cs typeface="Consolas"/>
              </a:rPr>
              <a:t>markers</a:t>
            </a:r>
            <a:r>
              <a:rPr lang="cs-CZ" sz="1200" dirty="0">
                <a:latin typeface="Consolas"/>
                <a:cs typeface="Consolas"/>
              </a:rPr>
              <a:t> : [</a:t>
            </a:r>
          </a:p>
          <a:p>
            <a:pPr marL="0" indent="0">
              <a:buFont typeface="Arial"/>
              <a:buNone/>
            </a:pPr>
            <a:r>
              <a:rPr lang="cs-CZ" sz="1200" dirty="0">
                <a:latin typeface="Consolas"/>
                <a:cs typeface="Consolas"/>
              </a:rPr>
              <a:t>        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&lt;% </a:t>
            </a:r>
            <a:r>
              <a:rPr lang="cs-CZ" sz="1200" b="1" dirty="0" err="1">
                <a:solidFill>
                  <a:srgbClr val="984807"/>
                </a:solidFill>
                <a:latin typeface="Consolas"/>
                <a:cs typeface="Consolas"/>
              </a:rPr>
              <a:t>for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 i </a:t>
            </a:r>
            <a:r>
              <a:rPr lang="cs-CZ" sz="1200" b="1" dirty="0">
                <a:solidFill>
                  <a:srgbClr val="984807"/>
                </a:solidFill>
                <a:latin typeface="Consolas"/>
                <a:cs typeface="Consolas"/>
              </a:rPr>
              <a:t>in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 </a:t>
            </a:r>
            <a:r>
              <a:rPr lang="cs-CZ" sz="1200" b="1" dirty="0" err="1">
                <a:solidFill>
                  <a:srgbClr val="984807"/>
                </a:solidFill>
                <a:latin typeface="Consolas"/>
                <a:cs typeface="Consolas"/>
              </a:rPr>
              <a:t>select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 </a:t>
            </a:r>
            <a:r>
              <a:rPr lang="cs-CZ" sz="1200" dirty="0" err="1">
                <a:solidFill>
                  <a:srgbClr val="984807"/>
                </a:solidFill>
                <a:latin typeface="Consolas"/>
                <a:cs typeface="Consolas"/>
              </a:rPr>
              <a:t>x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, </a:t>
            </a:r>
            <a:r>
              <a:rPr lang="cs-CZ" sz="1200" dirty="0" err="1">
                <a:solidFill>
                  <a:srgbClr val="984807"/>
                </a:solidFill>
                <a:latin typeface="Consolas"/>
                <a:cs typeface="Consolas"/>
              </a:rPr>
              <a:t>y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 </a:t>
            </a:r>
            <a:r>
              <a:rPr lang="cs-CZ" sz="1200" b="1" dirty="0" err="1">
                <a:solidFill>
                  <a:srgbClr val="984807"/>
                </a:solidFill>
                <a:latin typeface="Consolas"/>
                <a:cs typeface="Consolas"/>
              </a:rPr>
              <a:t>from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 </a:t>
            </a:r>
            <a:r>
              <a:rPr lang="cs-CZ" sz="1200" dirty="0" err="1">
                <a:solidFill>
                  <a:srgbClr val="984807"/>
                </a:solidFill>
                <a:latin typeface="Consolas"/>
                <a:cs typeface="Consolas"/>
              </a:rPr>
              <a:t>db.locations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cs-CZ" sz="1200" dirty="0">
                <a:latin typeface="Consolas"/>
                <a:cs typeface="Consolas"/>
              </a:rPr>
              <a:t>	      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&lt;% </a:t>
            </a:r>
            <a:r>
              <a:rPr lang="cs-CZ" sz="1200" b="1" dirty="0" err="1">
                <a:solidFill>
                  <a:srgbClr val="984807"/>
                </a:solidFill>
                <a:latin typeface="Consolas"/>
                <a:cs typeface="Consolas"/>
              </a:rPr>
              <a:t>render</a:t>
            </a:r>
            <a:r>
              <a:rPr lang="cs-CZ" sz="1200" b="1" dirty="0">
                <a:solidFill>
                  <a:srgbClr val="984807"/>
                </a:solidFill>
                <a:latin typeface="Consolas"/>
                <a:cs typeface="Consolas"/>
              </a:rPr>
              <a:t> update </a:t>
            </a:r>
            <a:r>
              <a:rPr lang="cs-CZ" sz="1200" b="1" dirty="0" err="1">
                <a:solidFill>
                  <a:srgbClr val="984807"/>
                </a:solidFill>
                <a:latin typeface="Consolas"/>
                <a:cs typeface="Consolas"/>
              </a:rPr>
              <a:t>using</a:t>
            </a:r>
            <a:r>
              <a:rPr lang="cs-CZ" sz="1200" dirty="0" err="1">
                <a:solidFill>
                  <a:srgbClr val="984807"/>
                </a:solidFill>
                <a:latin typeface="Consolas"/>
                <a:cs typeface="Consolas"/>
              </a:rPr>
              <a:t> updateMarker 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%&gt;</a:t>
            </a:r>
            <a:endParaRPr lang="cs-CZ" sz="1200" dirty="0">
              <a:solidFill>
                <a:srgbClr val="984807"/>
              </a:solidFill>
              <a:latin typeface="Consolas"/>
              <a:cs typeface="Consolas"/>
            </a:endParaRPr>
          </a:p>
          <a:p>
            <a:pPr marL="0" indent="0">
              <a:buFont typeface="Arial"/>
              <a:buNone/>
            </a:pPr>
            <a:r>
              <a:rPr lang="cs-CZ" sz="1200" dirty="0">
                <a:latin typeface="Consolas"/>
                <a:cs typeface="Consolas"/>
              </a:rPr>
              <a:t>            { lat : 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&lt;%= </a:t>
            </a:r>
            <a:r>
              <a:rPr lang="cs-CZ" sz="1200" dirty="0" err="1">
                <a:solidFill>
                  <a:srgbClr val="984807"/>
                </a:solidFill>
                <a:latin typeface="Consolas"/>
                <a:cs typeface="Consolas"/>
              </a:rPr>
              <a:t>i.x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 %&gt;</a:t>
            </a:r>
            <a:r>
              <a:rPr lang="cs-CZ" sz="1200" dirty="0">
                <a:latin typeface="Consolas"/>
                <a:cs typeface="Consolas"/>
              </a:rPr>
              <a:t>, </a:t>
            </a:r>
            <a:r>
              <a:rPr lang="cs-CZ" sz="1200" dirty="0" err="1">
                <a:latin typeface="Consolas"/>
                <a:cs typeface="Consolas"/>
              </a:rPr>
              <a:t>lng</a:t>
            </a:r>
            <a:r>
              <a:rPr lang="cs-CZ" sz="1200" dirty="0">
                <a:latin typeface="Consolas"/>
                <a:cs typeface="Consolas"/>
              </a:rPr>
              <a:t> : 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&lt;%= </a:t>
            </a:r>
            <a:r>
              <a:rPr lang="cs-CZ" sz="1200" dirty="0" err="1">
                <a:solidFill>
                  <a:srgbClr val="984807"/>
                </a:solidFill>
                <a:latin typeface="Consolas"/>
                <a:cs typeface="Consolas"/>
              </a:rPr>
              <a:t>i.y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 %&gt;</a:t>
            </a:r>
            <a:r>
              <a:rPr lang="cs-CZ" sz="1200" dirty="0">
                <a:latin typeface="Consolas"/>
                <a:cs typeface="Consolas"/>
              </a:rPr>
              <a:t> }</a:t>
            </a:r>
          </a:p>
          <a:p>
            <a:pPr marL="0" indent="0">
              <a:buFont typeface="Arial"/>
              <a:buNone/>
            </a:pPr>
            <a:r>
              <a:rPr lang="cs-CZ" sz="1200" dirty="0">
                <a:latin typeface="Consolas"/>
                <a:cs typeface="Consolas"/>
              </a:rPr>
              <a:t>        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&lt;% </a:t>
            </a:r>
            <a:r>
              <a:rPr lang="cs-CZ" sz="1200" b="1" dirty="0">
                <a:solidFill>
                  <a:srgbClr val="984807"/>
                </a:solidFill>
                <a:latin typeface="Consolas"/>
                <a:cs typeface="Consolas"/>
              </a:rPr>
              <a:t>end </a:t>
            </a:r>
            <a:r>
              <a:rPr lang="cs-CZ" sz="1200" b="1" dirty="0" err="1">
                <a:solidFill>
                  <a:srgbClr val="984807"/>
                </a:solidFill>
                <a:latin typeface="Consolas"/>
                <a:cs typeface="Consolas"/>
              </a:rPr>
              <a:t>for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 %&gt;</a:t>
            </a:r>
          </a:p>
          <a:p>
            <a:pPr marL="0" indent="0">
              <a:buFont typeface="Arial"/>
              <a:buNone/>
            </a:pPr>
            <a:r>
              <a:rPr lang="cs-CZ" sz="1200" dirty="0">
                <a:latin typeface="Consolas"/>
                <a:cs typeface="Consolas"/>
              </a:rPr>
              <a:t>    ]</a:t>
            </a:r>
          </a:p>
          <a:p>
            <a:pPr marL="0" indent="0">
              <a:buFont typeface="Arial"/>
              <a:buNone/>
            </a:pPr>
            <a:r>
              <a:rPr lang="cs-CZ" sz="1200" dirty="0">
                <a:latin typeface="Consolas"/>
                <a:cs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&lt;% </a:t>
            </a:r>
            <a:r>
              <a:rPr lang="cs-CZ" sz="1200" b="1" dirty="0">
                <a:solidFill>
                  <a:srgbClr val="984807"/>
                </a:solidFill>
                <a:latin typeface="Consolas"/>
                <a:cs typeface="Consolas"/>
              </a:rPr>
              <a:t>end </a:t>
            </a:r>
            <a:r>
              <a:rPr lang="cs-CZ" sz="1200" b="1" dirty="0" err="1">
                <a:solidFill>
                  <a:srgbClr val="984807"/>
                </a:solidFill>
                <a:latin typeface="Consolas"/>
                <a:cs typeface="Consolas"/>
              </a:rPr>
              <a:t>json</a:t>
            </a:r>
            <a:r>
              <a:rPr lang="cs-CZ" sz="1200" dirty="0">
                <a:solidFill>
                  <a:srgbClr val="984807"/>
                </a:solidFill>
                <a:latin typeface="Consolas"/>
                <a:cs typeface="Consolas"/>
              </a:rPr>
              <a:t> %&gt;</a:t>
            </a:r>
            <a:endParaRPr lang="en-US" sz="1200" dirty="0" smtClean="0">
              <a:solidFill>
                <a:srgbClr val="984807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4528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Dirty-checking with Google Maps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0573" y="1131010"/>
            <a:ext cx="8569598" cy="35046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function </a:t>
            </a:r>
            <a:r>
              <a:rPr lang="cs-CZ" sz="1200" dirty="0">
                <a:latin typeface="Consolas"/>
                <a:cs typeface="Consolas"/>
              </a:rPr>
              <a:t>renderMap</a:t>
            </a:r>
            <a:r>
              <a:rPr lang="fr-FR" sz="1200" dirty="0">
                <a:latin typeface="Consolas"/>
                <a:cs typeface="Consolas"/>
              </a:rPr>
              <a:t>(handler) {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// gets JSON data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var new_value = handler.getJson();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// Instantiate Google Maps objects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</a:t>
            </a:r>
            <a:r>
              <a:rPr lang="en-US" sz="1200" dirty="0">
                <a:latin typeface="Consolas"/>
                <a:cs typeface="Consolas"/>
              </a:rPr>
              <a:t>var myLatlng = new google.maps.LatLng(new_value.center.lat,new_value.center.lng);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var mapOptions =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zoom: 8,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center: myLatlng,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	mapTypeId: google.maps.MapTypeId.ROADMAP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var map = new google.maps.Map(document.getElementById('map-canvas'), mapOptions);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// bind the Map object with the current JSON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b="1" dirty="0">
                <a:latin typeface="Consolas"/>
                <a:cs typeface="Consolas"/>
              </a:rPr>
              <a:t>handler.setElement(map);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735662"/>
            <a:ext cx="321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Callback function – Render Map</a:t>
            </a:r>
          </a:p>
        </p:txBody>
      </p:sp>
    </p:spTree>
    <p:extLst>
      <p:ext uri="{BB962C8B-B14F-4D97-AF65-F5344CB8AC3E}">
        <p14:creationId xmlns:p14="http://schemas.microsoft.com/office/powerpoint/2010/main" val="87691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Dirty-checking with Google Maps – Corner case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0573" y="1476223"/>
            <a:ext cx="8569598" cy="32334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function </a:t>
            </a:r>
            <a:r>
              <a:rPr lang="cs-CZ" sz="1200" dirty="0">
                <a:latin typeface="Consolas"/>
                <a:cs typeface="Consolas"/>
              </a:rPr>
              <a:t>updateMarkerPosition</a:t>
            </a:r>
            <a:r>
              <a:rPr lang="fr-FR" sz="1200" dirty="0">
                <a:latin typeface="Consolas"/>
                <a:cs typeface="Consolas"/>
              </a:rPr>
              <a:t>(handler) {</a:t>
            </a:r>
          </a:p>
          <a:p>
            <a:pPr marL="0" indent="0">
              <a:buNone/>
            </a:pPr>
            <a:endParaRPr lang="fr-FR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// get the full JSON containing all markers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var mapJson = handler.getJson();</a:t>
            </a:r>
          </a:p>
          <a:p>
            <a:pPr marL="0" indent="0">
              <a:buNone/>
            </a:pPr>
            <a:endParaRPr lang="fr-FR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// get the marker at position 2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var markerJson = mapJson.markers[2];</a:t>
            </a:r>
          </a:p>
          <a:p>
            <a:pPr marL="0" indent="0">
              <a:buNone/>
            </a:pPr>
            <a:endParaRPr lang="fr-FR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// get visual element (google.maps.Marker object)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var marker = handler.getElement(markerJson);</a:t>
            </a:r>
          </a:p>
          <a:p>
            <a:pPr marL="0" indent="0">
              <a:buNone/>
            </a:pPr>
            <a:endParaRPr lang="fr-FR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// set new marker position</a:t>
            </a:r>
          </a:p>
          <a:p>
            <a:pPr marL="0" indent="0">
              <a:buNone/>
            </a:pPr>
            <a:r>
              <a:rPr lang="en-US" sz="1200"/>
              <a:t>	marker.setPosition(new google.maps.LatLng(34.555,-8.000));</a:t>
            </a:r>
            <a:endParaRPr lang="fr-FR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1080874"/>
            <a:ext cx="184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Callback function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46530" y="3297753"/>
            <a:ext cx="4065658" cy="1200329"/>
            <a:chOff x="4446530" y="2996517"/>
            <a:chExt cx="4065658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5364387" y="2996517"/>
              <a:ext cx="31478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this sets a new position for the marker but will break the binding between the marker object and its position data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446530" y="3256882"/>
              <a:ext cx="917857" cy="4904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573" y="4906671"/>
            <a:ext cx="463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Marker position is associated to a LatLng object 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573" y="5510521"/>
            <a:ext cx="8569598" cy="10409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// Get the current La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var LatLngObject = handle.getElement({</a:t>
            </a:r>
            <a:r>
              <a:rPr lang="en-US" sz="1200" dirty="0" smtClean="0">
                <a:latin typeface="Consolas"/>
                <a:cs typeface="Consolas"/>
              </a:rPr>
              <a:t>“_id” : 3, “latitude” : 24.4, “longitude”: 8</a:t>
            </a:r>
            <a:r>
              <a:rPr lang="en-US" sz="1200" dirty="0" smtClean="0">
                <a:latin typeface="Consolas"/>
                <a:cs typeface="Consolas"/>
              </a:rPr>
              <a:t>});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// set new latitude</a:t>
            </a:r>
            <a:endParaRPr lang="en-US" sz="12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currentPosition.lat(23)   // this will not work because LatLng is readable-only!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658220"/>
            <a:ext cx="8229600" cy="827680"/>
          </a:xfrm>
        </p:spPr>
        <p:txBody>
          <a:bodyPr>
            <a:normAutofit/>
          </a:bodyPr>
          <a:lstStyle/>
          <a:p>
            <a:r>
              <a:rPr lang="en-US" sz="2000"/>
              <a:t>Unbinding Visual Element</a:t>
            </a:r>
          </a:p>
        </p:txBody>
      </p:sp>
    </p:spTree>
    <p:extLst>
      <p:ext uri="{BB962C8B-B14F-4D97-AF65-F5344CB8AC3E}">
        <p14:creationId xmlns:p14="http://schemas.microsoft.com/office/powerpoint/2010/main" val="108329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Dirty-checking with Google Maps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0573" y="1131011"/>
            <a:ext cx="8569598" cy="53417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function </a:t>
            </a:r>
            <a:r>
              <a:rPr lang="cs-CZ" sz="1200" dirty="0">
                <a:latin typeface="Consolas"/>
                <a:cs typeface="Consolas"/>
              </a:rPr>
              <a:t>updateMap</a:t>
            </a:r>
            <a:r>
              <a:rPr lang="fr-FR" sz="1200" dirty="0">
                <a:latin typeface="Consolas"/>
                <a:cs typeface="Consolas"/>
              </a:rPr>
              <a:t>(handler) {</a:t>
            </a:r>
          </a:p>
          <a:p>
            <a:pPr marL="0" indent="0">
              <a:buNone/>
            </a:pPr>
            <a:endParaRPr lang="fr-FR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// get the full JSON containing all markers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var mapJson = handler.getJson();</a:t>
            </a:r>
          </a:p>
          <a:p>
            <a:pPr marL="0" indent="0">
              <a:buNone/>
            </a:pPr>
            <a:endParaRPr lang="fr-FR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// get the marker at position 2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var markerJson = mapJson.markers[2];</a:t>
            </a:r>
          </a:p>
          <a:p>
            <a:pPr marL="0" indent="0">
              <a:buNone/>
            </a:pPr>
            <a:endParaRPr lang="fr-FR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// get visual element (google.maps.Marker object)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</a:t>
            </a:r>
            <a:r>
              <a:rPr lang="fr-FR" sz="1200" strike="sngStrike" dirty="0">
                <a:latin typeface="Consolas"/>
                <a:cs typeface="Consolas"/>
              </a:rPr>
              <a:t>var marker = handler.getElement(markerJson);</a:t>
            </a:r>
          </a:p>
          <a:p>
            <a:pPr marL="0" indent="0">
              <a:buNone/>
            </a:pPr>
            <a:endParaRPr lang="fr-FR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// set new marker position</a:t>
            </a:r>
          </a:p>
          <a:p>
            <a:pPr marL="0" indent="0">
              <a:buNone/>
            </a:pPr>
            <a:r>
              <a:rPr lang="en-US" sz="1200"/>
              <a:t>	</a:t>
            </a:r>
            <a:r>
              <a:rPr lang="en-US" sz="1200" strike="sngStrike"/>
              <a:t>marker.setPosition(new google.maps.LatLng(34.555,-8.000));</a:t>
            </a:r>
          </a:p>
          <a:p>
            <a:pPr marL="0" indent="0">
              <a:buNone/>
            </a:pPr>
            <a:endParaRPr lang="fr-FR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</a:t>
            </a:r>
            <a:r>
              <a:rPr lang="fr-FR" sz="1200" b="1" dirty="0">
                <a:latin typeface="Consolas"/>
                <a:cs typeface="Consolas"/>
              </a:rPr>
              <a:t>markerJson.latitude = 34.555;</a:t>
            </a:r>
          </a:p>
          <a:p>
            <a:pPr marL="0" indent="0">
              <a:buNone/>
            </a:pPr>
            <a:r>
              <a:rPr lang="fr-FR" sz="1200" b="1" dirty="0">
                <a:latin typeface="Consolas"/>
                <a:cs typeface="Consolas"/>
              </a:rPr>
              <a:t>	markerJson.longitude = 8.000;</a:t>
            </a:r>
          </a:p>
          <a:p>
            <a:pPr marL="0" indent="0">
              <a:buNone/>
            </a:pPr>
            <a:r>
              <a:rPr lang="fr-FR" sz="1200" b="1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	forward.apply(mapJson); // Forward automatically updates the reference</a:t>
            </a:r>
          </a:p>
          <a:p>
            <a:pPr marL="0" indent="0">
              <a:buNone/>
            </a:pPr>
            <a:r>
              <a:rPr lang="fr-FR" sz="1200" dirty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735662"/>
            <a:ext cx="184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389187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Dirty-checking with Google Visualization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484" y="675933"/>
            <a:ext cx="8636516" cy="30070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"cols": [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{"__id__": 1,"label":"Topping","pattern":"","type":"string"},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{"__id__": 2,"label":"Slices","pattern":"","type":"number"}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"rows":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b="1" dirty="0">
                <a:latin typeface="Consolas"/>
                <a:cs typeface="Consolas"/>
              </a:rPr>
              <a:t>{"__id__": 1, "c":[{"__id__": 1, "v":"Mushrooms","f":null},{"__id__": 2, "v":3,"f":null}]},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{"__id__": 2, "c":[{"__id__": 1,"v":"Onions","f":null},{"__id__": 2,"v":1,"f":null}]},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{"__id__": 3, "c":[{"__id__": 1,"v":"Olives","f":null},{"__id__": 2,"v":1,"f":null}]},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{"__id__": 4, "c":[{"__id__": 1,"v":"Zucchini","f":null},{"__id__": 2,"v":1,"f":null}]},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{"__id__": 5, "c":[{"__id__": 1,"v":"Pepperoni","f":null},{"__id__": 2,"v":2,"f":null}]}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	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038600"/>
            <a:ext cx="77851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x-none"/>
              <a:t>In google visualisation, an array is used to store two different tuples: one to store meta-data about the serie and the other to store values (example in bold)</a:t>
            </a:r>
          </a:p>
          <a:p>
            <a:pPr marL="285750" indent="-285750">
              <a:buFont typeface="Arial"/>
              <a:buChar char="•"/>
            </a:pPr>
            <a:r>
              <a:rPr lang="x-none"/>
              <a:t>These two tuples are dependent and must be present in order to keep integrity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18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Dirty-checking with Google Visualization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484" y="675933"/>
            <a:ext cx="8636516" cy="30070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"cols": [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{"__id__": 1,"label":"Topping","pattern":"","type":"string"},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{"__id__": 2,"label":"Slices","pattern":"","type":"number"}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],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"rows": [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onsolas"/>
                <a:cs typeface="Consolas"/>
              </a:rPr>
              <a:t>{"__id__": 1, "c":[{"__id__": 1, "v":"Mushrooms","f":null}]},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{"__id__": 2, "c":[{"__id__": 1,"v":"Onions","f":null},{"__id__": 2,"v":1,"f":null}]},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{"__id__": 3, "c":[{"__id__": 1,"v":"Olives","f":null},{"__id__": 2,"v":1,"f":null}]},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{"__id__": 4, "c":[{"__id__": 1,"v":"Zucchini","f":null},{"__id__": 2,"v":1,"f":null}]},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{"__id__": 5, "c":[{"__id__": 1,"v":"Pepperoni","f":null},{"__id__": 2,"v":2,"f":null}]}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	]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	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900" y="3835400"/>
            <a:ext cx="778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x-none"/>
              <a:t>Forward may check integrity by looking to the page configuration to assess if the tuple is complete</a:t>
            </a:r>
          </a:p>
          <a:p>
            <a:pPr marL="285750" indent="-285750">
              <a:buFont typeface="Arial"/>
              <a:buChar char="•"/>
            </a:pPr>
            <a:r>
              <a:rPr lang="x-none"/>
              <a:t>E.g. </a:t>
            </a:r>
            <a:endParaRPr lang="en-US"/>
          </a:p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97600" y="1170288"/>
            <a:ext cx="1257300" cy="1001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1161" y="800956"/>
            <a:ext cx="250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missing dependent tuple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900" y="4734342"/>
            <a:ext cx="74041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 rows : [</a:t>
            </a:r>
          </a:p>
          <a:p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for </a:t>
            </a:r>
            <a:r>
              <a:rPr lang="en-US" sz="1200" b="1" dirty="0" err="1">
                <a:solidFill>
                  <a:srgbClr val="E46C0A"/>
                </a:solidFill>
                <a:latin typeface="Consolas"/>
                <a:cs typeface="Consolas"/>
              </a:rPr>
              <a:t>i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db.series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primary key(</a:t>
            </a:r>
            <a:r>
              <a:rPr lang="en-US" sz="1200" b="1" dirty="0" err="1">
                <a:solidFill>
                  <a:srgbClr val="E46C0A"/>
                </a:solidFill>
                <a:latin typeface="Consolas"/>
                <a:cs typeface="Consolas"/>
              </a:rPr>
              <a:t>serie_id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)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           </a:t>
            </a: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id </a:t>
            </a:r>
            <a:r>
              <a:rPr lang="en-US" sz="1200" dirty="0">
                <a:latin typeface="Consolas"/>
                <a:cs typeface="Consolas"/>
              </a:rPr>
              <a:t>: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bind id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%&gt;</a:t>
            </a:r>
          </a:p>
          <a:p>
            <a:r>
              <a:rPr lang="en-US" sz="1200" dirty="0">
                <a:latin typeface="Consolas"/>
                <a:cs typeface="Consolas"/>
              </a:rPr>
              <a:t>                </a:t>
            </a:r>
            <a:r>
              <a:rPr lang="en-US" sz="1200" dirty="0" err="1">
                <a:latin typeface="Consolas"/>
                <a:cs typeface="Consolas"/>
              </a:rPr>
              <a:t>c</a:t>
            </a:r>
            <a:r>
              <a:rPr lang="en-US" sz="1200" dirty="0">
                <a:latin typeface="Consolas"/>
                <a:cs typeface="Consolas"/>
              </a:rPr>
              <a:t>: [ </a:t>
            </a:r>
          </a:p>
          <a:p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				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{ v: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bind serie_name %&gt;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f : null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},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				{ v: </a:t>
            </a:r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&lt;% bind serie_value %&gt;</a:t>
            </a:r>
            <a:r>
              <a:rPr lang="en-US" sz="1200" b="1" dirty="0">
                <a:solidFill>
                  <a:srgbClr val="000000"/>
                </a:solidFill>
                <a:latin typeface="Consolas"/>
                <a:cs typeface="Consolas"/>
              </a:rPr>
              <a:t>, f : null</a:t>
            </a:r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			]</a:t>
            </a:r>
          </a:p>
          <a:p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r>
              <a:rPr lang="en-US" sz="1200" b="1" dirty="0">
                <a:solidFill>
                  <a:srgbClr val="E46C0A"/>
                </a:solidFill>
                <a:latin typeface="Consolas"/>
                <a:cs typeface="Consolas"/>
              </a:rPr>
              <a:t>	   &lt;% end for %&gt;</a:t>
            </a:r>
          </a:p>
          <a:p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>
                <a:latin typeface="Consolas"/>
                <a:cs typeface="Consolas"/>
              </a:rPr>
              <a:t>]</a:t>
            </a:r>
          </a:p>
        </p:txBody>
      </p:sp>
      <p:sp>
        <p:nvSpPr>
          <p:cNvPr id="11" name="Right Bracket 10"/>
          <p:cNvSpPr/>
          <p:nvPr/>
        </p:nvSpPr>
        <p:spPr>
          <a:xfrm>
            <a:off x="5980172" y="5270500"/>
            <a:ext cx="88900" cy="96519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97600" y="5267613"/>
            <a:ext cx="2720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tuple is complete when all bounded attributes are present</a:t>
            </a:r>
          </a:p>
        </p:txBody>
      </p:sp>
    </p:spTree>
    <p:extLst>
      <p:ext uri="{BB962C8B-B14F-4D97-AF65-F5344CB8AC3E}">
        <p14:creationId xmlns:p14="http://schemas.microsoft.com/office/powerpoint/2010/main" val="237945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Use Cases for Javascript Collectors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Dirty-checking - Pseudo-algorithm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Check validity/sanitize JSON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Copy the existing JSON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Evaluate both the existing JSON tree and the new JSON tree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/>
              <a:t>Check for new nodes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/>
              <a:t>Check for modified keys/tuple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/>
              <a:t>Check for deleted nodes</a:t>
            </a:r>
          </a:p>
          <a:p>
            <a:pPr marL="0" indent="0">
              <a:buNone/>
            </a:pPr>
            <a:endParaRPr lang="en-US"/>
          </a:p>
          <a:p>
            <a:pPr marL="857250" lvl="1" indent="-457200">
              <a:buFont typeface="+mj-lt"/>
              <a:buAutoNum type="alphaLcPeriod"/>
            </a:pPr>
            <a:endParaRPr lang="en-US"/>
          </a:p>
          <a:p>
            <a:pPr marL="400050" lvl="1" indent="0">
              <a:buNone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9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Dirty-checking -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Dirty-checking algorithm allows you to change JSON as long as it is consistent with the schema</a:t>
            </a:r>
          </a:p>
          <a:p>
            <a:pPr lvl="1"/>
            <a:r>
              <a:rPr lang="en-US"/>
              <a:t>new unbouded attributes are discarded</a:t>
            </a:r>
          </a:p>
          <a:p>
            <a:pPr lvl="1"/>
            <a:r>
              <a:rPr lang="en-US"/>
              <a:t>handle missing/invalid bounded attributes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Old value</a:t>
            </a:r>
          </a:p>
          <a:p>
            <a:pPr lvl="1"/>
            <a:r>
              <a:rPr lang="en-US" sz="1800"/>
              <a:t>The value prior to a diff is important in graphical applications: animations, movement, resizing, colouring, etc.</a:t>
            </a:r>
          </a:p>
          <a:p>
            <a:pPr lvl="1"/>
            <a:r>
              <a:rPr lang="en-US" sz="1800"/>
              <a:t>E.g.:</a:t>
            </a:r>
          </a:p>
          <a:p>
            <a:pPr lvl="2"/>
            <a:r>
              <a:rPr lang="en-US" sz="1400"/>
              <a:t>move marker from the original point to the new </a:t>
            </a:r>
          </a:p>
          <a:p>
            <a:pPr lvl="2"/>
            <a:r>
              <a:rPr lang="en-US" sz="1400"/>
              <a:t>resizing from a old value to the new</a:t>
            </a:r>
          </a:p>
          <a:p>
            <a:r>
              <a:rPr lang="en-US" sz="2000"/>
              <a:t>Security issues</a:t>
            </a:r>
          </a:p>
          <a:p>
            <a:pPr lvl="1"/>
            <a:r>
              <a:rPr lang="en-US" sz="1800"/>
              <a:t>malicious code can be injected to the parsing algorithm, we must make sure the json is valid and sanitized before evaluation</a:t>
            </a:r>
          </a:p>
          <a:p>
            <a:pPr lvl="1"/>
            <a:endParaRPr lang="en-US" sz="1800"/>
          </a:p>
          <a:p>
            <a:pPr lvl="1"/>
            <a:endParaRPr lang="en-US" sz="1800"/>
          </a:p>
          <a:p>
            <a:pPr lvl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60297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Change listener – 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Patching of a tuple in an collection: It should handle the case of overwriting an existing tuple</a:t>
            </a:r>
          </a:p>
        </p:txBody>
      </p:sp>
    </p:spTree>
    <p:extLst>
      <p:ext uri="{BB962C8B-B14F-4D97-AF65-F5344CB8AC3E}">
        <p14:creationId xmlns:p14="http://schemas.microsoft.com/office/powerpoint/2010/main" val="324373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3. Dirty-checking vs. Change listeners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/>
              <a:t>Dirty-checking</a:t>
            </a:r>
          </a:p>
          <a:p>
            <a:pPr lvl="1"/>
            <a:r>
              <a:rPr lang="en-US" sz="1600" b="1"/>
              <a:t>Pros:</a:t>
            </a:r>
          </a:p>
          <a:p>
            <a:pPr lvl="1"/>
            <a:r>
              <a:rPr lang="en-US" sz="1600"/>
              <a:t>Developer has access to a plain JSON object (POJO)</a:t>
            </a:r>
          </a:p>
          <a:p>
            <a:pPr lvl="1"/>
            <a:r>
              <a:rPr lang="en-US" sz="1600"/>
              <a:t>Can be used with other libraries (e.g. Jquery, underscore) for manipulation</a:t>
            </a:r>
          </a:p>
          <a:p>
            <a:pPr lvl="1"/>
            <a:r>
              <a:rPr lang="en-US" sz="1600"/>
              <a:t>Strong guarantee of consistency</a:t>
            </a:r>
          </a:p>
          <a:p>
            <a:pPr lvl="1"/>
            <a:r>
              <a:rPr lang="en-US" sz="1600"/>
              <a:t>Results are predicable</a:t>
            </a:r>
            <a:endParaRPr lang="en-US" sz="1600"/>
          </a:p>
          <a:p>
            <a:pPr lvl="1"/>
            <a:endParaRPr lang="en-US" sz="1600"/>
          </a:p>
          <a:p>
            <a:pPr lvl="1"/>
            <a:r>
              <a:rPr lang="en-US" sz="1600" b="1"/>
              <a:t>Cons</a:t>
            </a:r>
            <a:r>
              <a:rPr lang="en-US" sz="1600"/>
              <a:t>:</a:t>
            </a:r>
          </a:p>
          <a:p>
            <a:pPr lvl="1"/>
            <a:r>
              <a:rPr lang="en-US" sz="1600"/>
              <a:t>Diff algorithm must guarantee that the changes will not remove the bounded attributes</a:t>
            </a:r>
          </a:p>
          <a:p>
            <a:pPr lvl="1"/>
            <a:endParaRPr lang="en-US" sz="1600"/>
          </a:p>
          <a:p>
            <a:r>
              <a:rPr lang="en-US" sz="2000"/>
              <a:t>Change listeners</a:t>
            </a:r>
          </a:p>
          <a:p>
            <a:pPr lvl="1"/>
            <a:r>
              <a:rPr lang="en-US" sz="1600" b="1"/>
              <a:t>Pros</a:t>
            </a:r>
            <a:r>
              <a:rPr lang="en-US" sz="1600"/>
              <a:t>:</a:t>
            </a:r>
          </a:p>
          <a:p>
            <a:pPr lvl="1"/>
            <a:r>
              <a:rPr lang="en-US" sz="1600"/>
              <a:t>Better abstraction and encapsulation</a:t>
            </a:r>
          </a:p>
          <a:p>
            <a:pPr lvl="1"/>
            <a:r>
              <a:rPr lang="en-US" sz="1600"/>
              <a:t>User changes are handled accordingly (e.g. prevent deletion of a bounded attribute)</a:t>
            </a:r>
          </a:p>
          <a:p>
            <a:pPr lvl="1"/>
            <a:r>
              <a:rPr lang="en-US" sz="1600"/>
              <a:t>Faster (direct reference to the JSON element)</a:t>
            </a:r>
          </a:p>
          <a:p>
            <a:pPr lvl="1"/>
            <a:r>
              <a:rPr lang="en-US" sz="1600"/>
              <a:t>May have some utility functions to navigate in the JSON tree</a:t>
            </a:r>
          </a:p>
          <a:p>
            <a:pPr lvl="1"/>
            <a:endParaRPr lang="en-US" sz="1600"/>
          </a:p>
          <a:p>
            <a:pPr lvl="1"/>
            <a:r>
              <a:rPr lang="en-US" sz="1600" b="1"/>
              <a:t>Cons</a:t>
            </a:r>
            <a:r>
              <a:rPr lang="en-US" sz="1600"/>
              <a:t>:</a:t>
            </a:r>
          </a:p>
          <a:p>
            <a:pPr lvl="1"/>
            <a:r>
              <a:rPr lang="en-US" sz="1600"/>
              <a:t>Requires aditional developer’s knowledge of the API</a:t>
            </a:r>
          </a:p>
          <a:p>
            <a:pPr lvl="1"/>
            <a:r>
              <a:rPr lang="en-US" sz="1600"/>
              <a:t>Not as intuitive as simply modifying the JSON</a:t>
            </a:r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179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Enable FORWARD to manage arbitrary JSON changes keeping consistency, integrity and safety</a:t>
            </a:r>
          </a:p>
          <a:p>
            <a:endParaRPr lang="en-US" sz="2000" dirty="0"/>
          </a:p>
          <a:p>
            <a:r>
              <a:rPr lang="en-US" sz="2000" dirty="0"/>
              <a:t>Allow fexible integration with developer</a:t>
            </a:r>
            <a:r>
              <a:rPr lang="en-US" sz="2000" dirty="0"/>
              <a:t>’s code and third-party libraries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Simplify developer</a:t>
            </a:r>
            <a:r>
              <a:rPr lang="en-US" sz="2000" dirty="0"/>
              <a:t>’s</a:t>
            </a:r>
            <a:r>
              <a:rPr lang="en-US" sz="2000" dirty="0"/>
              <a:t> task when getting/sending incremental updates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896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Managing Changes to the JSON object from Arbritrary Javascript Code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Dirty-checking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 smtClean="0"/>
              <a:t>Changes to a JSON object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Dirty-checking in Angular.JS</a:t>
            </a:r>
            <a:endParaRPr lang="en-US" sz="16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Dirty-checking with d3.js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Dirty-checking with Google Maps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Dirty-checking with Google Visualization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Dirty-checking conclusions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600" dirty="0"/>
              <a:t>Other Issues</a:t>
            </a:r>
            <a:endParaRPr lang="en-US" sz="1600" dirty="0"/>
          </a:p>
          <a:p>
            <a:pPr marL="400050" lvl="1" indent="0">
              <a:buNone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Change listeners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Change listeners vs. Dirty-checking</a:t>
            </a:r>
          </a:p>
          <a:p>
            <a:pPr marL="40005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4581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668"/>
            <a:ext cx="8229600" cy="392852"/>
          </a:xfrm>
        </p:spPr>
        <p:txBody>
          <a:bodyPr>
            <a:normAutofit fontScale="90000"/>
          </a:bodyPr>
          <a:lstStyle/>
          <a:p>
            <a:r>
              <a:rPr lang="en-US"/>
              <a:t>Managing Changes to the JSON object from Arbritrary Javascript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Two possible approaches:</a:t>
            </a:r>
          </a:p>
          <a:p>
            <a:pPr lvl="1"/>
            <a:r>
              <a:rPr lang="en-US"/>
              <a:t>Dirty-checking (AngularJS)</a:t>
            </a:r>
          </a:p>
          <a:p>
            <a:pPr lvl="1"/>
            <a:r>
              <a:rPr lang="en-US"/>
              <a:t>Change listeners (Backbone, KnockoutJS)</a:t>
            </a:r>
          </a:p>
          <a:p>
            <a:pPr lvl="1"/>
            <a:endParaRPr lang="en-US"/>
          </a:p>
          <a:p>
            <a:r>
              <a:rPr lang="en-US" b="1"/>
              <a:t>Dirty-checking:</a:t>
            </a:r>
          </a:p>
          <a:p>
            <a:pPr lvl="1"/>
            <a:r>
              <a:rPr lang="en-US"/>
              <a:t>Compares old value with the new value, computes the diff and trigger the corresponding callbacks</a:t>
            </a:r>
          </a:p>
          <a:p>
            <a:pPr lvl="1"/>
            <a:r>
              <a:rPr lang="en-US" i="1"/>
              <a:t>Deep Dirty-checking</a:t>
            </a:r>
            <a:r>
              <a:rPr lang="en-US"/>
              <a:t>:  trigger callback functions when any children of the current element is modified</a:t>
            </a:r>
          </a:p>
          <a:p>
            <a:r>
              <a:rPr lang="en-US" b="1"/>
              <a:t>Change listeners (aka proxy)</a:t>
            </a:r>
            <a:r>
              <a:rPr lang="en-US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9540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Dirty-checking: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 the old value with the new value</a:t>
            </a:r>
          </a:p>
          <a:p>
            <a:endParaRPr lang="en-US"/>
          </a:p>
          <a:p>
            <a:r>
              <a:rPr lang="en-US"/>
              <a:t>Advantages</a:t>
            </a:r>
          </a:p>
          <a:p>
            <a:pPr lvl="1"/>
            <a:r>
              <a:rPr lang="en-US"/>
              <a:t>Fairly simple to be implemented</a:t>
            </a:r>
          </a:p>
          <a:p>
            <a:pPr lvl="1"/>
            <a:r>
              <a:rPr lang="en-US"/>
              <a:t>Guarantees consistency</a:t>
            </a:r>
          </a:p>
          <a:p>
            <a:pPr lvl="1"/>
            <a:r>
              <a:rPr lang="en-US"/>
              <a:t>The developer deals with plain JSON object</a:t>
            </a:r>
          </a:p>
          <a:p>
            <a:endParaRPr lang="en-US"/>
          </a:p>
          <a:p>
            <a:r>
              <a:rPr lang="en-US"/>
              <a:t>Can be achieved in three different ways:</a:t>
            </a:r>
          </a:p>
          <a:p>
            <a:pPr lvl="1"/>
            <a:r>
              <a:rPr lang="en-US" b="1"/>
              <a:t>function watch(jsonObject)</a:t>
            </a:r>
            <a:r>
              <a:rPr lang="en-US"/>
              <a:t>: Watches for modifications in the json object, each change triggers the callback function</a:t>
            </a:r>
          </a:p>
          <a:p>
            <a:pPr lvl="1"/>
            <a:r>
              <a:rPr lang="en-US" b="1"/>
              <a:t>function apply(modifiedJson): </a:t>
            </a:r>
            <a:r>
              <a:rPr lang="en-US"/>
              <a:t>The developer informs the runtime that the object was modified</a:t>
            </a:r>
          </a:p>
          <a:p>
            <a:pPr lvl="1"/>
            <a:r>
              <a:rPr lang="en-US" b="1"/>
              <a:t>checking loop: </a:t>
            </a:r>
            <a:r>
              <a:rPr lang="en-US"/>
              <a:t>Constantly checks if the object was modifed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8816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Dirty-checking in AngularJS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Angular has three main constructs for dirty-checking:</a:t>
            </a:r>
          </a:p>
          <a:p>
            <a:pPr lvl="1"/>
            <a:r>
              <a:rPr lang="en-US" b="1"/>
              <a:t>Watch</a:t>
            </a:r>
            <a:r>
              <a:rPr lang="en-US"/>
              <a:t>: </a:t>
            </a:r>
            <a:r>
              <a:rPr lang="en-US"/>
              <a:t>Allows run some code when some value attached to the $scope has changed</a:t>
            </a:r>
            <a:endParaRPr lang="en-US"/>
          </a:p>
          <a:p>
            <a:pPr lvl="1"/>
            <a:r>
              <a:rPr lang="en-US" b="1"/>
              <a:t>Diggest cycle (dirty-checking)</a:t>
            </a:r>
            <a:r>
              <a:rPr lang="en-US"/>
              <a:t>: </a:t>
            </a:r>
            <a:r>
              <a:rPr lang="en-US"/>
              <a:t>Angular checks if there are any changes to all the variables attached to all $scopes</a:t>
            </a:r>
            <a:endParaRPr lang="en-US"/>
          </a:p>
          <a:p>
            <a:pPr lvl="1"/>
            <a:r>
              <a:rPr lang="en-US" b="1"/>
              <a:t>Apply:</a:t>
            </a:r>
            <a:r>
              <a:rPr lang="en-US"/>
              <a:t> Propagate model changes</a:t>
            </a:r>
          </a:p>
          <a:p>
            <a:pPr lvl="1"/>
            <a:endParaRPr lang="en-US" b="1"/>
          </a:p>
          <a:p>
            <a:r>
              <a:rPr lang="en-US"/>
              <a:t>Angular defines a scope where objects </a:t>
            </a:r>
          </a:p>
          <a:p>
            <a:pPr lvl="1"/>
            <a:r>
              <a:rPr lang="en-US"/>
              <a:t>Modifying objects outside the scope will not trigger changes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Dirty-checking - Changes to a JSON Object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64396"/>
              </p:ext>
            </p:extLst>
          </p:nvPr>
        </p:nvGraphicFramePr>
        <p:xfrm>
          <a:off x="1485900" y="1592580"/>
          <a:ext cx="6096000" cy="377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/>
                        <a:t>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/>
                        <a:t>Effect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Modify String</a:t>
                      </a:r>
                      <a:r>
                        <a:rPr lang="en-US" baseline="0"/>
                        <a:t>, Number, Boolean, null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Replace value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Add</a:t>
                      </a:r>
                      <a:r>
                        <a:rPr lang="en-US" baseline="0"/>
                        <a:t> object key</a:t>
                      </a:r>
                      <a:endParaRPr lang="en-US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Append key to object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Add tuple to collection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Append to collection</a:t>
                      </a:r>
                      <a:r>
                        <a:rPr lang="en-US" baseline="0"/>
                        <a:t> – check order</a:t>
                      </a:r>
                      <a:endParaRPr lang="en-US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Modify existing object key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/>
                        <a:t>recurse</a:t>
                      </a:r>
                      <a:r>
                        <a:rPr lang="en-US"/>
                        <a:t> with object key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Modify existing tuple in collection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/>
                        <a:t>recurse</a:t>
                      </a:r>
                      <a:r>
                        <a:rPr lang="en-US"/>
                        <a:t> with entry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Delete object</a:t>
                      </a:r>
                      <a:r>
                        <a:rPr lang="en-US" baseline="0"/>
                        <a:t> key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Delete ke</a:t>
                      </a:r>
                      <a:r>
                        <a:rPr lang="en-US" baseline="0"/>
                        <a:t>y from object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Delete tuple from collection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Delete tuple from collection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01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Dirty-checking -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Some nodes in the JSON tree may be bounded to a FORWARD</a:t>
            </a:r>
            <a:r>
              <a:rPr lang="en-US"/>
              <a:t>’s model </a:t>
            </a:r>
          </a:p>
          <a:p>
            <a:endParaRPr lang="en-US"/>
          </a:p>
          <a:p>
            <a:r>
              <a:rPr lang="en-US"/>
              <a:t>The bounded nodes are explicitly declared in the page configuration</a:t>
            </a:r>
          </a:p>
          <a:p>
            <a:endParaRPr lang="en-US"/>
          </a:p>
          <a:p>
            <a:r>
              <a:rPr lang="en-US"/>
              <a:t>New unbouded-attributes in JSON should not be considered by the collector</a:t>
            </a:r>
          </a:p>
          <a:p>
            <a:endParaRPr lang="en-US"/>
          </a:p>
          <a:p>
            <a:r>
              <a:rPr lang="en-US"/>
              <a:t>It should use the attribute </a:t>
            </a:r>
            <a:r>
              <a:rPr lang="en-US"/>
              <a:t>“_id” to c</a:t>
            </a:r>
            <a:r>
              <a:rPr lang="en-US"/>
              <a:t>heck for existing tuples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12786</TotalTime>
  <Words>1649</Words>
  <Application>Microsoft Macintosh PowerPoint</Application>
  <PresentationFormat>On-screen Show (4:3)</PresentationFormat>
  <Paragraphs>363</Paragraphs>
  <Slides>24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Recap</vt:lpstr>
      <vt:lpstr>Use Cases for Javascript Collectors</vt:lpstr>
      <vt:lpstr>Goals</vt:lpstr>
      <vt:lpstr>Outline</vt:lpstr>
      <vt:lpstr>Managing Changes to the JSON object from Arbritrary Javascript Code </vt:lpstr>
      <vt:lpstr>Dirty-checking: Approach</vt:lpstr>
      <vt:lpstr>Dirty-checking in AngularJS</vt:lpstr>
      <vt:lpstr>Dirty-checking - Changes to a JSON Object</vt:lpstr>
      <vt:lpstr>Dirty-checking - Considerations</vt:lpstr>
      <vt:lpstr>Dirty-checking with d3.js – Graph example</vt:lpstr>
      <vt:lpstr>Dirty-checking with d3.js – Graph example</vt:lpstr>
      <vt:lpstr>Dirty-checking with d3.js – Graph example</vt:lpstr>
      <vt:lpstr>Dirty-checking – Corner cases</vt:lpstr>
      <vt:lpstr>Dirty-checking with Google Maps</vt:lpstr>
      <vt:lpstr>Dirty-checking with Google Maps</vt:lpstr>
      <vt:lpstr>Dirty-checking with Google Maps – Corner case</vt:lpstr>
      <vt:lpstr>Dirty-checking with Google Maps</vt:lpstr>
      <vt:lpstr>Dirty-checking with Google Visualization</vt:lpstr>
      <vt:lpstr>Dirty-checking with Google Visualization</vt:lpstr>
      <vt:lpstr>Dirty-checking - Pseudo-algorithm</vt:lpstr>
      <vt:lpstr>Dirty-checking - Conclusions</vt:lpstr>
      <vt:lpstr>Other issues</vt:lpstr>
      <vt:lpstr>Change listener – Known Issues</vt:lpstr>
      <vt:lpstr>3. Dirty-checking vs. Change listeners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Cassio Melo</cp:lastModifiedBy>
  <cp:revision>250</cp:revision>
  <dcterms:created xsi:type="dcterms:W3CDTF">2011-10-26T17:05:44Z</dcterms:created>
  <dcterms:modified xsi:type="dcterms:W3CDTF">2013-07-02T02:32:02Z</dcterms:modified>
</cp:coreProperties>
</file>